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63" r:id="rId3"/>
    <p:sldId id="275" r:id="rId4"/>
    <p:sldId id="276" r:id="rId5"/>
    <p:sldId id="264" r:id="rId6"/>
    <p:sldId id="272" r:id="rId7"/>
    <p:sldId id="274" r:id="rId8"/>
    <p:sldId id="25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96"/>
    <a:srgbClr val="FFFFFF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A949F-525D-42AD-A2B0-508F82286204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64A88-9279-4E7D-83F7-E6F9D5617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8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602ED-197B-830A-99A1-EE70EAFFD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EB5C3E-5833-C770-480F-809A81E60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0A1525-87B3-EF2A-873A-E7055FA42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4894-6C6B-4947-BF48-FE267A8D089F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040EDA-42B4-39C4-55BD-8AC0B2D04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EE493-947E-D018-4170-905579AF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C5B1-97B3-4563-BB41-77BCFED82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26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7D207-A2BA-92F3-DEA6-BE45C35B4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698384-DBC0-47FB-083F-A825A1537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348E58-0A69-4622-2797-004991B39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4894-6C6B-4947-BF48-FE267A8D089F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DDFCE2-39A4-3C18-1434-176C219CA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7B0F1A-E9F2-38DC-AB3F-F570B43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C5B1-97B3-4563-BB41-77BCFED82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48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C3B241-2823-ACFB-27FA-254175FA9E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58EB1E-04D2-C394-5BE5-36C7860D3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525E5F-3BEB-C4E4-9CA0-A25345A96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4894-6C6B-4947-BF48-FE267A8D089F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1FD1FE-4340-CFBE-3147-8E4E1A00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67F91C-C7EA-3D9E-965D-93489CD72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C5B1-97B3-4563-BB41-77BCFED82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7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E5540-D9C8-FC1F-0221-F27004D55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9931C-1D01-85FC-DCA1-21A8CC1F4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BE620-8410-19EA-A838-BB001C6F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4894-6C6B-4947-BF48-FE267A8D089F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8517A0-FC61-991B-294B-6BC6A8634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6AE092-D975-BEEB-4D79-FCFB869FE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C5B1-97B3-4563-BB41-77BCFED82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68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C4915-8308-D61B-3A68-F9F20B32C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DC3497-C7D4-D178-BD0C-B8FDAC0B0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69BD8-AD65-F748-355C-E1743D4B5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4894-6C6B-4947-BF48-FE267A8D089F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31AD92-C6F5-EC91-585B-4B857973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92559D-5632-E139-9124-8B7336769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C5B1-97B3-4563-BB41-77BCFED82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76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9F807-DEEE-DB59-4FF8-D3B4319B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10BCEF-B697-820A-7E4B-57203C3F0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824F34-1946-56B7-4A53-2CD2AA20E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0F0A91-BB23-2E15-6A2E-F39018AFD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4894-6C6B-4947-BF48-FE267A8D089F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9D8C10-537D-A179-E013-B145BDC99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F0458C-1B1E-96E7-5F40-A271B3FAE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C5B1-97B3-4563-BB41-77BCFED82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26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4D7B10-14ED-E0FE-D339-CE7966EF2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7509C9-1FBA-D1C2-4AD6-563FB2DCC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21A8A-C9EA-24B4-4005-5B14B1166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DFAF4C-89EC-7A8E-5035-031F1B577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8F696A-53B1-F951-7B50-3B5E08676E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60B125-71A7-BA41-B8BA-85AAB86C6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4894-6C6B-4947-BF48-FE267A8D089F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F537E3-8137-CC67-715C-3E31E8DCA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D7E904-3A59-5BBF-F21A-E13E491E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C5B1-97B3-4563-BB41-77BCFED82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98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7FA71-6936-7A5A-6056-978F1802C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4A8F49-580F-9868-89DA-17CA4B819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4894-6C6B-4947-BF48-FE267A8D089F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E2BC70-164A-FD42-BF08-C23ED343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EE190E-2256-D67E-5DE6-1E09788E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C5B1-97B3-4563-BB41-77BCFED82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27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00462F6-7BAA-F96A-1B70-37AD068E2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4894-6C6B-4947-BF48-FE267A8D089F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BA893E-1E3D-5281-41FA-84929F652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9A378A-DDC4-3CF2-A99D-A9C5E2FF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C5B1-97B3-4563-BB41-77BCFED82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61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0DD54-7739-8E65-5B16-9070E294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C7EB12-523B-7C08-4817-2E131DCD6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720419-3033-E65C-4A1C-AF601DA0A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117311-51CD-4443-5C62-C8F2D8A08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4894-6C6B-4947-BF48-FE267A8D089F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6FDD4C-AEA8-1176-4CDE-1C209B28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0D9794-AF0A-D55D-F426-FD0970A7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C5B1-97B3-4563-BB41-77BCFED82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1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76CAE-8550-D839-78F4-14F31429D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D66D28-FD7F-4984-1D1A-AD42CC7342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925153-30AF-538F-BFF3-7DA255146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1F456F-0AAE-66AA-0CFC-EB81B420A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4894-6C6B-4947-BF48-FE267A8D089F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3AA8E-022B-FDD0-FF87-9FF0542A1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FC9870-65D5-8769-F811-93C0FFA0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C5B1-97B3-4563-BB41-77BCFED82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88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0CCA3-92FD-3621-983B-1273169DA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8FE69F-5B69-56B7-49BC-9DF27B127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9BC13-14E6-7F55-7896-C30927AE0B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24894-6C6B-4947-BF48-FE267A8D089F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562CD5-75DD-AC8E-D9D8-B86986C9B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FC9795-CC53-E5EC-8CEB-949C8126F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CC5B1-97B3-4563-BB41-77BCFED82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8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7.jp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3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B03ACB-A0FC-CCE1-1F89-3F8C6CF1F6E0}"/>
              </a:ext>
            </a:extLst>
          </p:cNvPr>
          <p:cNvSpPr/>
          <p:nvPr/>
        </p:nvSpPr>
        <p:spPr>
          <a:xfrm>
            <a:off x="1709082" y="3903144"/>
            <a:ext cx="4514165" cy="57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3696"/>
                </a:solidFill>
                <a:latin typeface="Century Gothic" panose="020B0502020202020204" pitchFamily="34" charset="0"/>
              </a:rPr>
              <a:t>оператор услуг РЭЦ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F6B2F9-5A26-932B-5E35-F9E3B87EB02A}"/>
              </a:ext>
            </a:extLst>
          </p:cNvPr>
          <p:cNvSpPr txBox="1"/>
          <p:nvPr/>
        </p:nvSpPr>
        <p:spPr>
          <a:xfrm>
            <a:off x="1633005" y="2015772"/>
            <a:ext cx="87348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ЦЕНТР ПОДДЕРЖКИ ЭКСПОРТА КУЗБАССА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48F18E-C4F6-08EC-D2C1-E2AF5D0DE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63822">
            <a:off x="9448074" y="3835502"/>
            <a:ext cx="3325375" cy="42306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8E9EBB-A8C4-850B-A145-267D893B7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17" y="349151"/>
            <a:ext cx="668236" cy="15146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EFB33EB-A8BA-7466-1C8F-BD6A4D446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8612">
            <a:off x="450471" y="5027580"/>
            <a:ext cx="999849" cy="9998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6216BC2-FC81-E999-194D-268E4AC65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015" y="5950818"/>
            <a:ext cx="1116062" cy="4387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9826D6-238C-FEE4-FE48-F83CD8CD38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722" y="460381"/>
            <a:ext cx="1727796" cy="113374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6B47AE-FB9B-FE19-3216-D153ED92D3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79" y="560009"/>
            <a:ext cx="2466464" cy="96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7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99B78D-A67E-B745-D771-F4B48697A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408E66-04DD-30A6-2FDA-99A201BC8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423" y="180116"/>
            <a:ext cx="1024194" cy="778052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F3042F8-8CD0-2E06-402F-6935CE246BA4}"/>
              </a:ext>
            </a:extLst>
          </p:cNvPr>
          <p:cNvGrpSpPr/>
          <p:nvPr/>
        </p:nvGrpSpPr>
        <p:grpSpPr>
          <a:xfrm>
            <a:off x="0" y="1147613"/>
            <a:ext cx="12192001" cy="1378417"/>
            <a:chOff x="-1" y="1523633"/>
            <a:chExt cx="12192001" cy="154858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27DF714-ED5F-2782-89AD-6B4526D2225C}"/>
                </a:ext>
              </a:extLst>
            </p:cNvPr>
            <p:cNvSpPr/>
            <p:nvPr/>
          </p:nvSpPr>
          <p:spPr>
            <a:xfrm>
              <a:off x="-1" y="1708229"/>
              <a:ext cx="12192001" cy="778052"/>
            </a:xfrm>
            <a:prstGeom prst="rect">
              <a:avLst/>
            </a:prstGeom>
            <a:solidFill>
              <a:srgbClr val="0036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400" dirty="0">
                <a:latin typeface="Century Gothic" panose="020B0502020202020204" pitchFamily="34" charset="0"/>
              </a:endParaRPr>
            </a:p>
            <a:p>
              <a:r>
                <a:rPr lang="ru-RU" sz="2400" dirty="0">
                  <a:latin typeface="Century Gothic" panose="020B0502020202020204" pitchFamily="34" charset="0"/>
                </a:rPr>
                <a:t> На каком этапе можно получить поддержку? </a:t>
              </a:r>
              <a:endParaRPr lang="en-US" sz="2400" dirty="0">
                <a:latin typeface="Century Gothic" panose="020B0502020202020204" pitchFamily="34" charset="0"/>
              </a:endParaRPr>
            </a:p>
            <a:p>
              <a:endParaRPr lang="ru-RU" sz="2400" dirty="0">
                <a:latin typeface="Century Gothic" panose="020B0502020202020204" pitchFamily="34" charset="0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1B611DF-74FD-AB13-19E5-1F306F7B8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1001" y="1911171"/>
              <a:ext cx="912613" cy="1161051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68DF0B3-B224-4D59-4DDD-9529B545F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9482" y="1523633"/>
              <a:ext cx="341958" cy="775076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5244EBDE-9C47-D8AD-DA5F-93066D308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9214789" y="2050180"/>
              <a:ext cx="599198" cy="235572"/>
            </a:xfrm>
            <a:prstGeom prst="rect">
              <a:avLst/>
            </a:prstGeom>
            <a:noFill/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E2E05DC-C1B2-7CA5-FA2D-7C0B03D68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7685" y="1667701"/>
              <a:ext cx="382479" cy="382479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0C23633-933C-0AD9-5C87-C74143101F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373" y="316208"/>
            <a:ext cx="643183" cy="5058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61116CD-4537-9241-95DE-43F16B62DAC7}"/>
              </a:ext>
            </a:extLst>
          </p:cNvPr>
          <p:cNvSpPr txBox="1"/>
          <p:nvPr/>
        </p:nvSpPr>
        <p:spPr>
          <a:xfrm flipH="1">
            <a:off x="194355" y="285025"/>
            <a:ext cx="7380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3696"/>
                </a:solidFill>
                <a:latin typeface="Century Gothic" panose="020B0502020202020204" pitchFamily="34" charset="0"/>
              </a:rPr>
              <a:t>Услуги группы РЭЦ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217541-7FD5-E5A0-45B8-E5FBE3CD5782}"/>
              </a:ext>
            </a:extLst>
          </p:cNvPr>
          <p:cNvSpPr txBox="1"/>
          <p:nvPr/>
        </p:nvSpPr>
        <p:spPr>
          <a:xfrm>
            <a:off x="4708379" y="4115900"/>
            <a:ext cx="319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lt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BE0AD2-3A25-45E7-A8D9-EFE40EAA7CE8}"/>
              </a:ext>
            </a:extLst>
          </p:cNvPr>
          <p:cNvSpPr txBox="1"/>
          <p:nvPr/>
        </p:nvSpPr>
        <p:spPr>
          <a:xfrm>
            <a:off x="4879793" y="4533203"/>
            <a:ext cx="2215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lt1"/>
                </a:solidFill>
                <a:latin typeface="Century Gothic" panose="020B0502020202020204" pitchFamily="34" charset="0"/>
              </a:rPr>
              <a:t>Производство</a:t>
            </a:r>
            <a:r>
              <a:rPr lang="ru-RU" sz="1400" dirty="0">
                <a:solidFill>
                  <a:schemeClr val="lt1"/>
                </a:solidFill>
                <a:latin typeface="Century Gothic" panose="020B0502020202020204" pitchFamily="34" charset="0"/>
              </a:rPr>
              <a:t>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31DD50A-8A29-0F87-2C73-DFA3247D5FB7}"/>
              </a:ext>
            </a:extLst>
          </p:cNvPr>
          <p:cNvGrpSpPr/>
          <p:nvPr/>
        </p:nvGrpSpPr>
        <p:grpSpPr>
          <a:xfrm>
            <a:off x="326796" y="2442434"/>
            <a:ext cx="3809361" cy="3565156"/>
            <a:chOff x="426298" y="1947879"/>
            <a:chExt cx="2473137" cy="243485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650FBA68-6622-34A2-4AB5-A77A1EECBA70}"/>
                </a:ext>
              </a:extLst>
            </p:cNvPr>
            <p:cNvSpPr/>
            <p:nvPr/>
          </p:nvSpPr>
          <p:spPr>
            <a:xfrm>
              <a:off x="909860" y="2578237"/>
              <a:ext cx="1262965" cy="1052730"/>
            </a:xfrm>
            <a:prstGeom prst="ellipse">
              <a:avLst/>
            </a:prstGeom>
            <a:solidFill>
              <a:srgbClr val="00369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9C7F035D-3537-6B18-6A39-0E9464916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6298" y="1947879"/>
              <a:ext cx="2473137" cy="2434854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65F9818-2D84-C7D1-E8CB-D5A4B7586376}"/>
              </a:ext>
            </a:extLst>
          </p:cNvPr>
          <p:cNvSpPr txBox="1"/>
          <p:nvPr/>
        </p:nvSpPr>
        <p:spPr>
          <a:xfrm>
            <a:off x="11366495" y="2122823"/>
            <a:ext cx="319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lt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9B0A6432-D85A-0569-7421-510E9500DB82}"/>
              </a:ext>
            </a:extLst>
          </p:cNvPr>
          <p:cNvSpPr/>
          <p:nvPr/>
        </p:nvSpPr>
        <p:spPr>
          <a:xfrm>
            <a:off x="4467592" y="3769056"/>
            <a:ext cx="2274611" cy="1236015"/>
          </a:xfrm>
          <a:prstGeom prst="rect">
            <a:avLst/>
          </a:prstGeom>
          <a:solidFill>
            <a:srgbClr val="003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6FEC831-6A31-B87E-DCAF-04CEE71D514D}"/>
              </a:ext>
            </a:extLst>
          </p:cNvPr>
          <p:cNvSpPr txBox="1"/>
          <p:nvPr/>
        </p:nvSpPr>
        <p:spPr>
          <a:xfrm>
            <a:off x="4467592" y="3779189"/>
            <a:ext cx="30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lt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CAC389-A22E-E0D5-472F-EDDE2E3E9E56}"/>
              </a:ext>
            </a:extLst>
          </p:cNvPr>
          <p:cNvSpPr txBox="1"/>
          <p:nvPr/>
        </p:nvSpPr>
        <p:spPr>
          <a:xfrm>
            <a:off x="4581180" y="4173738"/>
            <a:ext cx="214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lt1"/>
                </a:solidFill>
                <a:latin typeface="Century Gothic" panose="020B0502020202020204" pitchFamily="34" charset="0"/>
              </a:rPr>
              <a:t>Заключение сделки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E1F3B52-D8DD-D53F-A81E-ABE71082E454}"/>
              </a:ext>
            </a:extLst>
          </p:cNvPr>
          <p:cNvSpPr txBox="1"/>
          <p:nvPr/>
        </p:nvSpPr>
        <p:spPr>
          <a:xfrm>
            <a:off x="11762436" y="4177391"/>
            <a:ext cx="30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lt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800B6876-98DE-9D2C-ADD3-44F0695D4727}"/>
              </a:ext>
            </a:extLst>
          </p:cNvPr>
          <p:cNvSpPr/>
          <p:nvPr/>
        </p:nvSpPr>
        <p:spPr>
          <a:xfrm>
            <a:off x="4467592" y="2243264"/>
            <a:ext cx="2274611" cy="1236015"/>
          </a:xfrm>
          <a:prstGeom prst="rect">
            <a:avLst/>
          </a:prstGeom>
          <a:solidFill>
            <a:srgbClr val="003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21B2AE0-DCC7-A9CD-6B24-EF9FF4E4A465}"/>
              </a:ext>
            </a:extLst>
          </p:cNvPr>
          <p:cNvSpPr txBox="1"/>
          <p:nvPr/>
        </p:nvSpPr>
        <p:spPr>
          <a:xfrm>
            <a:off x="4467592" y="2253397"/>
            <a:ext cx="30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lt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03E6E1B-1574-D945-7EF3-AA237DB5C0BC}"/>
              </a:ext>
            </a:extLst>
          </p:cNvPr>
          <p:cNvSpPr txBox="1"/>
          <p:nvPr/>
        </p:nvSpPr>
        <p:spPr>
          <a:xfrm>
            <a:off x="4596608" y="2647946"/>
            <a:ext cx="214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lt1"/>
                </a:solidFill>
                <a:latin typeface="Century Gothic" panose="020B0502020202020204" pitchFamily="34" charset="0"/>
              </a:rPr>
              <a:t>Обучение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B96E0F5B-C16D-78F6-A6CE-1953C1533EBD}"/>
              </a:ext>
            </a:extLst>
          </p:cNvPr>
          <p:cNvSpPr/>
          <p:nvPr/>
        </p:nvSpPr>
        <p:spPr>
          <a:xfrm>
            <a:off x="4467592" y="5269211"/>
            <a:ext cx="2274611" cy="1236015"/>
          </a:xfrm>
          <a:prstGeom prst="rect">
            <a:avLst/>
          </a:prstGeom>
          <a:solidFill>
            <a:srgbClr val="003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FAAEF40-97C3-E5AE-4FE5-10C1E9B0FCF6}"/>
              </a:ext>
            </a:extLst>
          </p:cNvPr>
          <p:cNvSpPr txBox="1"/>
          <p:nvPr/>
        </p:nvSpPr>
        <p:spPr>
          <a:xfrm>
            <a:off x="4467592" y="5279344"/>
            <a:ext cx="30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lt1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19DD52C-832E-1B61-0E94-76E4E8C7420F}"/>
              </a:ext>
            </a:extLst>
          </p:cNvPr>
          <p:cNvSpPr txBox="1"/>
          <p:nvPr/>
        </p:nvSpPr>
        <p:spPr>
          <a:xfrm>
            <a:off x="4581180" y="5673893"/>
            <a:ext cx="214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lt1"/>
                </a:solidFill>
                <a:latin typeface="Century Gothic" panose="020B0502020202020204" pitchFamily="34" charset="0"/>
              </a:rPr>
              <a:t>Поставка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84EF3FBC-245A-63E6-0440-FCFCD6EE7709}"/>
              </a:ext>
            </a:extLst>
          </p:cNvPr>
          <p:cNvSpPr/>
          <p:nvPr/>
        </p:nvSpPr>
        <p:spPr>
          <a:xfrm>
            <a:off x="6930243" y="3768720"/>
            <a:ext cx="2274611" cy="1236015"/>
          </a:xfrm>
          <a:prstGeom prst="rect">
            <a:avLst/>
          </a:prstGeom>
          <a:solidFill>
            <a:srgbClr val="003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BC6FF49-5E89-74BB-B9CE-0776C6807F34}"/>
              </a:ext>
            </a:extLst>
          </p:cNvPr>
          <p:cNvSpPr txBox="1"/>
          <p:nvPr/>
        </p:nvSpPr>
        <p:spPr>
          <a:xfrm>
            <a:off x="6930243" y="3778853"/>
            <a:ext cx="30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lt1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A87CE9A-A031-2327-D685-27AE6E8E9AA4}"/>
              </a:ext>
            </a:extLst>
          </p:cNvPr>
          <p:cNvSpPr txBox="1"/>
          <p:nvPr/>
        </p:nvSpPr>
        <p:spPr>
          <a:xfrm>
            <a:off x="7043831" y="4173402"/>
            <a:ext cx="214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lt1"/>
                </a:solidFill>
                <a:latin typeface="Century Gothic" panose="020B0502020202020204" pitchFamily="34" charset="0"/>
              </a:rPr>
              <a:t>Доступ на рынок 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6C0D0438-FBE7-9A24-BBBB-397B6A39D8C0}"/>
              </a:ext>
            </a:extLst>
          </p:cNvPr>
          <p:cNvSpPr/>
          <p:nvPr/>
        </p:nvSpPr>
        <p:spPr>
          <a:xfrm>
            <a:off x="6930243" y="2242928"/>
            <a:ext cx="2274611" cy="1236015"/>
          </a:xfrm>
          <a:prstGeom prst="rect">
            <a:avLst/>
          </a:prstGeom>
          <a:solidFill>
            <a:srgbClr val="003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E45F0D0-23A1-677A-9A28-26EF356F0799}"/>
              </a:ext>
            </a:extLst>
          </p:cNvPr>
          <p:cNvSpPr txBox="1"/>
          <p:nvPr/>
        </p:nvSpPr>
        <p:spPr>
          <a:xfrm>
            <a:off x="6930243" y="2253061"/>
            <a:ext cx="30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lt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95A6E3A-69FB-64F2-645E-98EEEDB16821}"/>
              </a:ext>
            </a:extLst>
          </p:cNvPr>
          <p:cNvSpPr txBox="1"/>
          <p:nvPr/>
        </p:nvSpPr>
        <p:spPr>
          <a:xfrm>
            <a:off x="7059259" y="2647610"/>
            <a:ext cx="214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lt1"/>
                </a:solidFill>
                <a:latin typeface="Century Gothic" panose="020B0502020202020204" pitchFamily="34" charset="0"/>
              </a:rPr>
              <a:t>Выбор рынка 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2C7787DF-2029-218D-ADA9-48FE6D47FD15}"/>
              </a:ext>
            </a:extLst>
          </p:cNvPr>
          <p:cNvSpPr/>
          <p:nvPr/>
        </p:nvSpPr>
        <p:spPr>
          <a:xfrm>
            <a:off x="6930243" y="5268875"/>
            <a:ext cx="2274611" cy="1236015"/>
          </a:xfrm>
          <a:prstGeom prst="rect">
            <a:avLst/>
          </a:prstGeom>
          <a:solidFill>
            <a:srgbClr val="003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D4E2A42-4B1F-59A3-9362-9E437D6F6968}"/>
              </a:ext>
            </a:extLst>
          </p:cNvPr>
          <p:cNvSpPr txBox="1"/>
          <p:nvPr/>
        </p:nvSpPr>
        <p:spPr>
          <a:xfrm>
            <a:off x="6930243" y="5279008"/>
            <a:ext cx="30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lt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2940805-38B3-3AB4-47FA-B7C9441D5AB1}"/>
              </a:ext>
            </a:extLst>
          </p:cNvPr>
          <p:cNvSpPr txBox="1"/>
          <p:nvPr/>
        </p:nvSpPr>
        <p:spPr>
          <a:xfrm>
            <a:off x="7043831" y="5673557"/>
            <a:ext cx="214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lt1"/>
                </a:solidFill>
                <a:latin typeface="Century Gothic" panose="020B0502020202020204" pitchFamily="34" charset="0"/>
              </a:rPr>
              <a:t>Оплата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2D80CA33-7C79-DBC2-4133-D63CFE91543F}"/>
              </a:ext>
            </a:extLst>
          </p:cNvPr>
          <p:cNvSpPr/>
          <p:nvPr/>
        </p:nvSpPr>
        <p:spPr>
          <a:xfrm>
            <a:off x="9392894" y="3778853"/>
            <a:ext cx="2274611" cy="1236015"/>
          </a:xfrm>
          <a:prstGeom prst="rect">
            <a:avLst/>
          </a:prstGeom>
          <a:solidFill>
            <a:srgbClr val="003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AE50139-D577-0D32-528D-40BD5D743BF8}"/>
              </a:ext>
            </a:extLst>
          </p:cNvPr>
          <p:cNvSpPr txBox="1"/>
          <p:nvPr/>
        </p:nvSpPr>
        <p:spPr>
          <a:xfrm>
            <a:off x="9392894" y="3788986"/>
            <a:ext cx="30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lt1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1C64B63-0FDE-6C53-47D7-4E7159A959D7}"/>
              </a:ext>
            </a:extLst>
          </p:cNvPr>
          <p:cNvSpPr txBox="1"/>
          <p:nvPr/>
        </p:nvSpPr>
        <p:spPr>
          <a:xfrm>
            <a:off x="9506482" y="4183535"/>
            <a:ext cx="214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lt1"/>
                </a:solidFill>
                <a:latin typeface="Century Gothic" panose="020B0502020202020204" pitchFamily="34" charset="0"/>
              </a:rPr>
              <a:t>Подготовка </a:t>
            </a:r>
          </a:p>
          <a:p>
            <a:r>
              <a:rPr lang="ru-RU" dirty="0">
                <a:solidFill>
                  <a:schemeClr val="lt1"/>
                </a:solidFill>
                <a:latin typeface="Century Gothic" panose="020B0502020202020204" pitchFamily="34" charset="0"/>
              </a:rPr>
              <a:t>к поставке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37903D9-1BC9-5F3D-544E-6C154060D131}"/>
              </a:ext>
            </a:extLst>
          </p:cNvPr>
          <p:cNvSpPr/>
          <p:nvPr/>
        </p:nvSpPr>
        <p:spPr>
          <a:xfrm>
            <a:off x="9392894" y="2253061"/>
            <a:ext cx="2274611" cy="1236015"/>
          </a:xfrm>
          <a:prstGeom prst="rect">
            <a:avLst/>
          </a:prstGeom>
          <a:solidFill>
            <a:srgbClr val="003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565DC19-6883-1E20-AC67-ADAFE9332CF1}"/>
              </a:ext>
            </a:extLst>
          </p:cNvPr>
          <p:cNvSpPr txBox="1"/>
          <p:nvPr/>
        </p:nvSpPr>
        <p:spPr>
          <a:xfrm>
            <a:off x="9392894" y="2263194"/>
            <a:ext cx="30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lt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2966E91-BA18-E013-440F-24AD74BC2BCA}"/>
              </a:ext>
            </a:extLst>
          </p:cNvPr>
          <p:cNvSpPr txBox="1"/>
          <p:nvPr/>
        </p:nvSpPr>
        <p:spPr>
          <a:xfrm>
            <a:off x="9521910" y="2657743"/>
            <a:ext cx="214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lt1"/>
                </a:solidFill>
                <a:latin typeface="Century Gothic" panose="020B0502020202020204" pitchFamily="34" charset="0"/>
              </a:rPr>
              <a:t>Поиск покупателя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98926974-96A9-6B35-728C-AF79CDA27634}"/>
              </a:ext>
            </a:extLst>
          </p:cNvPr>
          <p:cNvSpPr/>
          <p:nvPr/>
        </p:nvSpPr>
        <p:spPr>
          <a:xfrm>
            <a:off x="9392894" y="5279008"/>
            <a:ext cx="2274611" cy="1236015"/>
          </a:xfrm>
          <a:prstGeom prst="rect">
            <a:avLst/>
          </a:prstGeom>
          <a:solidFill>
            <a:srgbClr val="003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99A4EE0-56CE-B8C8-D983-35827C8C9879}"/>
              </a:ext>
            </a:extLst>
          </p:cNvPr>
          <p:cNvSpPr txBox="1"/>
          <p:nvPr/>
        </p:nvSpPr>
        <p:spPr>
          <a:xfrm>
            <a:off x="9392894" y="5289141"/>
            <a:ext cx="30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lt1"/>
                </a:solidFill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1AFA10A-4995-A55D-7558-AB636CBE2035}"/>
              </a:ext>
            </a:extLst>
          </p:cNvPr>
          <p:cNvSpPr txBox="1"/>
          <p:nvPr/>
        </p:nvSpPr>
        <p:spPr>
          <a:xfrm>
            <a:off x="9506482" y="5683690"/>
            <a:ext cx="214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lt1"/>
                </a:solidFill>
                <a:latin typeface="Century Gothic" panose="020B0502020202020204" pitchFamily="34" charset="0"/>
              </a:rPr>
              <a:t>Развитие </a:t>
            </a:r>
          </a:p>
          <a:p>
            <a:r>
              <a:rPr lang="ru-RU" dirty="0">
                <a:solidFill>
                  <a:schemeClr val="lt1"/>
                </a:solidFill>
                <a:latin typeface="Century Gothic" panose="020B0502020202020204" pitchFamily="34" charset="0"/>
              </a:rPr>
              <a:t>и продвижение </a:t>
            </a:r>
          </a:p>
        </p:txBody>
      </p:sp>
    </p:spTree>
    <p:extLst>
      <p:ext uri="{BB962C8B-B14F-4D97-AF65-F5344CB8AC3E}">
        <p14:creationId xmlns:p14="http://schemas.microsoft.com/office/powerpoint/2010/main" val="304004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EA4AA-8E5D-5340-197A-78B713BCB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992352-67C6-20CD-A087-3E7269B9A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423" y="180116"/>
            <a:ext cx="1024194" cy="778052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C07E704-DC3D-6BE3-A65C-6DEF23A0C549}"/>
              </a:ext>
            </a:extLst>
          </p:cNvPr>
          <p:cNvGrpSpPr/>
          <p:nvPr/>
        </p:nvGrpSpPr>
        <p:grpSpPr>
          <a:xfrm>
            <a:off x="0" y="1268530"/>
            <a:ext cx="12192001" cy="1378417"/>
            <a:chOff x="0" y="1523633"/>
            <a:chExt cx="12192001" cy="154858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A6A2F48-449D-1CA6-C9F5-6AC579B9F812}"/>
                </a:ext>
              </a:extLst>
            </p:cNvPr>
            <p:cNvSpPr/>
            <p:nvPr/>
          </p:nvSpPr>
          <p:spPr>
            <a:xfrm>
              <a:off x="0" y="1667701"/>
              <a:ext cx="12192001" cy="778052"/>
            </a:xfrm>
            <a:prstGeom prst="rect">
              <a:avLst/>
            </a:prstGeom>
            <a:solidFill>
              <a:srgbClr val="0036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dirty="0">
                  <a:latin typeface="Century Gothic" panose="020B0502020202020204" pitchFamily="34" charset="0"/>
                </a:rPr>
                <a:t> Помощь в транспортировке товаров</a:t>
              </a:r>
              <a:endParaRPr lang="ru-RU" sz="2000" dirty="0">
                <a:latin typeface="Century Gothic" panose="020B0502020202020204" pitchFamily="34" charset="0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9F5A937-7044-9A4E-4CD0-A88B7814D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1001" y="1911171"/>
              <a:ext cx="912613" cy="1161051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AC74EC9E-2757-05A5-22EF-4D5CF1581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9482" y="1523633"/>
              <a:ext cx="341958" cy="775076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588B2FB-1E24-4DAA-4679-3216BF394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9214789" y="2050180"/>
              <a:ext cx="599198" cy="235572"/>
            </a:xfrm>
            <a:prstGeom prst="rect">
              <a:avLst/>
            </a:prstGeom>
            <a:noFill/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8A4CD57C-5F5E-6D5F-F49A-477F1BEB1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7685" y="1667701"/>
              <a:ext cx="382479" cy="382479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E2C2936-4B90-8F81-8363-696A76CD38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373" y="316208"/>
            <a:ext cx="643183" cy="5058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4D1F56C-82B3-6F4B-CB56-441532BAAA66}"/>
              </a:ext>
            </a:extLst>
          </p:cNvPr>
          <p:cNvSpPr txBox="1"/>
          <p:nvPr/>
        </p:nvSpPr>
        <p:spPr>
          <a:xfrm flipH="1">
            <a:off x="194353" y="285025"/>
            <a:ext cx="10751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3696"/>
                </a:solidFill>
                <a:latin typeface="Century Gothic" panose="020B0502020202020204" pitchFamily="34" charset="0"/>
              </a:rPr>
              <a:t>Услуги группы РЭЦ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4C2AD6-A258-0286-8595-0B5DA1CAEA45}"/>
              </a:ext>
            </a:extLst>
          </p:cNvPr>
          <p:cNvSpPr/>
          <p:nvPr/>
        </p:nvSpPr>
        <p:spPr>
          <a:xfrm>
            <a:off x="850151" y="2732014"/>
            <a:ext cx="4094711" cy="1644677"/>
          </a:xfrm>
          <a:prstGeom prst="rect">
            <a:avLst/>
          </a:prstGeom>
          <a:solidFill>
            <a:srgbClr val="003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Century Gothic" panose="020B0502020202020204" pitchFamily="34" charset="0"/>
              </a:rPr>
              <a:t>Господдержка. </a:t>
            </a:r>
            <a:r>
              <a:rPr lang="ru-RU" sz="2000" dirty="0">
                <a:latin typeface="Century Gothic" panose="020B0502020202020204" pitchFamily="34" charset="0"/>
              </a:rPr>
              <a:t>Транспортировка товаров АПК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42B32F-9919-675A-B5CA-649F126ACADD}"/>
              </a:ext>
            </a:extLst>
          </p:cNvPr>
          <p:cNvSpPr txBox="1"/>
          <p:nvPr/>
        </p:nvSpPr>
        <p:spPr>
          <a:xfrm>
            <a:off x="757222" y="4601491"/>
            <a:ext cx="49197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Покрытие от 25% до 100% фактических понесенных затрат организаций при транспортировке сельскохозяйственной и продовольственной продукции </a:t>
            </a:r>
          </a:p>
          <a:p>
            <a:r>
              <a:rPr lang="ru-RU" dirty="0">
                <a:latin typeface="Century Gothic" panose="020B0502020202020204" pitchFamily="34" charset="0"/>
              </a:rPr>
              <a:t>до конечного покупателя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ED1BB6F-F137-EEDA-ADD2-90036D929E1E}"/>
              </a:ext>
            </a:extLst>
          </p:cNvPr>
          <p:cNvSpPr/>
          <p:nvPr/>
        </p:nvSpPr>
        <p:spPr>
          <a:xfrm>
            <a:off x="6449173" y="2731491"/>
            <a:ext cx="4093200" cy="1645200"/>
          </a:xfrm>
          <a:prstGeom prst="rect">
            <a:avLst/>
          </a:prstGeom>
          <a:solidFill>
            <a:srgbClr val="003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Century Gothic" panose="020B0502020202020204" pitchFamily="34" charset="0"/>
              </a:rPr>
              <a:t>Господдержка. </a:t>
            </a:r>
          </a:p>
          <a:p>
            <a:r>
              <a:rPr lang="ru-RU" sz="2000" dirty="0">
                <a:latin typeface="Century Gothic" panose="020B0502020202020204" pitchFamily="34" charset="0"/>
              </a:rPr>
              <a:t>Транспортировка промышленных товаров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F59EA2-9231-13B2-E5EA-CD74D14450D3}"/>
              </a:ext>
            </a:extLst>
          </p:cNvPr>
          <p:cNvSpPr txBox="1"/>
          <p:nvPr/>
        </p:nvSpPr>
        <p:spPr>
          <a:xfrm>
            <a:off x="6359242" y="4505854"/>
            <a:ext cx="49197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Покрытие до 60 % фактических </a:t>
            </a:r>
          </a:p>
          <a:p>
            <a:r>
              <a:rPr lang="ru-RU" dirty="0">
                <a:latin typeface="Century Gothic" panose="020B0502020202020204" pitchFamily="34" charset="0"/>
              </a:rPr>
              <a:t>понесенных затрат организаций, </a:t>
            </a:r>
          </a:p>
          <a:p>
            <a:r>
              <a:rPr lang="ru-RU" dirty="0">
                <a:latin typeface="Century Gothic" panose="020B0502020202020204" pitchFamily="34" charset="0"/>
              </a:rPr>
              <a:t>при транспортировке продукции </a:t>
            </a:r>
          </a:p>
          <a:p>
            <a:r>
              <a:rPr lang="ru-RU" dirty="0">
                <a:latin typeface="Century Gothic" panose="020B0502020202020204" pitchFamily="34" charset="0"/>
              </a:rPr>
              <a:t>до конечного покупателя</a:t>
            </a:r>
          </a:p>
          <a:p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5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B43B8-C76A-2B09-0B51-EDDCADE2B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F9C663-24E8-10EA-A980-64DB3D48E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423" y="180116"/>
            <a:ext cx="1024194" cy="778052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2E28CF1F-D3BE-069D-F8F4-41026DBD2B77}"/>
              </a:ext>
            </a:extLst>
          </p:cNvPr>
          <p:cNvGrpSpPr/>
          <p:nvPr/>
        </p:nvGrpSpPr>
        <p:grpSpPr>
          <a:xfrm>
            <a:off x="0" y="1268530"/>
            <a:ext cx="12192001" cy="1378417"/>
            <a:chOff x="0" y="1523633"/>
            <a:chExt cx="12192001" cy="154858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A47B692-2078-BDD7-053B-F837C2862637}"/>
                </a:ext>
              </a:extLst>
            </p:cNvPr>
            <p:cNvSpPr/>
            <p:nvPr/>
          </p:nvSpPr>
          <p:spPr>
            <a:xfrm>
              <a:off x="0" y="1667701"/>
              <a:ext cx="12192001" cy="778052"/>
            </a:xfrm>
            <a:prstGeom prst="rect">
              <a:avLst/>
            </a:prstGeom>
            <a:solidFill>
              <a:srgbClr val="0036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dirty="0">
                  <a:latin typeface="Century Gothic" panose="020B0502020202020204" pitchFamily="34" charset="0"/>
                </a:rPr>
                <a:t>   </a:t>
              </a:r>
              <a:r>
                <a:rPr lang="ru-RU" sz="2800" dirty="0">
                  <a:latin typeface="Century Gothic" panose="020B0502020202020204" pitchFamily="34" charset="0"/>
                </a:rPr>
                <a:t>Финансовые инструменты </a:t>
              </a: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6FA7F13E-0FC6-ACB7-CDCC-7C85E71B7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1001" y="1911171"/>
              <a:ext cx="912613" cy="1161051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AC88DA39-198B-E9C1-44EC-AC5E6F2AA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9482" y="1523633"/>
              <a:ext cx="341958" cy="775076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584B4B0B-7405-301E-D477-50F3E2E6B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9214789" y="2050180"/>
              <a:ext cx="599198" cy="235572"/>
            </a:xfrm>
            <a:prstGeom prst="rect">
              <a:avLst/>
            </a:prstGeom>
            <a:noFill/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AAE7C6B-1A80-AF52-CAFD-A26D0618B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7685" y="1667701"/>
              <a:ext cx="382479" cy="382479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8B51033-E0CF-7CB1-2553-4761A83C47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373" y="316208"/>
            <a:ext cx="643183" cy="5058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2223DB2-FD3D-DE6E-C935-E28FFF430D0C}"/>
              </a:ext>
            </a:extLst>
          </p:cNvPr>
          <p:cNvSpPr txBox="1"/>
          <p:nvPr/>
        </p:nvSpPr>
        <p:spPr>
          <a:xfrm flipH="1">
            <a:off x="194353" y="285025"/>
            <a:ext cx="10751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3696"/>
                </a:solidFill>
                <a:latin typeface="Century Gothic" panose="020B0502020202020204" pitchFamily="34" charset="0"/>
              </a:rPr>
              <a:t>Услуги группы РЭЦ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657514E-E5B1-C05F-E295-FE5AF078637A}"/>
              </a:ext>
            </a:extLst>
          </p:cNvPr>
          <p:cNvSpPr/>
          <p:nvPr/>
        </p:nvSpPr>
        <p:spPr>
          <a:xfrm>
            <a:off x="2113717" y="2287350"/>
            <a:ext cx="3702143" cy="2040463"/>
          </a:xfrm>
          <a:prstGeom prst="rect">
            <a:avLst/>
          </a:prstGeom>
          <a:solidFill>
            <a:srgbClr val="003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Century Gothic" panose="020B0502020202020204" pitchFamily="34" charset="0"/>
              </a:rPr>
              <a:t>Страхование. </a:t>
            </a:r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ru-RU" sz="2000" dirty="0">
                <a:latin typeface="Century Gothic" panose="020B0502020202020204" pitchFamily="34" charset="0"/>
              </a:rPr>
              <a:t>Отсрочка платежа </a:t>
            </a:r>
            <a:endParaRPr lang="en-US" sz="2000" dirty="0">
              <a:latin typeface="Century Gothic" panose="020B0502020202020204" pitchFamily="34" charset="0"/>
            </a:endParaRPr>
          </a:p>
          <a:p>
            <a:r>
              <a:rPr lang="ru-RU" sz="2000" dirty="0">
                <a:latin typeface="Century Gothic" panose="020B0502020202020204" pitchFamily="34" charset="0"/>
              </a:rPr>
              <a:t>для МСП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B8CB5F5-15A4-4EB9-6AA8-F710C437017B}"/>
              </a:ext>
            </a:extLst>
          </p:cNvPr>
          <p:cNvSpPr/>
          <p:nvPr/>
        </p:nvSpPr>
        <p:spPr>
          <a:xfrm>
            <a:off x="5920866" y="2287350"/>
            <a:ext cx="3702143" cy="2040463"/>
          </a:xfrm>
          <a:prstGeom prst="rect">
            <a:avLst/>
          </a:prstGeom>
          <a:solidFill>
            <a:srgbClr val="003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Century Gothic" panose="020B0502020202020204" pitchFamily="34" charset="0"/>
              </a:rPr>
              <a:t>Кредитование. </a:t>
            </a:r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ru-RU" sz="2000" dirty="0">
                <a:latin typeface="Century Gothic" panose="020B0502020202020204" pitchFamily="34" charset="0"/>
              </a:rPr>
              <a:t>Деньги на экспорт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F0FB0D1-C8DA-9A1E-BA73-103F700AE2E5}"/>
              </a:ext>
            </a:extLst>
          </p:cNvPr>
          <p:cNvSpPr/>
          <p:nvPr/>
        </p:nvSpPr>
        <p:spPr>
          <a:xfrm>
            <a:off x="2113717" y="4457941"/>
            <a:ext cx="3702143" cy="2040463"/>
          </a:xfrm>
          <a:prstGeom prst="rect">
            <a:avLst/>
          </a:prstGeom>
          <a:solidFill>
            <a:srgbClr val="003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Century Gothic" panose="020B0502020202020204" pitchFamily="34" charset="0"/>
              </a:rPr>
              <a:t>Гарантия. </a:t>
            </a:r>
            <a:r>
              <a:rPr lang="ru-RU" sz="2000" dirty="0">
                <a:latin typeface="Century Gothic" panose="020B0502020202020204" pitchFamily="34" charset="0"/>
              </a:rPr>
              <a:t>Возврат НДС </a:t>
            </a:r>
            <a:endParaRPr lang="en-US" sz="2000" dirty="0">
              <a:latin typeface="Century Gothic" panose="020B0502020202020204" pitchFamily="34" charset="0"/>
            </a:endParaRPr>
          </a:p>
          <a:p>
            <a:r>
              <a:rPr lang="ru-RU" sz="2000" dirty="0">
                <a:latin typeface="Century Gothic" panose="020B0502020202020204" pitchFamily="34" charset="0"/>
              </a:rPr>
              <a:t>для МСП по упрощенной процедуре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47C1FE6-8940-7861-513D-CDAA16318054}"/>
              </a:ext>
            </a:extLst>
          </p:cNvPr>
          <p:cNvSpPr/>
          <p:nvPr/>
        </p:nvSpPr>
        <p:spPr>
          <a:xfrm>
            <a:off x="5916697" y="4457942"/>
            <a:ext cx="3702143" cy="2040463"/>
          </a:xfrm>
          <a:prstGeom prst="rect">
            <a:avLst/>
          </a:prstGeom>
          <a:solidFill>
            <a:srgbClr val="003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Century Gothic" panose="020B0502020202020204" pitchFamily="34" charset="0"/>
              </a:rPr>
              <a:t>Альтернативные способы расчетов в любую страну</a:t>
            </a:r>
          </a:p>
        </p:txBody>
      </p:sp>
    </p:spTree>
    <p:extLst>
      <p:ext uri="{BB962C8B-B14F-4D97-AF65-F5344CB8AC3E}">
        <p14:creationId xmlns:p14="http://schemas.microsoft.com/office/powerpoint/2010/main" val="227704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AED1E-A9D1-51E3-30ED-4EE7B03E3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C70890-BE56-2D1E-61F6-B0425D92F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423" y="180116"/>
            <a:ext cx="1024194" cy="778052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6E48AA1-EF78-1A6A-89C2-4F91A1B21D1F}"/>
              </a:ext>
            </a:extLst>
          </p:cNvPr>
          <p:cNvGrpSpPr/>
          <p:nvPr/>
        </p:nvGrpSpPr>
        <p:grpSpPr>
          <a:xfrm>
            <a:off x="0" y="1268530"/>
            <a:ext cx="12192001" cy="1378417"/>
            <a:chOff x="0" y="1523633"/>
            <a:chExt cx="12192001" cy="154858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98F38C7-E455-C5D9-E58C-9BF64FE97B01}"/>
                </a:ext>
              </a:extLst>
            </p:cNvPr>
            <p:cNvSpPr/>
            <p:nvPr/>
          </p:nvSpPr>
          <p:spPr>
            <a:xfrm>
              <a:off x="0" y="1667701"/>
              <a:ext cx="12192001" cy="778052"/>
            </a:xfrm>
            <a:prstGeom prst="rect">
              <a:avLst/>
            </a:prstGeom>
            <a:solidFill>
              <a:srgbClr val="0036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dirty="0">
                  <a:latin typeface="Century Gothic" panose="020B0502020202020204" pitchFamily="34" charset="0"/>
                </a:rPr>
                <a:t>   Программа сертификации</a:t>
              </a: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6DF4C2C8-E5A9-781E-2469-319C1FAFD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1001" y="1911171"/>
              <a:ext cx="912613" cy="1161051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FA27358-0C05-DDF5-E2DE-3861A0647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9482" y="1523633"/>
              <a:ext cx="341958" cy="775076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F0F772F-9EAF-C381-4DF8-E5FAC622D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9214789" y="2050180"/>
              <a:ext cx="599198" cy="235572"/>
            </a:xfrm>
            <a:prstGeom prst="rect">
              <a:avLst/>
            </a:prstGeom>
            <a:noFill/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530E9BC5-E1C5-EFBF-0FD8-536DD8E6B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7685" y="1667701"/>
              <a:ext cx="382479" cy="382479"/>
            </a:xfrm>
            <a:prstGeom prst="rect">
              <a:avLst/>
            </a:prstGeom>
          </p:spPr>
        </p:pic>
      </p:grpSp>
      <p:grpSp>
        <p:nvGrpSpPr>
          <p:cNvPr id="2" name="Google Shape;8103;p87">
            <a:extLst>
              <a:ext uri="{FF2B5EF4-FFF2-40B4-BE49-F238E27FC236}">
                <a16:creationId xmlns:a16="http://schemas.microsoft.com/office/drawing/2014/main" id="{EAE5E947-40D3-D51A-6A48-76024919942F}"/>
              </a:ext>
            </a:extLst>
          </p:cNvPr>
          <p:cNvGrpSpPr/>
          <p:nvPr/>
        </p:nvGrpSpPr>
        <p:grpSpPr>
          <a:xfrm>
            <a:off x="328521" y="4525457"/>
            <a:ext cx="339253" cy="339253"/>
            <a:chOff x="5660400" y="238125"/>
            <a:chExt cx="481825" cy="481825"/>
          </a:xfrm>
          <a:solidFill>
            <a:srgbClr val="00459C"/>
          </a:solidFill>
        </p:grpSpPr>
        <p:sp>
          <p:nvSpPr>
            <p:cNvPr id="3" name="Google Shape;8104;p87">
              <a:extLst>
                <a:ext uri="{FF2B5EF4-FFF2-40B4-BE49-F238E27FC236}">
                  <a16:creationId xmlns:a16="http://schemas.microsoft.com/office/drawing/2014/main" id="{77552FF2-648D-4292-BD01-A5B339B5A548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" name="Google Shape;8105;p87">
              <a:extLst>
                <a:ext uri="{FF2B5EF4-FFF2-40B4-BE49-F238E27FC236}">
                  <a16:creationId xmlns:a16="http://schemas.microsoft.com/office/drawing/2014/main" id="{26DE4141-C9C9-C46D-44B2-342D83151577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" name="Google Shape;8081;p87">
            <a:extLst>
              <a:ext uri="{FF2B5EF4-FFF2-40B4-BE49-F238E27FC236}">
                <a16:creationId xmlns:a16="http://schemas.microsoft.com/office/drawing/2014/main" id="{510B199F-BE26-83D0-AC39-FDAC7387646F}"/>
              </a:ext>
            </a:extLst>
          </p:cNvPr>
          <p:cNvGrpSpPr/>
          <p:nvPr/>
        </p:nvGrpSpPr>
        <p:grpSpPr>
          <a:xfrm>
            <a:off x="362388" y="5173121"/>
            <a:ext cx="305386" cy="338602"/>
            <a:chOff x="3300325" y="249875"/>
            <a:chExt cx="433725" cy="480900"/>
          </a:xfrm>
          <a:solidFill>
            <a:srgbClr val="00459C"/>
          </a:solidFill>
        </p:grpSpPr>
        <p:sp>
          <p:nvSpPr>
            <p:cNvPr id="7" name="Google Shape;8082;p87">
              <a:extLst>
                <a:ext uri="{FF2B5EF4-FFF2-40B4-BE49-F238E27FC236}">
                  <a16:creationId xmlns:a16="http://schemas.microsoft.com/office/drawing/2014/main" id="{42EE0BBD-B0F1-96C8-CA86-5EB26D2143D9}"/>
                </a:ext>
              </a:extLst>
            </p:cNvPr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8083;p87">
              <a:extLst>
                <a:ext uri="{FF2B5EF4-FFF2-40B4-BE49-F238E27FC236}">
                  <a16:creationId xmlns:a16="http://schemas.microsoft.com/office/drawing/2014/main" id="{FD1E6B17-A36B-672E-C21C-B3850FA75AC1}"/>
                </a:ext>
              </a:extLst>
            </p:cNvPr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8084;p87">
              <a:extLst>
                <a:ext uri="{FF2B5EF4-FFF2-40B4-BE49-F238E27FC236}">
                  <a16:creationId xmlns:a16="http://schemas.microsoft.com/office/drawing/2014/main" id="{E92BD0BE-DAE4-1BE1-46E9-9BF689A91AB2}"/>
                </a:ext>
              </a:extLst>
            </p:cNvPr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8085;p87">
              <a:extLst>
                <a:ext uri="{FF2B5EF4-FFF2-40B4-BE49-F238E27FC236}">
                  <a16:creationId xmlns:a16="http://schemas.microsoft.com/office/drawing/2014/main" id="{77251787-B01F-B237-C35D-ABE6B17936A8}"/>
                </a:ext>
              </a:extLst>
            </p:cNvPr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" name="Google Shape;8086;p87">
              <a:extLst>
                <a:ext uri="{FF2B5EF4-FFF2-40B4-BE49-F238E27FC236}">
                  <a16:creationId xmlns:a16="http://schemas.microsoft.com/office/drawing/2014/main" id="{FBA4ED50-EFFE-C5F0-2015-C2E25C95E1D2}"/>
                </a:ext>
              </a:extLst>
            </p:cNvPr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" name="Google Shape;8087;p87">
              <a:extLst>
                <a:ext uri="{FF2B5EF4-FFF2-40B4-BE49-F238E27FC236}">
                  <a16:creationId xmlns:a16="http://schemas.microsoft.com/office/drawing/2014/main" id="{F3973F67-0926-AD47-2D3D-96C42AD2B0ED}"/>
                </a:ext>
              </a:extLst>
            </p:cNvPr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8D73D5E-790D-E816-57D8-0EFF739BA591}"/>
              </a:ext>
            </a:extLst>
          </p:cNvPr>
          <p:cNvSpPr/>
          <p:nvPr/>
        </p:nvSpPr>
        <p:spPr>
          <a:xfrm>
            <a:off x="735631" y="4585437"/>
            <a:ext cx="31490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C2644"/>
                </a:solidFill>
                <a:latin typeface="Century Gothic" panose="020B0502020202020204" pitchFamily="34" charset="0"/>
              </a:rPr>
              <a:t>Не более 15 рабочих дней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65DC783-286E-17AC-B98F-D46BCFF58F45}"/>
              </a:ext>
            </a:extLst>
          </p:cNvPr>
          <p:cNvSpPr/>
          <p:nvPr/>
        </p:nvSpPr>
        <p:spPr>
          <a:xfrm>
            <a:off x="194355" y="300473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C2644"/>
                </a:solidFill>
                <a:latin typeface="Century Gothic" panose="020B0502020202020204" pitchFamily="34" charset="0"/>
              </a:rPr>
              <a:t>Крупные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C2644"/>
                </a:solidFill>
                <a:latin typeface="Century Gothic" panose="020B0502020202020204" pitchFamily="34" charset="0"/>
              </a:rPr>
              <a:t>Компании сегмента МСП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C2644"/>
                </a:solidFill>
                <a:latin typeface="Century Gothic" panose="020B0502020202020204" pitchFamily="34" charset="0"/>
              </a:rPr>
              <a:t>Индивидуальные предприниматели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510FDA7-F1F6-2343-B641-611E4EF12ED8}"/>
              </a:ext>
            </a:extLst>
          </p:cNvPr>
          <p:cNvSpPr/>
          <p:nvPr/>
        </p:nvSpPr>
        <p:spPr>
          <a:xfrm>
            <a:off x="188659" y="2498142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459C"/>
                </a:solidFill>
                <a:latin typeface="Century Gothic" panose="020B0502020202020204" pitchFamily="34" charset="0"/>
              </a:rPr>
              <a:t>ДЛЯ КОГО: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239426-9402-7B97-B0C2-7CDB09B8D17B}"/>
              </a:ext>
            </a:extLst>
          </p:cNvPr>
          <p:cNvSpPr txBox="1"/>
          <p:nvPr/>
        </p:nvSpPr>
        <p:spPr>
          <a:xfrm>
            <a:off x="5690585" y="2979365"/>
            <a:ext cx="63070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Маркетинговый инструмент, брендирование продукции логотипом «птички»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Повышение узнаваемости бренда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Участие в коллективных экспозициях Made </a:t>
            </a:r>
            <a:r>
              <a:rPr lang="ru-RU" sz="2000" dirty="0" err="1">
                <a:latin typeface="Century Gothic" panose="020B0502020202020204" pitchFamily="34" charset="0"/>
              </a:rPr>
              <a:t>in</a:t>
            </a:r>
            <a:r>
              <a:rPr lang="ru-RU" sz="2000" dirty="0">
                <a:latin typeface="Century Gothic" panose="020B0502020202020204" pitchFamily="34" charset="0"/>
              </a:rPr>
              <a:t> Russia на крупнейших выставках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Продвижение на маркетплейсах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Поиск партнеров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Сеть национальных павильонов и розничных магазинов в разных странах</a:t>
            </a:r>
          </a:p>
          <a:p>
            <a:endParaRPr lang="ru-RU" sz="20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DFFF845-0FBC-2D34-084C-6C2E3B9479FB}"/>
              </a:ext>
            </a:extLst>
          </p:cNvPr>
          <p:cNvSpPr/>
          <p:nvPr/>
        </p:nvSpPr>
        <p:spPr>
          <a:xfrm>
            <a:off x="5969501" y="2511565"/>
            <a:ext cx="2323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459C"/>
                </a:solidFill>
                <a:latin typeface="Century Gothic" panose="020B0502020202020204" pitchFamily="34" charset="0"/>
              </a:rPr>
              <a:t>ПРЕИМУЩЕСТВА: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74E185-D2D9-F935-546D-F5450700553E}"/>
              </a:ext>
            </a:extLst>
          </p:cNvPr>
          <p:cNvSpPr txBox="1"/>
          <p:nvPr/>
        </p:nvSpPr>
        <p:spPr>
          <a:xfrm>
            <a:off x="735631" y="4934909"/>
            <a:ext cx="616226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b="1" dirty="0">
              <a:solidFill>
                <a:srgbClr val="1C2644"/>
              </a:solidFill>
              <a:latin typeface="Century Gothic" panose="020B0502020202020204" pitchFamily="34" charset="0"/>
            </a:endParaRPr>
          </a:p>
          <a:p>
            <a:r>
              <a:rPr lang="ru-RU" sz="1600" b="1" dirty="0">
                <a:solidFill>
                  <a:srgbClr val="1C2644"/>
                </a:solidFill>
                <a:latin typeface="Century Gothic" panose="020B0502020202020204" pitchFamily="34" charset="0"/>
              </a:rPr>
              <a:t>Бесплатно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7E4E6E-568A-1418-89EA-D5AF15383C02}"/>
              </a:ext>
            </a:extLst>
          </p:cNvPr>
          <p:cNvSpPr txBox="1"/>
          <p:nvPr/>
        </p:nvSpPr>
        <p:spPr>
          <a:xfrm flipH="1">
            <a:off x="1440187" y="302708"/>
            <a:ext cx="10751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3696"/>
                </a:solidFill>
                <a:latin typeface="Century Gothic" panose="020B0502020202020204" pitchFamily="34" charset="0"/>
              </a:rPr>
              <a:t>Сделано в России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6D37857-6521-DFD1-A7F9-3B98BA6938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21"/>
          <a:stretch>
            <a:fillRect/>
          </a:stretch>
        </p:blipFill>
        <p:spPr>
          <a:xfrm>
            <a:off x="127105" y="519855"/>
            <a:ext cx="1336285" cy="69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6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55A8C-5114-FCF9-AD25-1A5338073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A1BEE0-0892-333C-D5DA-9856190F8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423" y="180116"/>
            <a:ext cx="1024194" cy="778052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D4079D7-0B4D-CAA7-5A97-B1DDBA526E3D}"/>
              </a:ext>
            </a:extLst>
          </p:cNvPr>
          <p:cNvGrpSpPr/>
          <p:nvPr/>
        </p:nvGrpSpPr>
        <p:grpSpPr>
          <a:xfrm>
            <a:off x="0" y="1268530"/>
            <a:ext cx="12192001" cy="1378417"/>
            <a:chOff x="0" y="1523633"/>
            <a:chExt cx="12192001" cy="154858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2808BA8C-7A4A-A966-33BE-DAE79E45E4A9}"/>
                </a:ext>
              </a:extLst>
            </p:cNvPr>
            <p:cNvSpPr/>
            <p:nvPr/>
          </p:nvSpPr>
          <p:spPr>
            <a:xfrm>
              <a:off x="0" y="1667701"/>
              <a:ext cx="12192001" cy="778052"/>
            </a:xfrm>
            <a:prstGeom prst="rect">
              <a:avLst/>
            </a:prstGeom>
            <a:solidFill>
              <a:srgbClr val="0036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dirty="0">
                  <a:latin typeface="Century Gothic" panose="020B0502020202020204" pitchFamily="34" charset="0"/>
                </a:rPr>
                <a:t> Выставки и бизнес-миссии РЭЦ</a:t>
              </a: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53C5A36-BAE7-BCB4-7E1B-E6D3BECAA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1001" y="1911171"/>
              <a:ext cx="912613" cy="1161051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F3E0F34-D10A-88C2-D379-3A0CF8ADA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9482" y="1523633"/>
              <a:ext cx="341958" cy="775076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09737A6-5CA4-2F35-1104-B201F3C4E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9214789" y="2050180"/>
              <a:ext cx="599198" cy="235572"/>
            </a:xfrm>
            <a:prstGeom prst="rect">
              <a:avLst/>
            </a:prstGeom>
            <a:noFill/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CB8EF5D8-71C8-2A10-9449-D331F1255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7685" y="1667701"/>
              <a:ext cx="382479" cy="382479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8F75F11-C751-C128-49A1-E371EA3366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373" y="316208"/>
            <a:ext cx="643183" cy="5058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7A6C0E3-8B01-244F-FF1D-889484CD1AB6}"/>
              </a:ext>
            </a:extLst>
          </p:cNvPr>
          <p:cNvSpPr txBox="1"/>
          <p:nvPr/>
        </p:nvSpPr>
        <p:spPr>
          <a:xfrm flipH="1">
            <a:off x="1440187" y="302708"/>
            <a:ext cx="10751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3696"/>
                </a:solidFill>
                <a:latin typeface="Century Gothic" panose="020B0502020202020204" pitchFamily="34" charset="0"/>
              </a:rPr>
              <a:t>Сделано в России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F45500-F2FA-F7CA-2DAB-51B075FDE73F}"/>
              </a:ext>
            </a:extLst>
          </p:cNvPr>
          <p:cNvSpPr txBox="1"/>
          <p:nvPr/>
        </p:nvSpPr>
        <p:spPr>
          <a:xfrm>
            <a:off x="7516094" y="5408941"/>
            <a:ext cx="510318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Участие в национальных </a:t>
            </a:r>
          </a:p>
          <a:p>
            <a:pPr algn="ctr"/>
            <a:r>
              <a:rPr lang="ru-RU" dirty="0">
                <a:latin typeface="Century Gothic" panose="020B0502020202020204" pitchFamily="34" charset="0"/>
              </a:rPr>
              <a:t>делегациях "Сделано в России</a:t>
            </a:r>
            <a:r>
              <a:rPr lang="ru-RU" sz="2000" dirty="0">
                <a:latin typeface="Century Gothic" panose="020B0502020202020204" pitchFamily="34" charset="0"/>
              </a:rPr>
              <a:t>"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42C75E-F089-9202-EFB6-E96F2F3F5706}"/>
              </a:ext>
            </a:extLst>
          </p:cNvPr>
          <p:cNvSpPr txBox="1"/>
          <p:nvPr/>
        </p:nvSpPr>
        <p:spPr>
          <a:xfrm>
            <a:off x="4224128" y="5408941"/>
            <a:ext cx="37857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1875"/>
              </a:spcAft>
              <a:buNone/>
            </a:pPr>
            <a:r>
              <a:rPr lang="ru-RU" dirty="0">
                <a:latin typeface="Century Gothic" panose="020B0502020202020204" pitchFamily="34" charset="0"/>
              </a:rPr>
              <a:t>Участие в фестиваль ярмарке                             «Сделано в России»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AF0EC090-2B80-F506-A55A-AEF0DBBB7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779" y="2886284"/>
            <a:ext cx="3618485" cy="240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F8B2B7D-C6FC-4CFA-758B-3B349A7DC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86" y="2884864"/>
            <a:ext cx="3608461" cy="240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B65D93C-4BCA-DB6B-55AE-98E8CFD4EE65}"/>
              </a:ext>
            </a:extLst>
          </p:cNvPr>
          <p:cNvSpPr txBox="1"/>
          <p:nvPr/>
        </p:nvSpPr>
        <p:spPr>
          <a:xfrm>
            <a:off x="194353" y="5461233"/>
            <a:ext cx="4120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Участие в национальных                   </a:t>
            </a:r>
          </a:p>
          <a:p>
            <a:pPr algn="ctr"/>
            <a:r>
              <a:rPr lang="ru-RU" dirty="0">
                <a:latin typeface="Century Gothic" panose="020B0502020202020204" pitchFamily="34" charset="0"/>
              </a:rPr>
              <a:t> экспозициях "Сделано в России"</a:t>
            </a:r>
          </a:p>
        </p:txBody>
      </p:sp>
      <p:pic>
        <p:nvPicPr>
          <p:cNvPr id="24" name="Picture 4" descr="Picture background">
            <a:extLst>
              <a:ext uri="{FF2B5EF4-FFF2-40B4-BE49-F238E27FC236}">
                <a16:creationId xmlns:a16="http://schemas.microsoft.com/office/drawing/2014/main" id="{B5C2F7A9-26B2-904D-05BD-BD3334703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96" y="2884863"/>
            <a:ext cx="3608461" cy="240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F5926F-A44F-51E2-4920-D191FBD051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21"/>
          <a:stretch>
            <a:fillRect/>
          </a:stretch>
        </p:blipFill>
        <p:spPr>
          <a:xfrm>
            <a:off x="127105" y="519855"/>
            <a:ext cx="1336285" cy="69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74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CAB19-DC68-6FC2-DCC8-4ED9DDB23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1CA5D7-C8C5-FE4C-AE9D-3DDAC569A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423" y="180116"/>
            <a:ext cx="1024194" cy="778052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52F7BAE-FF90-9151-F5E8-39BAE278E55F}"/>
              </a:ext>
            </a:extLst>
          </p:cNvPr>
          <p:cNvGrpSpPr/>
          <p:nvPr/>
        </p:nvGrpSpPr>
        <p:grpSpPr>
          <a:xfrm>
            <a:off x="0" y="1268530"/>
            <a:ext cx="12192001" cy="1378417"/>
            <a:chOff x="0" y="1523633"/>
            <a:chExt cx="12192001" cy="154858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F7338916-8E07-810A-D5AC-923BBAE4A13A}"/>
                </a:ext>
              </a:extLst>
            </p:cNvPr>
            <p:cNvSpPr/>
            <p:nvPr/>
          </p:nvSpPr>
          <p:spPr>
            <a:xfrm>
              <a:off x="0" y="1667701"/>
              <a:ext cx="12192001" cy="778052"/>
            </a:xfrm>
            <a:prstGeom prst="rect">
              <a:avLst/>
            </a:prstGeom>
            <a:solidFill>
              <a:srgbClr val="0036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dirty="0">
                  <a:latin typeface="Century Gothic" panose="020B0502020202020204" pitchFamily="34" charset="0"/>
                </a:rPr>
                <a:t>   </a:t>
              </a:r>
              <a:r>
                <a:rPr lang="ru-RU" sz="2800" dirty="0">
                  <a:latin typeface="Century Gothic" panose="020B0502020202020204" pitchFamily="34" charset="0"/>
                </a:rPr>
                <a:t>Размещение товаров за рубежом</a:t>
              </a: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651A5B4E-9E14-E5E9-4C60-9FA574EAF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1001" y="1911171"/>
              <a:ext cx="912613" cy="1161051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893CFED-DD36-55F0-DB75-0D10E2BA5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9482" y="1523633"/>
              <a:ext cx="341958" cy="775076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23474F0-71C4-E056-4E10-6426AFD58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9214789" y="2050180"/>
              <a:ext cx="599198" cy="235572"/>
            </a:xfrm>
            <a:prstGeom prst="rect">
              <a:avLst/>
            </a:prstGeom>
            <a:noFill/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84719D8F-0776-09F3-5A41-F4BC7BC0F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7685" y="1667701"/>
              <a:ext cx="382479" cy="382479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EB348F0-F956-F38E-C244-EEC0638EC8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373" y="316208"/>
            <a:ext cx="643183" cy="505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213C3D-850A-97CB-50F4-F36F1AAD0E33}"/>
              </a:ext>
            </a:extLst>
          </p:cNvPr>
          <p:cNvSpPr txBox="1"/>
          <p:nvPr/>
        </p:nvSpPr>
        <p:spPr>
          <a:xfrm>
            <a:off x="5769303" y="2287350"/>
            <a:ext cx="5872823" cy="2948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Бесплатная инфраструктура павильонов 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Продвижение и маркетинговая поддержка Поиск потенциальных покупателей продукции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Проведение маркетинговых активностей продукции резидентов павильона</a:t>
            </a: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Организация демонстрационно-дегустационных мероприятий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B9A65E9-6B83-E4F0-B796-93C2FCB88FF8}"/>
              </a:ext>
            </a:extLst>
          </p:cNvPr>
          <p:cNvGrpSpPr/>
          <p:nvPr/>
        </p:nvGrpSpPr>
        <p:grpSpPr>
          <a:xfrm>
            <a:off x="6096000" y="5819946"/>
            <a:ext cx="4256523" cy="512625"/>
            <a:chOff x="7840449" y="6060350"/>
            <a:chExt cx="4256523" cy="512625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3388F88D-25EC-97F2-0FE3-D1E2568BA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3356" y="6060350"/>
              <a:ext cx="3293616" cy="512625"/>
            </a:xfrm>
            <a:prstGeom prst="rect">
              <a:avLst/>
            </a:prstGeom>
          </p:spPr>
        </p:pic>
        <p:pic>
          <p:nvPicPr>
            <p:cNvPr id="1026" name="Picture 2" descr="Picture background">
              <a:extLst>
                <a:ext uri="{FF2B5EF4-FFF2-40B4-BE49-F238E27FC236}">
                  <a16:creationId xmlns:a16="http://schemas.microsoft.com/office/drawing/2014/main" id="{1C14185D-EDA5-DE0C-D4AE-A6A89365C9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3268" y="6151547"/>
              <a:ext cx="498703" cy="300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Picture background">
              <a:extLst>
                <a:ext uri="{FF2B5EF4-FFF2-40B4-BE49-F238E27FC236}">
                  <a16:creationId xmlns:a16="http://schemas.microsoft.com/office/drawing/2014/main" id="{65D02815-8935-5A06-CBC8-0654E868E8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0449" y="6151548"/>
              <a:ext cx="451404" cy="300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D6B85DC-1F56-937B-2569-74ECD1BE40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" t="2610" r="802"/>
          <a:stretch>
            <a:fillRect/>
          </a:stretch>
        </p:blipFill>
        <p:spPr>
          <a:xfrm>
            <a:off x="331448" y="2347192"/>
            <a:ext cx="5184335" cy="3912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DCF283-51E0-679C-7FEC-7FA4153D0C38}"/>
              </a:ext>
            </a:extLst>
          </p:cNvPr>
          <p:cNvSpPr txBox="1"/>
          <p:nvPr/>
        </p:nvSpPr>
        <p:spPr>
          <a:xfrm flipH="1">
            <a:off x="1440187" y="302708"/>
            <a:ext cx="10751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3696"/>
                </a:solidFill>
                <a:latin typeface="Century Gothic" panose="020B0502020202020204" pitchFamily="34" charset="0"/>
              </a:rPr>
              <a:t>Сделано в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79FDAF-F64E-B666-C5F2-AF10B3A28B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21"/>
          <a:stretch>
            <a:fillRect/>
          </a:stretch>
        </p:blipFill>
        <p:spPr>
          <a:xfrm>
            <a:off x="127105" y="519855"/>
            <a:ext cx="1336285" cy="69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41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C7AF3E-BA90-A6EA-0096-EF425DCC84D2}"/>
              </a:ext>
            </a:extLst>
          </p:cNvPr>
          <p:cNvSpPr/>
          <p:nvPr/>
        </p:nvSpPr>
        <p:spPr>
          <a:xfrm>
            <a:off x="8994308" y="0"/>
            <a:ext cx="3197691" cy="6858000"/>
          </a:xfrm>
          <a:prstGeom prst="rect">
            <a:avLst/>
          </a:prstGeom>
          <a:solidFill>
            <a:srgbClr val="003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C88D7A-4256-A338-D200-C7E5B145D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42" y="662403"/>
            <a:ext cx="1761534" cy="11558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E187EF-2E12-F8FB-0A3E-27470F684584}"/>
              </a:ext>
            </a:extLst>
          </p:cNvPr>
          <p:cNvSpPr txBox="1"/>
          <p:nvPr/>
        </p:nvSpPr>
        <p:spPr>
          <a:xfrm flipH="1">
            <a:off x="194355" y="285025"/>
            <a:ext cx="7380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3696"/>
                </a:solidFill>
                <a:latin typeface="Century Gothic" panose="020B0502020202020204" pitchFamily="34" charset="0"/>
              </a:rPr>
              <a:t>Контакты Центра поддержки экспорта Кузбасса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3D1B05D-2C7B-E92B-3EAE-D27D6884DA41}"/>
              </a:ext>
            </a:extLst>
          </p:cNvPr>
          <p:cNvCxnSpPr>
            <a:cxnSpLocks/>
          </p:cNvCxnSpPr>
          <p:nvPr/>
        </p:nvCxnSpPr>
        <p:spPr>
          <a:xfrm>
            <a:off x="10108" y="5335480"/>
            <a:ext cx="9130615" cy="0"/>
          </a:xfrm>
          <a:prstGeom prst="line">
            <a:avLst/>
          </a:prstGeom>
          <a:ln>
            <a:solidFill>
              <a:srgbClr val="0036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781FB41-8D9A-1D6F-BEEC-6B7202FC6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95" y="5745055"/>
            <a:ext cx="710215" cy="71021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247E9EF-09B3-092D-4C6B-1EEA0DAF7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0615" y="2567157"/>
            <a:ext cx="410511" cy="4105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00E747-82B7-3325-8D77-1CB8C6814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8697" y="3308020"/>
            <a:ext cx="462429" cy="46242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94BD957-84F9-67F0-3D22-505454CF3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1344" y="4100801"/>
            <a:ext cx="453459" cy="45345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006E16C-5357-B09B-062B-485FCF8F72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4254" y="2047603"/>
            <a:ext cx="724809" cy="72480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4DF423E-D9BA-88D4-4908-EE53634A2F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8" y="2064279"/>
            <a:ext cx="782824" cy="78282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86D443E-020D-D505-FE29-21B9A3967E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79" y="1945836"/>
            <a:ext cx="2152800" cy="21528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CDD801A-FB03-C9DB-5B48-C27BED8A19CE}"/>
              </a:ext>
            </a:extLst>
          </p:cNvPr>
          <p:cNvSpPr txBox="1"/>
          <p:nvPr/>
        </p:nvSpPr>
        <p:spPr>
          <a:xfrm>
            <a:off x="3880532" y="4207354"/>
            <a:ext cx="17696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@exportkuzbass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F433847-3B89-A82D-8454-C8AC453CAA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9" y="1976243"/>
            <a:ext cx="2152800" cy="21528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F03D177-4323-8A74-120D-6C76710FBB04}"/>
              </a:ext>
            </a:extLst>
          </p:cNvPr>
          <p:cNvSpPr txBox="1"/>
          <p:nvPr/>
        </p:nvSpPr>
        <p:spPr>
          <a:xfrm>
            <a:off x="345141" y="4209757"/>
            <a:ext cx="29292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vk.com/</a:t>
            </a:r>
            <a:r>
              <a:rPr lang="ru-RU" sz="1400" dirty="0" err="1">
                <a:latin typeface="Century Gothic" panose="020B0502020202020204" pitchFamily="34" charset="0"/>
              </a:rPr>
              <a:t>export_center_kuzbass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DACBF68-E3A9-EC6E-4D30-AE3A96C775CD}"/>
              </a:ext>
            </a:extLst>
          </p:cNvPr>
          <p:cNvSpPr txBox="1"/>
          <p:nvPr/>
        </p:nvSpPr>
        <p:spPr>
          <a:xfrm>
            <a:off x="825810" y="5794115"/>
            <a:ext cx="7448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г. Кемерово, бульвар имени академика </a:t>
            </a:r>
          </a:p>
          <a:p>
            <a:r>
              <a:rPr lang="ru-RU" dirty="0">
                <a:latin typeface="Century Gothic" panose="020B0502020202020204" pitchFamily="34" charset="0"/>
              </a:rPr>
              <a:t>Л. С. </a:t>
            </a:r>
            <a:r>
              <a:rPr lang="ru-RU" dirty="0" err="1">
                <a:latin typeface="Century Gothic" panose="020B0502020202020204" pitchFamily="34" charset="0"/>
              </a:rPr>
              <a:t>Барбараша</a:t>
            </a:r>
            <a:r>
              <a:rPr lang="ru-RU" dirty="0">
                <a:latin typeface="Century Gothic" panose="020B0502020202020204" pitchFamily="34" charset="0"/>
              </a:rPr>
              <a:t>, зд.1. (Офис 218/2)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AE9545-6864-50F1-6542-6D03BA931D0A}"/>
              </a:ext>
            </a:extLst>
          </p:cNvPr>
          <p:cNvSpPr txBox="1"/>
          <p:nvPr/>
        </p:nvSpPr>
        <p:spPr>
          <a:xfrm>
            <a:off x="9541126" y="2683311"/>
            <a:ext cx="1779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team@export42.ru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39D0B9E-A6AD-1604-B8C0-F73F6F2E2056}"/>
              </a:ext>
            </a:extLst>
          </p:cNvPr>
          <p:cNvSpPr txBox="1"/>
          <p:nvPr/>
        </p:nvSpPr>
        <p:spPr>
          <a:xfrm flipH="1">
            <a:off x="9490444" y="3374758"/>
            <a:ext cx="3079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+7 (3842) 77-88-60</a:t>
            </a:r>
          </a:p>
          <a:p>
            <a:br>
              <a:rPr lang="ru-RU" sz="1400" dirty="0"/>
            </a:br>
            <a:endParaRPr lang="ru-RU" sz="1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707362F-3DE6-0555-1D6D-51264872C8BE}"/>
              </a:ext>
            </a:extLst>
          </p:cNvPr>
          <p:cNvSpPr txBox="1"/>
          <p:nvPr/>
        </p:nvSpPr>
        <p:spPr>
          <a:xfrm>
            <a:off x="9487616" y="4020038"/>
            <a:ext cx="3007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Сайт Центра поддержки экспорта Кузбасса</a:t>
            </a:r>
          </a:p>
          <a:p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https://export42.ru/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63DDBF-EA77-0DA7-DA4B-FDE4293601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8612">
            <a:off x="11044360" y="5596654"/>
            <a:ext cx="643659" cy="643659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1120CEBF-8380-2F89-7E7E-D96B8B13D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3" t="6022" r="21245" b="7546"/>
          <a:stretch>
            <a:fillRect/>
          </a:stretch>
        </p:blipFill>
        <p:spPr bwMode="auto">
          <a:xfrm>
            <a:off x="6038972" y="2047603"/>
            <a:ext cx="604616" cy="61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1F1A97-903F-BE3D-5DC8-A6742E1B8C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635" y="1977486"/>
            <a:ext cx="2152800" cy="2152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50E785-FA64-45B1-23DE-AF59E38C978B}"/>
              </a:ext>
            </a:extLst>
          </p:cNvPr>
          <p:cNvSpPr txBox="1"/>
          <p:nvPr/>
        </p:nvSpPr>
        <p:spPr>
          <a:xfrm>
            <a:off x="6341281" y="4207031"/>
            <a:ext cx="26530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max.ru/id4205380030_biz</a:t>
            </a:r>
            <a:endParaRPr 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1811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325</Words>
  <Application>Microsoft Office PowerPoint</Application>
  <PresentationFormat>Широкоэкранный</PresentationFormat>
  <Paragraphs>90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Сабирова Екатерина Ринатовна</dc:creator>
  <cp:lastModifiedBy>Сабирова Екатерина Ринатовна</cp:lastModifiedBy>
  <cp:revision>18</cp:revision>
  <dcterms:created xsi:type="dcterms:W3CDTF">2025-10-29T07:13:34Z</dcterms:created>
  <dcterms:modified xsi:type="dcterms:W3CDTF">2026-02-24T08:01:41Z</dcterms:modified>
</cp:coreProperties>
</file>