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12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3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.xml.rels" ContentType="application/vnd.openxmlformats-package.relationships+xml"/>
  <Override PartName="/ppt/slideLayouts/slideLayout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png" ContentType="image/png"/>
  <Override PartName="/ppt/media/image6.jpeg" ContentType="image/jpeg"/>
  <Override PartName="/ppt/media/image7.gif" ContentType="image/gif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charts/_rels/chart1.xml.rels" ContentType="application/vnd.openxmlformats-package.relationships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_rels/notesSlide12.xml.rels" ContentType="application/vnd.openxmlformats-package.relationships+xml"/>
  <Override PartName="/ppt/notesSlides/_rels/notesSlide5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4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3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1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presProps" Target="presProps.xml"/>
</Relationships>
</file>

<file path=ppt/charts/_rels/chart1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chartUserShapes" Target="../drawings/drawing1.xml"/>
</Relationships>
</file>

<file path=ppt/charts/chart1.xml><?xml version="1.0" encoding="UTF-8" standalone="yes"?>
<c:chartSpace xmlns:c="http://schemas.openxmlformats.org/drawingml/2006/chart" xmlns:a="http://schemas.openxmlformats.org/drawingml/2006/main" xmlns:r="http://schemas.openxmlformats.org/officeDocument/2006/relationships"><c:lang val="en-US"/><c:roundedCorners val="0"/><c:chart><c:autoTitleDeleted val="1"/><c:plotArea><c:layout><c:manualLayout><c:layoutTarget val="inner"/><c:xMode val="edge"/><c:yMode val="edge"/><c:x val="0.25758785942492"/><c:y val="0.0842923557655667"/><c:w val="0.5435303514377"/><c:h val="0.69887965856261"/></c:manualLayout></c:layout><c:doughnutChart><c:varyColors val="1"/><c:ser><c:idx val="0"/><c:order val="0"/><c:tx><c:strRef><c:f>label 0</c:f><c:strCache><c:ptCount val="1"/><c:pt idx="0"><c:v>Проектов</c:v></c:pt></c:strCache></c:strRef></c:tx><c:spPr><a:solidFill><a:srgbClr val="4472c4"/></a:solidFill><a:ln w="0"><a:noFill/></a:ln></c:spPr><c:explosion val="1"/><c:dPt><c:idx val="0"/><c:explosion val="1"/><c:spPr><a:gradFill><a:gsLst><a:gs pos="0"><a:srgbClr val="a8b7df"/></a:gs><a:gs pos="50000"><a:srgbClr val="9aabd9"/></a:gs><a:gs pos="100000"><a:srgbClr val="889ed7"/></a:gs></a:gsLst><a:lin ang="5400000"/></a:gradFill><a:ln w="9360"><a:solidFill><a:srgbClr val="426fbf"/></a:solidFill><a:round/></a:ln></c:spPr></c:dPt><c:dPt><c:idx val="1"/><c:explosion val="1"/><c:spPr><a:gradFill><a:gsLst><a:gs pos="0"><a:srgbClr val="f7bca4"/></a:gs><a:gs pos="50000"><a:srgbClr val="f4b196"/></a:gs><a:gs pos="100000"><a:srgbClr val="f7a582"/></a:gs></a:gsLst><a:lin ang="5400000"/></a:gradFill><a:ln w="9360"><a:solidFill><a:srgbClr val="e77a2f"/></a:solidFill><a:round/></a:ln></c:spPr></c:dPt><c:dPt><c:idx val="2"/><c:explosion val="1"/><c:spPr><a:blipFill rotWithShape="0"><a:blip r:embed="rId1"></a:blip><a:ln w="9360"><a:solidFill><a:srgbClr val="a1a1a1"/></a:solidFill><a:round/></a:ln></c:spPr></c:dPt><c:dPt><c:idx val="3"/><c:explosion val="1"/><c:spPr><a:gradFill><a:gsLst><a:gs pos="0"><a:srgbClr val="ffda9e"/></a:gs><a:gs pos="50000"><a:srgbClr val="ffd590"/></a:gs><a:gs pos="100000"><a:srgbClr val="ffd07c"/></a:gs></a:gsLst><a:lin ang="5400000"/></a:gradFill><a:ln w="9360"><a:solidFill><a:srgbClr val="f9bb00"/></a:solidFill><a:round/></a:ln></c:spPr></c:dPt><c:dPt><c:idx val="4"/><c:explosion val="1"/><c:spPr><a:gradFill><a:gsLst><a:gs pos="0"><a:srgbClr val="b1cbe9"/></a:gs><a:gs pos="50000"><a:srgbClr val="a2c1e4"/></a:gs><a:gs pos="100000"><a:srgbClr val="92b9e3"/></a:gs></a:gsLst><a:lin ang="5400000"/></a:gradFill><a:ln w="9360"><a:solidFill><a:srgbClr val="5897d0"/></a:solidFill><a:round/></a:ln></c:spPr></c:dPt><c:dPt><c:idx val="5"/><c:explosion val="1"/><c:spPr><a:gradFill><a:gsLst><a:gs pos="0"><a:srgbClr val="b5d4a7"/></a:gs><a:gs pos="50000"><a:srgbClr val="a9cd99"/></a:gs><a:gs pos="100000"><a:srgbClr val="9cc986"/></a:gs></a:gsLst><a:lin ang="5400000"/></a:gradFill><a:ln w="9360"><a:solidFill><a:srgbClr val="6da945"/></a:solidFill><a:round/></a:ln></c:spPr></c:dPt><c:dPt><c:idx val="6"/><c:explosion val="1"/><c:spPr><a:gradFill><a:gsLst><a:gs pos="0"><a:srgbClr val="9fa5ba"/></a:gs><a:gs pos="50000"><a:srgbClr val="9298ae"/></a:gs><a:gs pos="100000"><a:srgbClr val="7e86a3"/></a:gs></a:gsLst><a:lin ang="5400000"/></a:gradFill><a:ln w="9360"><a:solidFill><a:srgbClr val="254275"/></a:solidFill><a:round/></a:ln></c:spPr></c:dPt><c:dPt><c:idx val="7"/><c:explosion val="1"/><c:spPr><a:gradFill><a:gsLst><a:gs pos="0"><a:srgbClr val="cfa69d"/></a:gs><a:gs pos="50000"><a:srgbClr val="c49a90"/></a:gs><a:gs pos="100000"><a:srgbClr val="bf887b"/></a:gs></a:gsLst><a:lin ang="5400000"/></a:gradFill><a:ln w="9360"><a:solidFill><a:srgbClr val="9a460d"/></a:solidFill><a:round/></a:ln></c:spPr></c:dPt><c:dPt><c:idx val="8"/><c:explosion val="1"/><c:spPr><a:gradFill><a:gsLst><a:gs pos="0"><a:srgbClr val="afafaf"/></a:gs><a:gs pos="50000"><a:srgbClr val="a4a4a4"/></a:gs><a:gs pos="100000"><a:srgbClr val="959595"/></a:gs></a:gsLst><a:lin ang="5400000"/></a:gradFill><a:ln w="9360"><a:solidFill><a:srgbClr val="606060"/></a:solidFill><a:round/></a:ln></c:spPr></c:dPt><c:dLbls><c:numFmt formatCode="General" sourceLinked="0"/><c:dLbl><c:idx val="0"/><c:numFmt formatCode="General" sourceLinked="0"/><c:txPr><a:bodyPr wrap="square"/><a:lstStyle/><a:p><a:pPr><a:defRPr b="0" sz="1000" strike="noStrike" u="none"><a:solidFill><a:srgbClr val="000000"/></a:solidFill><a:uFillTx/><a:latin typeface="Calibri"/></a:defRPr></a:pPr></a:p></c:txPr><c:showLegendKey val="0"/><c:showVal val="1"/><c:showCatName val="0"/><c:showSerName val="0"/><c:showPercent val="0"/><c:separator>; </c:separator></c:dLbl><c:dLbl><c:idx val="1"/><c:numFmt formatCode="General" sourceLinked="0"/><c:txPr><a:bodyPr wrap="square"/><a:lstStyle/><a:p><a:pPr><a:defRPr b="0" sz="1197" strike="noStrike" u="none"><a:solidFill><a:srgbClr val="595959"/></a:solidFill><a:uFillTx/><a:latin typeface="Calibri"/></a:defRPr></a:pPr></a:p></c:txPr><c:showLegendKey val="0"/><c:showVal val="1"/><c:showCatName val="0"/><c:showSerName val="0"/><c:showPercent val="0"/><c:separator>; </c:separator></c:dLbl><c:dLbl><c:idx val="2"/><c:numFmt formatCode="General" sourceLinked="0"/><c:txPr><a:bodyPr wrap="square"/><a:lstStyle/><a:p><a:pPr><a:defRPr b="0" sz="1000" strike="noStrike" u="none"><a:solidFill><a:srgbClr val="000000"/></a:solidFill><a:uFillTx/><a:latin typeface="Calibri"/></a:defRPr></a:pPr></a:p></c:txPr><c:showLegendKey val="0"/><c:showVal val="1"/><c:showCatName val="0"/><c:showSerName val="0"/><c:showPercent val="0"/><c:separator>; </c:separator></c:dLbl><c:dLbl><c:idx val="3"/><c:numFmt formatCode="General" sourceLinked="0"/><c:txPr><a:bodyPr wrap="square"/><a:lstStyle/><a:p><a:pPr><a:defRPr b="0" sz="1000" strike="noStrike" u="none"><a:solidFill><a:srgbClr val="000000"/></a:solidFill><a:uFillTx/><a:latin typeface="Calibri"/></a:defRPr></a:pPr></a:p></c:txPr><c:showLegendKey val="0"/><c:showVal val="1"/><c:showCatName val="0"/><c:showSerName val="0"/><c:showPercent val="0"/><c:separator>; </c:separator></c:dLbl><c:dLbl><c:idx val="4"/><c:numFmt formatCode="General" sourceLinked="0"/><c:txPr><a:bodyPr wrap="square"/><a:lstStyle/><a:p><a:pPr><a:defRPr b="0" sz="1197" strike="noStrike" u="none"><a:solidFill><a:srgbClr val="595959"/></a:solidFill><a:uFillTx/><a:latin typeface="Calibri"/></a:defRPr></a:pPr></a:p></c:txPr><c:showLegendKey val="0"/><c:showVal val="1"/><c:showCatName val="0"/><c:showSerName val="0"/><c:showPercent val="0"/><c:separator>; </c:separator></c:dLbl><c:dLbl><c:idx val="5"/><c:numFmt formatCode="General" sourceLinked="0"/><c:txPr><a:bodyPr wrap="square"/><a:lstStyle/><a:p><a:pPr><a:defRPr b="0" sz="1197" strike="noStrike" u="none"><a:solidFill><a:srgbClr val="595959"/></a:solidFill><a:uFillTx/><a:latin typeface="Calibri"/></a:defRPr></a:pPr></a:p></c:txPr><c:showLegendKey val="0"/><c:showVal val="1"/><c:showCatName val="0"/><c:showSerName val="0"/><c:showPercent val="0"/><c:separator>; </c:separator></c:dLbl><c:dLbl><c:idx val="6"/><c:numFmt formatCode="General" sourceLinked="0"/><c:txPr><a:bodyPr wrap="square"/><a:lstStyle/><a:p><a:pPr><a:defRPr b="0" sz="1197" strike="noStrike" u="none"><a:solidFill><a:srgbClr val="595959"/></a:solidFill><a:uFillTx/><a:latin typeface="Calibri"/></a:defRPr></a:pPr></a:p></c:txPr><c:showLegendKey val="0"/><c:showVal val="1"/><c:showCatName val="0"/><c:showSerName val="0"/><c:showPercent val="0"/><c:separator>; </c:separator></c:dLbl><c:dLbl><c:idx val="7"/><c:numFmt formatCode="General" sourceLinked="0"/><c:txPr><a:bodyPr wrap="square"/><a:lstStyle/><a:p><a:pPr><a:defRPr b="0" sz="1000" strike="noStrike" u="none"><a:solidFill><a:srgbClr val="000000"/></a:solidFill><a:uFillTx/><a:latin typeface="Calibri"/></a:defRPr></a:pPr></a:p></c:txPr><c:showLegendKey val="0"/><c:showVal val="1"/><c:showCatName val="0"/><c:showSerName val="0"/><c:showPercent val="0"/><c:separator>; </c:separator></c:dLbl><c:dLbl><c:idx val="8"/><c:numFmt formatCode="General" sourceLinked="0"/><c:txPr><a:bodyPr wrap="square"/><a:lstStyle/><a:p><a:pPr><a:defRPr b="0" sz="1197" strike="noStrike" u="none"><a:solidFill><a:srgbClr val="595959"/></a:solidFill><a:uFillTx/><a:latin typeface="Calibri"/></a:defRPr></a:pPr></a:p></c:txPr><c:showLegendKey val="0"/><c:showVal val="1"/><c:showCatName val="0"/><c:showSerName val="0"/><c:showPercent val="0"/><c:separator>; </c:separator></c:dLbl><c:txPr><a:bodyPr wrap="square"/><a:lstStyle/><a:p><a:pPr><a:defRPr b="0" sz="1200" strike="noStrike" u="none"><a:solidFill><a:srgbClr val="595959"/></a:solidFill><a:uFillTx/><a:latin typeface="Calibri"/></a:defRPr></a:pPr></a:p></c:txPr><c:showLegendKey val="0"/><c:showVal val="1"/><c:showCatName val="0"/><c:showSerName val="0"/><c:showPercent val="0"/><c:separator>; </c:separator><c:showLeaderLines val="1"/><c:leaderLines><c:spPr><a:ln w="9360"><a:solidFill><a:srgbClr val="a6a6a6"/></a:solidFill></a:ln></c:spPr></c:leaderLines></c:dLbls><c:cat><c:strRef><c:f>categories</c:f><c:strCache><c:ptCount val="9"/><c:pt idx="0"><c:v>Образование</c:v></c:pt><c:pt idx="1"><c:v>Соц. Защита </c:v></c:pt><c:pt idx="2"><c:v>Культура</c:v></c:pt><c:pt idx="3"><c:v>КУМИ</c:v></c:pt><c:pt idx="4"><c:v>Автотранспорт</c:v></c:pt><c:pt idx="5"><c:v>Спорт</c:v></c:pt><c:pt idx="6"><c:v>Экономика</c:v></c:pt><c:pt idx="7"><c:v>ЖКХ</c:v></c:pt><c:pt idx="8"><c:v>Администрация</c:v></c:pt></c:strCache></c:strRef></c:cat><c:val><c:numRef><c:f>0</c:f><c:numCache><c:formatCode>General</c:formatCode><c:ptCount val="9"/><c:pt idx="0"><c:v>15</c:v></c:pt><c:pt idx="1"><c:v>6</c:v></c:pt><c:pt idx="2"><c:v>8</c:v></c:pt><c:pt idx="3"><c:v>1</c:v></c:pt><c:pt idx="4"><c:v>0</c:v></c:pt><c:pt idx="5"><c:v>0</c:v></c:pt><c:pt idx="6"><c:v>1</c:v></c:pt><c:pt idx="7"><c:v>1</c:v></c:pt><c:pt idx="8"><c:v>1</c:v></c:pt></c:numCache></c:numRef></c:val></c:ser><c:firstSliceAng val="0"/><c:holeSize val="50"/></c:doughnutChart><c:spPr><a:noFill/><a:ln w="0"><a:noFill/></a:ln></c:spPr></c:plotArea><c:legend><c:legendPos val="b"/><c:overlay val="0"/><c:spPr><a:noFill/><a:ln w="0"><a:noFill/></a:ln></c:spPr><c:txPr><a:bodyPr/><a:lstStyle/><a:p><a:pPr><a:defRPr b="0" sz="1197" strike="noStrike" u="none"><a:solidFill><a:srgbClr val="808080"/></a:solidFill><a:uFillTx/><a:latin typeface="Calibri"/></a:defRPr></a:pPr></a:p></c:txPr></c:legend><c:plotVisOnly val="1"/><c:dispBlanksAs val="gap"/></c:chart><c:spPr><a:noFill/><a:ln w="0"><a:noFill/></a:ln></c:spPr><c:userShapes r:id="rId2"/></c:chartSpace>
</file>

<file path=ppt/drawings/drawing1.xml><?xml version="1.0" encoding="utf-8"?>
<c:userShapes xmlns:cdr="http://schemas.openxmlformats.org/drawingml/2006/chartDrawing" xmlns:a="http://schemas.openxmlformats.org/drawingml/2006/main" xmlns:c="http://schemas.openxmlformats.org/drawingml/2006/chart" xmlns:r="http://schemas.openxmlformats.org/officeDocument/2006/relationships">
  <cdr:relSizeAnchor>
    <cdr:from>
      <cdr:x>0.414479689639434</cdr:x>
      <cdr:y>0.330310189772121</cdr:y>
    </cdr:from>
    <cdr:to>
      <cdr:x>0.607485166590598</cdr:x>
      <cdr:y>0.530066305921805</cdr:y>
    </cdr:to>
    <cdr:sp>
      <cdr:nvSpPr>
        <cdr:cNvPr id="141" name="TextBox 1"/>
        <cdr:cNvSpPr/>
      </cdr:nvSpPr>
      <cdr:spPr>
        <a:xfrm>
          <a:off x="2615400" y="1560240"/>
          <a:ext cx="1217880" cy="943560"/>
        </a:xfrm>
        <a:prstGeom prst="rect">
          <a:avLst/>
        </a:prstGeom>
        <a:noFill/>
        <a:ln w="0">
          <a:noFill/>
        </a:ln>
      </cdr:spPr>
      <cdr:style>
        <a:lnRef idx="0"/>
        <a:fillRef idx="0"/>
        <a:effectRef idx="0"/>
        <a:fontRef idx="minor"/>
      </cdr:style>
      <cdr:txBody>
        <a:bodyPr wrap="none" vertOverflow="clip" lIns="90000" rIns="90000" tIns="45000" bIns="45000" anchor="t">
          <a:noAutofit/>
        </a:bodyPr>
        <a:p>
          <a:pPr>
            <a:lnSpc>
              <a:spcPct val="100000"/>
            </a:lnSpc>
          </a:pPr>
          <a:endParaRPr b="0" lang="ru-RU" sz="1100" strike="noStrike" u="none">
            <a:solidFill>
              <a:srgbClr val="000000"/>
            </a:solidFill>
            <a:effectLst/>
            <a:uFillTx/>
            <a:latin typeface="Times New Roman"/>
          </a:endParaRPr>
        </a:p>
      </cdr:txBody>
    </cdr:sp>
  </cdr:relSizeAnchor>
</c:userShape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перемещения страницы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формата примечаний щёлкните мышью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&lt;верхний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dt" idx="67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ftr" idx="68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sldNum" idx="69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8F6D3C1F-C8EB-4747-A1B7-A726CC36A4F0}" type="slidenum"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  <a:ln w="0">
            <a:noFill/>
          </a:ln>
        </p:spPr>
      </p:sp>
      <p:sp>
        <p:nvSpPr>
          <p:cNvPr id="26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PlaceHolder 3"/>
          <p:cNvSpPr>
            <a:spLocks noGrp="1"/>
          </p:cNvSpPr>
          <p:nvPr>
            <p:ph type="sldNum" idx="87"/>
          </p:nvPr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DD071F4-6F46-4EDE-9524-DB1A5ADA2EE0}" type="slidenum">
              <a:rPr b="0" lang="ru-RU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  <a:ln w="0">
            <a:noFill/>
          </a:ln>
        </p:spPr>
      </p:sp>
      <p:sp>
        <p:nvSpPr>
          <p:cNvPr id="26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7" name="PlaceHolder 3"/>
          <p:cNvSpPr>
            <a:spLocks noGrp="1"/>
          </p:cNvSpPr>
          <p:nvPr>
            <p:ph type="sldNum" idx="88"/>
          </p:nvPr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1863413-FE73-4B09-BB32-FB01339E1784}" type="slidenum">
              <a:rPr b="0" lang="ru-RU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  <a:ln w="0">
            <a:noFill/>
          </a:ln>
        </p:spPr>
      </p:sp>
      <p:sp>
        <p:nvSpPr>
          <p:cNvPr id="26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PlaceHolder 3"/>
          <p:cNvSpPr>
            <a:spLocks noGrp="1"/>
          </p:cNvSpPr>
          <p:nvPr>
            <p:ph type="sldNum" idx="89"/>
          </p:nvPr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9034E5E-8795-4BE8-AA07-27340680A454}" type="slidenum">
              <a:rPr b="0" lang="ru-RU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  <a:ln w="0">
            <a:noFill/>
          </a:ln>
        </p:spPr>
      </p:sp>
      <p:sp>
        <p:nvSpPr>
          <p:cNvPr id="24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sldNum" idx="80"/>
          </p:nvPr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5882AD2-1046-4F7E-A8D8-72817CC18B71}" type="slidenum">
              <a:rPr b="0" lang="ru-RU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  <a:ln w="0">
            <a:noFill/>
          </a:ln>
        </p:spPr>
      </p:sp>
      <p:sp>
        <p:nvSpPr>
          <p:cNvPr id="24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PlaceHolder 3"/>
          <p:cNvSpPr>
            <a:spLocks noGrp="1"/>
          </p:cNvSpPr>
          <p:nvPr>
            <p:ph type="sldNum" idx="81"/>
          </p:nvPr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70D1667-CBBF-48B8-B7D3-37A1FDEF7EEF}" type="slidenum">
              <a:rPr b="0" lang="ru-RU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  <a:ln w="0">
            <a:noFill/>
          </a:ln>
        </p:spPr>
      </p:sp>
      <p:sp>
        <p:nvSpPr>
          <p:cNvPr id="24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PlaceHolder 3"/>
          <p:cNvSpPr>
            <a:spLocks noGrp="1"/>
          </p:cNvSpPr>
          <p:nvPr>
            <p:ph type="sldNum" idx="82"/>
          </p:nvPr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1614579-346A-4A7F-9210-4256690103A2}" type="slidenum">
              <a:rPr b="0" lang="ru-RU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  <a:ln w="0">
            <a:noFill/>
          </a:ln>
        </p:spPr>
      </p:sp>
      <p:sp>
        <p:nvSpPr>
          <p:cNvPr id="25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2" name="PlaceHolder 3"/>
          <p:cNvSpPr>
            <a:spLocks noGrp="1"/>
          </p:cNvSpPr>
          <p:nvPr>
            <p:ph type="sldNum" idx="83"/>
          </p:nvPr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34EC482-0936-4A5C-B394-FDF64CB95A8A}" type="slidenum">
              <a:rPr b="0" lang="ru-RU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  <a:ln w="0">
            <a:noFill/>
          </a:ln>
        </p:spPr>
      </p:sp>
      <p:sp>
        <p:nvSpPr>
          <p:cNvPr id="25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5" name="PlaceHolder 3"/>
          <p:cNvSpPr>
            <a:spLocks noGrp="1"/>
          </p:cNvSpPr>
          <p:nvPr>
            <p:ph type="sldNum" idx="84"/>
          </p:nvPr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D7FCE6A-9BF5-483F-BB67-688478DB0D7D}" type="slidenum">
              <a:rPr b="0" lang="ru-RU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  <a:ln w="0">
            <a:noFill/>
          </a:ln>
        </p:spPr>
      </p:sp>
      <p:sp>
        <p:nvSpPr>
          <p:cNvPr id="25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PlaceHolder 3"/>
          <p:cNvSpPr>
            <a:spLocks noGrp="1"/>
          </p:cNvSpPr>
          <p:nvPr>
            <p:ph type="sldNum" idx="85"/>
          </p:nvPr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A95063F-6BB7-40B8-9882-D4F5393E12F2}" type="slidenum">
              <a:rPr b="0" lang="ru-RU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320" cy="3085200"/>
          </a:xfrm>
          <a:prstGeom prst="rect">
            <a:avLst/>
          </a:prstGeom>
          <a:ln w="0">
            <a:noFill/>
          </a:ln>
        </p:spPr>
      </p:sp>
      <p:sp>
        <p:nvSpPr>
          <p:cNvPr id="26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1" name="PlaceHolder 3"/>
          <p:cNvSpPr>
            <a:spLocks noGrp="1"/>
          </p:cNvSpPr>
          <p:nvPr>
            <p:ph type="sldNum" idx="86"/>
          </p:nvPr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9DED97D-5259-4756-BA04-8D464B629659}" type="slidenum">
              <a:rPr b="0" lang="ru-RU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Два объекта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0400" cy="43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0400" cy="43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EEAB2A5-6E7D-4F73-AA58-7D8D48862F59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Заголовок и объект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6E08B8F-2EF7-458D-924C-D096A687C699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Заголовок раздела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4520" cy="285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6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4520" cy="1499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2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C098E02-9702-4D2A-9BF8-80AC1E9F2F3F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Обычный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0400" cy="43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0400" cy="43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dt" idx="34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 type="ftr" idx="35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6"/>
          <p:cNvSpPr>
            <a:spLocks noGrp="1"/>
          </p:cNvSpPr>
          <p:nvPr>
            <p:ph type="sldNum" idx="36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70E330B-73F9-4FB0-B717-63735F481D80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6640" cy="822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6640" cy="3683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200" cy="822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200" cy="3683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6"/>
          <p:cNvSpPr>
            <a:spLocks noGrp="1"/>
          </p:cNvSpPr>
          <p:nvPr>
            <p:ph type="dt" idx="37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7"/>
          <p:cNvSpPr>
            <a:spLocks noGrp="1"/>
          </p:cNvSpPr>
          <p:nvPr>
            <p:ph type="ftr" idx="38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8"/>
          <p:cNvSpPr>
            <a:spLocks noGrp="1"/>
          </p:cNvSpPr>
          <p:nvPr>
            <p:ph type="sldNum" idx="39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D97C243-9047-4A78-B4E0-5DAC1B15EC3E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Обычный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dt" idx="40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ftr" idx="41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sldNum" idx="42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F9C8A39-81D4-4820-AA3D-2724AF52D25F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dt" idx="43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ftr" idx="44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sldNum" idx="45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67C5E68-E74A-4E85-B785-BAE18460D657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17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200" cy="1599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120" cy="487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200" cy="3810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dt" idx="46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ftr" idx="47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sldNum" idx="48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EE2C957-A70D-4212-8F13-18706B63E71B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200" cy="1599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120" cy="4872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200" cy="3810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dt" idx="49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5"/>
          <p:cNvSpPr>
            <a:spLocks noGrp="1"/>
          </p:cNvSpPr>
          <p:nvPr>
            <p:ph type="ftr" idx="50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6"/>
          <p:cNvSpPr>
            <a:spLocks noGrp="1"/>
          </p:cNvSpPr>
          <p:nvPr>
            <p:ph type="sldNum" idx="51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E3A56ED-CB96-429D-8687-C92D3266ED15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Обычный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6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dt" idx="52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ftr" idx="53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sldNum" idx="54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BA5A2DA-EA3F-4D4A-8E18-6B9C676149EC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1720" cy="39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Обычный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dt" idx="55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ftr" idx="56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sldNum" idx="57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84ECA1D-75F8-4768-9357-947785D27F80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Сравнение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6640" cy="822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6640" cy="3683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200" cy="822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200" cy="3683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6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7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8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85FAB11-3F26-4DD3-BB51-050460F1B0D4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Обычный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000" cy="5810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160" cy="5810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dt" idx="58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ftr" idx="59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sldNum" idx="60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88838C3-0E19-4943-A11D-CD709A9F5E40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Обычный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dt" idx="61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ftr" idx="62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sldNum" idx="63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606C0D4-990B-4C35-BA75-CDAC94D6FD80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4520" cy="285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6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4520" cy="1499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2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dt" idx="64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ftr" idx="65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sldNum" idx="66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AF9A2FC-19A0-45EB-802C-93AB584B13C8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Только заголовок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E8283C1-7C56-4C1B-8CB6-60725336E3BA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Пустой слайд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72BCE93-BA11-4B4B-9B89-77C4D1587069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ъект с подписью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200" cy="1599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120" cy="487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200" cy="3810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D561D24-DBB7-4858-BFBA-DB9855ADBBDB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Рисунок с подписью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200" cy="1599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120" cy="4872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200" cy="3810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30047EE-47CB-4464-8D0E-6C3C107A7CC9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Титульный слайд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6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88B79AF-A216-499C-92CA-C1812D19EFEC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Заголовок и вертикальный текст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2BB9429-FD1B-409F-AFCB-6292F380CF0C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Вертикальный заголовок и текст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000" cy="5810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160" cy="5810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B2E3527-DF80-4354-A6FD-8B72FEE25E4A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8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21.xml"/><Relationship Id="rId3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21.xml"/><Relationship Id="rId3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21.xml"/><Relationship Id="rId3" Type="http://schemas.openxmlformats.org/officeDocument/2006/relationships/notesSlide" Target="../notesSlides/notesSlide1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4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21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hyperlink" Target="https://berezka-tyazhinskiy.kemobl.ru/berezhlivye-tehnologii/" TargetMode="External"/><Relationship Id="rId3" Type="http://schemas.openxmlformats.org/officeDocument/2006/relationships/slideLayout" Target="../slideLayouts/slideLayout21.xml"/><Relationship Id="rId4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21.xml"/><Relationship Id="rId3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hyperlink" Target="https://itatdyimowochka4.kemobl.ru/berezhlivye-tehnologii/" TargetMode="External"/><Relationship Id="rId3" Type="http://schemas.openxmlformats.org/officeDocument/2006/relationships/slideLayout" Target="../slideLayouts/slideLayout21.xml"/><Relationship Id="rId4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gif"/><Relationship Id="rId3" Type="http://schemas.openxmlformats.org/officeDocument/2006/relationships/slideLayout" Target="../slideLayouts/slideLayout21.xml"/><Relationship Id="rId4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Рисунок 3" descr=""/>
          <p:cNvPicPr/>
          <p:nvPr/>
        </p:nvPicPr>
        <p:blipFill>
          <a:blip r:embed="rId1"/>
          <a:stretch/>
        </p:blipFill>
        <p:spPr>
          <a:xfrm>
            <a:off x="3523680" y="1604520"/>
            <a:ext cx="8591040" cy="525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4" name="Рисунок 6" descr=""/>
          <p:cNvPicPr/>
          <p:nvPr/>
        </p:nvPicPr>
        <p:blipFill>
          <a:blip r:embed="rId2"/>
          <a:stretch/>
        </p:blipFill>
        <p:spPr>
          <a:xfrm>
            <a:off x="34920" y="59760"/>
            <a:ext cx="1727280" cy="1168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5" name="Заголовок 1"/>
          <p:cNvSpPr/>
          <p:nvPr/>
        </p:nvSpPr>
        <p:spPr>
          <a:xfrm>
            <a:off x="816840" y="2111760"/>
            <a:ext cx="6879240" cy="118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 algn="ctr" defTabSz="914400">
              <a:lnSpc>
                <a:spcPct val="90000"/>
              </a:lnSpc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Отчет по реализации проектов</a:t>
            </a:r>
            <a:br>
              <a:rPr sz="3200"/>
            </a:b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за </a:t>
            </a:r>
            <a:r>
              <a:rPr b="0" lang="en-US" sz="3200" strike="noStrike" u="sng">
                <a:solidFill>
                  <a:schemeClr val="dk1"/>
                </a:solidFill>
                <a:effectLst/>
                <a:uFillTx/>
                <a:latin typeface="Arial"/>
              </a:rPr>
              <a:t>IV</a:t>
            </a: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 квартал 2025 года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Текст 4"/>
          <p:cNvSpPr/>
          <p:nvPr/>
        </p:nvSpPr>
        <p:spPr>
          <a:xfrm>
            <a:off x="770400" y="4032000"/>
            <a:ext cx="5710680" cy="28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Arial"/>
              </a:rPr>
              <a:t>Ответственный за направление: Семенова Томила Владимировна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i="1" lang="ru-RU" sz="1800" strike="noStrike" u="none">
                <a:solidFill>
                  <a:schemeClr val="dk1">
                    <a:lumMod val="75000"/>
                    <a:lumOff val="25000"/>
                  </a:schemeClr>
                </a:solidFill>
                <a:effectLst/>
                <a:uFillTx/>
                <a:latin typeface="Arial"/>
              </a:rPr>
              <a:t>Тяжинский муниципальный округ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Текст 4"/>
          <p:cNvSpPr/>
          <p:nvPr/>
        </p:nvSpPr>
        <p:spPr>
          <a:xfrm>
            <a:off x="7955640" y="273600"/>
            <a:ext cx="5710680" cy="28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i="1" lang="ru-RU" sz="1400" strike="noStrike" u="none">
              <a:solidFill>
                <a:schemeClr val="dk1">
                  <a:lumMod val="75000"/>
                  <a:lumOff val="25000"/>
                </a:schemeClr>
              </a:solidFill>
              <a:effectLst/>
              <a:uFillTx/>
              <a:latin typeface="Arial"/>
            </a:endParaRPr>
          </a:p>
        </p:txBody>
      </p:sp>
      <p:sp>
        <p:nvSpPr>
          <p:cNvPr id="128" name="Прямоугольник 10"/>
          <p:cNvSpPr/>
          <p:nvPr/>
        </p:nvSpPr>
        <p:spPr>
          <a:xfrm>
            <a:off x="8831880" y="0"/>
            <a:ext cx="3265560" cy="21988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i="1" lang="ru-RU" sz="1600" strike="noStrike" u="none">
              <a:solidFill>
                <a:srgbClr val="ff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924840" y="88200"/>
            <a:ext cx="10445400" cy="64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2000" strike="noStrike" u="none">
                <a:solidFill>
                  <a:srgbClr val="002060"/>
                </a:solidFill>
                <a:effectLst/>
                <a:uFillTx/>
                <a:latin typeface="Arial"/>
                <a:ea typeface="Arial"/>
              </a:rPr>
              <a:t>Образование</a:t>
            </a:r>
            <a:br>
              <a:rPr sz="2000"/>
            </a:br>
            <a:r>
              <a:rPr b="1" lang="ru-RU" sz="2000" strike="noStrike" u="none">
                <a:solidFill>
                  <a:srgbClr val="002060"/>
                </a:solidFill>
                <a:effectLst/>
                <a:uFillTx/>
                <a:latin typeface="Arial"/>
                <a:ea typeface="Arial"/>
              </a:rPr>
              <a:t>Дошкольное образование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208" name="Прямая соединительная линия 4"/>
          <p:cNvCxnSpPr/>
          <p:nvPr/>
        </p:nvCxnSpPr>
        <p:spPr>
          <a:xfrm>
            <a:off x="862200" y="789480"/>
            <a:ext cx="8005320" cy="1080"/>
          </a:xfrm>
          <a:prstGeom prst="straightConnector1">
            <a:avLst/>
          </a:prstGeom>
          <a:ln w="19050">
            <a:solidFill>
              <a:srgbClr val="44546a"/>
            </a:solidFill>
            <a:miter/>
          </a:ln>
        </p:spPr>
      </p:cxnSp>
      <p:pic>
        <p:nvPicPr>
          <p:cNvPr id="209" name="Рисунок 5" descr=""/>
          <p:cNvPicPr/>
          <p:nvPr/>
        </p:nvPicPr>
        <p:blipFill>
          <a:blip r:embed="rId1"/>
          <a:srcRect l="52830" t="0" r="0" b="0"/>
          <a:stretch/>
        </p:blipFill>
        <p:spPr>
          <a:xfrm>
            <a:off x="11160" y="3240"/>
            <a:ext cx="731880" cy="877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0" name="PlaceHolder 2"/>
          <p:cNvSpPr>
            <a:spLocks noGrp="1"/>
          </p:cNvSpPr>
          <p:nvPr>
            <p:ph type="sldNum" idx="77"/>
          </p:nvPr>
        </p:nvSpPr>
        <p:spPr>
          <a:xfrm>
            <a:off x="11079360" y="6447600"/>
            <a:ext cx="83736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1216800">
              <a:lnSpc>
                <a:spcPct val="100000"/>
              </a:lnSpc>
              <a:buNone/>
              <a:tabLst>
                <a:tab algn="l" pos="0"/>
              </a:tabLst>
              <a:defRPr b="1" lang="ru-RU" sz="266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algn="ctr" defTabSz="1216800">
              <a:lnSpc>
                <a:spcPct val="100000"/>
              </a:lnSpc>
              <a:buNone/>
              <a:tabLst>
                <a:tab algn="l" pos="0"/>
              </a:tabLst>
            </a:pPr>
            <a:fld id="{E7EF1F1B-C48D-4462-841F-E5E845AAA5FC}" type="slidenum">
              <a:rPr b="1" lang="ru-RU" sz="266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10</a:t>
            </a:fld>
            <a:endParaRPr b="0" lang="ru-RU" sz="266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TextBox 18"/>
          <p:cNvSpPr/>
          <p:nvPr/>
        </p:nvSpPr>
        <p:spPr>
          <a:xfrm>
            <a:off x="6577560" y="874440"/>
            <a:ext cx="493776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1216800">
              <a:lnSpc>
                <a:spcPct val="100000"/>
              </a:lnSpc>
            </a:pPr>
            <a:r>
              <a:rPr b="1" lang="ru-RU" sz="1200" strike="noStrike" u="none">
                <a:solidFill>
                  <a:srgbClr val="c00000"/>
                </a:solidFill>
                <a:effectLst/>
                <a:uFillTx/>
                <a:latin typeface="Arial"/>
              </a:rPr>
              <a:t>Проект: </a:t>
            </a: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оптимизация процесса подготовки воспитанников к занятиям физической культурой 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Прямоугольник 19"/>
          <p:cNvSpPr/>
          <p:nvPr/>
        </p:nvSpPr>
        <p:spPr>
          <a:xfrm>
            <a:off x="2553120" y="1792440"/>
            <a:ext cx="164376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1216800">
              <a:lnSpc>
                <a:spcPct val="100000"/>
              </a:lnSpc>
            </a:pPr>
            <a:r>
              <a:rPr b="0" lang="ru-RU" sz="1400" strike="noStrike" u="none">
                <a:solidFill>
                  <a:srgbClr val="c00000"/>
                </a:solidFill>
                <a:effectLst/>
                <a:uFillTx/>
                <a:latin typeface="Arial Black"/>
              </a:rPr>
              <a:t>«Было»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Прямоугольник 25"/>
          <p:cNvSpPr/>
          <p:nvPr/>
        </p:nvSpPr>
        <p:spPr>
          <a:xfrm>
            <a:off x="8862840" y="1520640"/>
            <a:ext cx="152964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1216800">
              <a:lnSpc>
                <a:spcPct val="100000"/>
              </a:lnSpc>
            </a:pPr>
            <a:r>
              <a:rPr b="1" lang="ru-RU" sz="2130" strike="noStrike" u="none">
                <a:solidFill>
                  <a:srgbClr val="548235"/>
                </a:solidFill>
                <a:effectLst/>
                <a:uFillTx/>
                <a:latin typeface="Arial Black"/>
              </a:rPr>
              <a:t>«Стало» </a:t>
            </a:r>
            <a:endParaRPr b="0" lang="ru-RU" sz="213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TextBox 15"/>
          <p:cNvSpPr/>
          <p:nvPr/>
        </p:nvSpPr>
        <p:spPr>
          <a:xfrm>
            <a:off x="1527120" y="948240"/>
            <a:ext cx="361656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1216800">
              <a:lnSpc>
                <a:spcPct val="100000"/>
              </a:lnSpc>
            </a:pPr>
            <a:r>
              <a:rPr b="0" i="1" lang="ru-RU" sz="1200" strike="noStrike" u="none">
                <a:solidFill>
                  <a:srgbClr val="333f4f"/>
                </a:solidFill>
                <a:effectLst/>
                <a:uFillTx/>
                <a:latin typeface="Arial"/>
              </a:rPr>
              <a:t>МБДОУ «Малопичугинский детский сад «Родничок» 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1216800">
              <a:lnSpc>
                <a:spcPct val="100000"/>
              </a:lnSpc>
            </a:pPr>
            <a:r>
              <a:rPr b="0" i="1" lang="ru-RU" sz="1200" strike="noStrike" u="none">
                <a:solidFill>
                  <a:srgbClr val="333f4f"/>
                </a:solidFill>
                <a:effectLst/>
                <a:uFillTx/>
                <a:latin typeface="Arial"/>
              </a:rPr>
              <a:t>Тяжинский муниципальный округ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Прямоугольник 16"/>
          <p:cNvSpPr/>
          <p:nvPr/>
        </p:nvSpPr>
        <p:spPr>
          <a:xfrm>
            <a:off x="304920" y="2449800"/>
            <a:ext cx="4119120" cy="1355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Текущее состояние: чрезмерное время на подготовку детей к занятиям по физической культуре 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Обоснование открытие проекта: 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 algn="just" defTabSz="914400">
              <a:lnSpc>
                <a:spcPct val="100000"/>
              </a:lnSpc>
              <a:buClr>
                <a:srgbClr val="203864"/>
              </a:buClr>
              <a:buFont typeface="OpenSymbol"/>
              <a:buChar char="-"/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Сокращение времени на подготовку детей к образовательной деятельности по физической культуре;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 algn="just" defTabSz="914400">
              <a:lnSpc>
                <a:spcPct val="100000"/>
              </a:lnSpc>
              <a:buClr>
                <a:srgbClr val="203864"/>
              </a:buClr>
              <a:buFont typeface="OpenSymbol"/>
              <a:buChar char="-"/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Эффективное использование времени педагогов;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 algn="just" defTabSz="914400">
              <a:lnSpc>
                <a:spcPct val="100000"/>
              </a:lnSpc>
              <a:buClr>
                <a:srgbClr val="203864"/>
              </a:buClr>
              <a:buFont typeface="OpenSymbol"/>
              <a:buChar char="-"/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Освобождение времени для творчества;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- Привитие любви к порядку и дисциплине. </a:t>
            </a:r>
            <a:r>
              <a:rPr b="0" lang="ru-RU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Обоснование открытия проекта: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Обоснование открытия проекта: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16" name="Таблица 17"/>
          <p:cNvGraphicFramePr/>
          <p:nvPr/>
        </p:nvGraphicFramePr>
        <p:xfrm>
          <a:off x="377640" y="4155120"/>
          <a:ext cx="4761360" cy="2378520"/>
        </p:xfrm>
        <a:graphic>
          <a:graphicData uri="http://schemas.openxmlformats.org/drawingml/2006/table">
            <a:tbl>
              <a:tblPr/>
              <a:tblGrid>
                <a:gridCol w="1404000"/>
                <a:gridCol w="1060560"/>
                <a:gridCol w="1123560"/>
                <a:gridCol w="1173600"/>
              </a:tblGrid>
              <a:tr h="145800">
                <a:tc gridSpan="4"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План мероприятий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2322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Наименование проблемы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Причины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Нормативный акт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</a:tr>
              <a:tr h="16916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Чрезмерное время на подготовку детей к занятиям по физической культуре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Нехватка времени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Реализация проекта </a:t>
                      </a:r>
                      <a:r>
                        <a:rPr b="0" lang="ru-RU" sz="1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«</a:t>
                      </a:r>
                      <a:r>
                        <a:rPr b="0" i="1" lang="ru-RU" sz="10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Путешествие по стране Неболе-ка»</a:t>
                      </a:r>
                      <a:endParaRPr b="0" lang="ru-RU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Приказ № 47 от 12.05.2025 г.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7" name="Таблица 20"/>
          <p:cNvGraphicFramePr/>
          <p:nvPr/>
        </p:nvGraphicFramePr>
        <p:xfrm>
          <a:off x="7052040" y="2100240"/>
          <a:ext cx="4761360" cy="2590920"/>
        </p:xfrm>
        <a:graphic>
          <a:graphicData uri="http://schemas.openxmlformats.org/drawingml/2006/table">
            <a:tbl>
              <a:tblPr/>
              <a:tblGrid>
                <a:gridCol w="1892160"/>
                <a:gridCol w="1296720"/>
                <a:gridCol w="1572840"/>
              </a:tblGrid>
              <a:tr h="5389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100" strike="noStrike" u="non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FillTx/>
                          <a:latin typeface="Calibri"/>
                        </a:rPr>
                        <a:t>Наименование цели, 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100" strike="noStrike" u="non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FillTx/>
                          <a:latin typeface="Calibri"/>
                        </a:rPr>
                        <a:t>ед. изм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100" strike="noStrike" u="non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FillTx/>
                          <a:latin typeface="Calibri"/>
                        </a:rPr>
                        <a:t>Текущий показатель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100" strike="noStrike" u="non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FillTx/>
                          <a:latin typeface="Calibri"/>
                        </a:rPr>
                        <a:t>Целевой показатель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0520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Повышение эффективности организации воспитательно-образовательного процесса через оптимизацию подготовки дошкольников к образовательной деятельности, мин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6 минут 15 секунд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3 минуты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924840" y="88200"/>
            <a:ext cx="10445400" cy="64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2000" strike="noStrike" u="none">
                <a:solidFill>
                  <a:srgbClr val="002060"/>
                </a:solidFill>
                <a:effectLst/>
                <a:uFillTx/>
                <a:latin typeface="Arial"/>
                <a:ea typeface="Arial"/>
              </a:rPr>
              <a:t>Образование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219" name="Прямая соединительная линия 4"/>
          <p:cNvCxnSpPr/>
          <p:nvPr/>
        </p:nvCxnSpPr>
        <p:spPr>
          <a:xfrm>
            <a:off x="862200" y="789480"/>
            <a:ext cx="8005320" cy="1080"/>
          </a:xfrm>
          <a:prstGeom prst="straightConnector1">
            <a:avLst/>
          </a:prstGeom>
          <a:ln w="19050">
            <a:solidFill>
              <a:srgbClr val="44546a"/>
            </a:solidFill>
            <a:miter/>
          </a:ln>
        </p:spPr>
      </p:cxnSp>
      <p:pic>
        <p:nvPicPr>
          <p:cNvPr id="220" name="Рисунок 5" descr=""/>
          <p:cNvPicPr/>
          <p:nvPr/>
        </p:nvPicPr>
        <p:blipFill>
          <a:blip r:embed="rId1"/>
          <a:srcRect l="52830" t="0" r="0" b="0"/>
          <a:stretch/>
        </p:blipFill>
        <p:spPr>
          <a:xfrm>
            <a:off x="11160" y="3240"/>
            <a:ext cx="731880" cy="877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1" name="PlaceHolder 2"/>
          <p:cNvSpPr>
            <a:spLocks noGrp="1"/>
          </p:cNvSpPr>
          <p:nvPr>
            <p:ph type="sldNum" idx="78"/>
          </p:nvPr>
        </p:nvSpPr>
        <p:spPr>
          <a:xfrm>
            <a:off x="11079360" y="6447600"/>
            <a:ext cx="83736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1216800">
              <a:lnSpc>
                <a:spcPct val="100000"/>
              </a:lnSpc>
              <a:buNone/>
              <a:tabLst>
                <a:tab algn="l" pos="0"/>
              </a:tabLst>
              <a:defRPr b="1" lang="ru-RU" sz="266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algn="ctr" defTabSz="1216800">
              <a:lnSpc>
                <a:spcPct val="100000"/>
              </a:lnSpc>
              <a:buNone/>
              <a:tabLst>
                <a:tab algn="l" pos="0"/>
              </a:tabLst>
            </a:pPr>
            <a:fld id="{794B2BEA-FC41-4A7D-AAB1-9F2529FDCBE1}" type="slidenum">
              <a:rPr b="1" lang="ru-RU" sz="266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11</a:t>
            </a:fld>
            <a:endParaRPr b="0" lang="ru-RU" sz="266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TextBox 18"/>
          <p:cNvSpPr/>
          <p:nvPr/>
        </p:nvSpPr>
        <p:spPr>
          <a:xfrm>
            <a:off x="6577560" y="874440"/>
            <a:ext cx="493776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1216800">
              <a:lnSpc>
                <a:spcPct val="100000"/>
              </a:lnSpc>
            </a:pPr>
            <a:r>
              <a:rPr b="1" lang="ru-RU" sz="1200" strike="noStrike" u="none">
                <a:solidFill>
                  <a:srgbClr val="c00000"/>
                </a:solidFill>
                <a:effectLst/>
                <a:uFillTx/>
                <a:latin typeface="Arial"/>
              </a:rPr>
              <a:t>Проект: </a:t>
            </a: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оптимизация процесса организации дежурства в классе и школе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Прямоугольник 19"/>
          <p:cNvSpPr/>
          <p:nvPr/>
        </p:nvSpPr>
        <p:spPr>
          <a:xfrm>
            <a:off x="2553120" y="1792440"/>
            <a:ext cx="164376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1216800">
              <a:lnSpc>
                <a:spcPct val="100000"/>
              </a:lnSpc>
            </a:pPr>
            <a:r>
              <a:rPr b="0" lang="ru-RU" sz="1400" strike="noStrike" u="none">
                <a:solidFill>
                  <a:srgbClr val="c00000"/>
                </a:solidFill>
                <a:effectLst/>
                <a:uFillTx/>
                <a:latin typeface="Arial Black"/>
              </a:rPr>
              <a:t>«Было»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Прямоугольник 25"/>
          <p:cNvSpPr/>
          <p:nvPr/>
        </p:nvSpPr>
        <p:spPr>
          <a:xfrm>
            <a:off x="8862840" y="1520640"/>
            <a:ext cx="152964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1216800">
              <a:lnSpc>
                <a:spcPct val="100000"/>
              </a:lnSpc>
            </a:pPr>
            <a:r>
              <a:rPr b="1" lang="ru-RU" sz="2130" strike="noStrike" u="none">
                <a:solidFill>
                  <a:srgbClr val="548235"/>
                </a:solidFill>
                <a:effectLst/>
                <a:uFillTx/>
                <a:latin typeface="Arial Black"/>
              </a:rPr>
              <a:t>«Стало» </a:t>
            </a:r>
            <a:endParaRPr b="0" lang="ru-RU" sz="213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Прямоугольник 16"/>
          <p:cNvSpPr/>
          <p:nvPr/>
        </p:nvSpPr>
        <p:spPr>
          <a:xfrm>
            <a:off x="377640" y="2486520"/>
            <a:ext cx="4153320" cy="1575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Текущее состояние: трудности в определении последовательности выполнения заданий по дежурству в классе и школе.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Обоснование открытие проекта: 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 algn="just" defTabSz="914400">
              <a:lnSpc>
                <a:spcPct val="100000"/>
              </a:lnSpc>
              <a:buClr>
                <a:srgbClr val="203864"/>
              </a:buClr>
              <a:buFont typeface="OpenSymbol"/>
              <a:buChar char="-"/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трудности учащихся в планировании и анализе своей деятельности;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 algn="just" defTabSz="914400">
              <a:lnSpc>
                <a:spcPct val="100000"/>
              </a:lnSpc>
              <a:buClr>
                <a:srgbClr val="203864"/>
              </a:buClr>
              <a:buFont typeface="OpenSymbol"/>
              <a:buChar char="-"/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трудности в определении последовательности выполнения заданий;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 algn="just" defTabSz="914400">
              <a:lnSpc>
                <a:spcPct val="100000"/>
              </a:lnSpc>
              <a:buClr>
                <a:srgbClr val="203864"/>
              </a:buClr>
              <a:buFont typeface="OpenSymbol"/>
              <a:buChar char="-"/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новые условия социальной окружающей среды;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- отсутствие визуализации действий детей.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 algn="just" defTabSz="914400">
              <a:lnSpc>
                <a:spcPct val="100000"/>
              </a:lnSpc>
              <a:buClr>
                <a:srgbClr val="ffffff"/>
              </a:buClr>
              <a:buFont typeface="OpenSymbol"/>
              <a:buChar char="-"/>
            </a:pPr>
            <a:r>
              <a:rPr b="0" lang="ru-RU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Обоснование открытия проекта: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Обоснование открытия проекта: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TextBox 12"/>
          <p:cNvSpPr/>
          <p:nvPr/>
        </p:nvSpPr>
        <p:spPr>
          <a:xfrm>
            <a:off x="1315800" y="952920"/>
            <a:ext cx="361656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1216800">
              <a:lnSpc>
                <a:spcPct val="100000"/>
              </a:lnSpc>
            </a:pPr>
            <a:r>
              <a:rPr b="0" i="1" lang="ru-RU" sz="1200" strike="noStrike" u="none">
                <a:solidFill>
                  <a:srgbClr val="333f4f"/>
                </a:solidFill>
                <a:effectLst/>
                <a:uFillTx/>
                <a:latin typeface="Arial"/>
              </a:rPr>
              <a:t>МБОУ «Ступишинская СОШ им. Героя РФ С.Н.Морозова» 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1216800">
              <a:lnSpc>
                <a:spcPct val="100000"/>
              </a:lnSpc>
            </a:pPr>
            <a:r>
              <a:rPr b="0" i="1" lang="ru-RU" sz="1200" strike="noStrike" u="none">
                <a:solidFill>
                  <a:srgbClr val="333f4f"/>
                </a:solidFill>
                <a:effectLst/>
                <a:uFillTx/>
                <a:latin typeface="Arial"/>
              </a:rPr>
              <a:t>Тяжинский муниципальный округ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27" name="Таблица 13"/>
          <p:cNvGraphicFramePr/>
          <p:nvPr/>
        </p:nvGraphicFramePr>
        <p:xfrm>
          <a:off x="335160" y="4063680"/>
          <a:ext cx="5269680" cy="2713680"/>
        </p:xfrm>
        <a:graphic>
          <a:graphicData uri="http://schemas.openxmlformats.org/drawingml/2006/table">
            <a:tbl>
              <a:tblPr/>
              <a:tblGrid>
                <a:gridCol w="1416960"/>
                <a:gridCol w="1377000"/>
                <a:gridCol w="1277640"/>
                <a:gridCol w="1198440"/>
              </a:tblGrid>
              <a:tr h="174960">
                <a:tc gridSpan="4"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План мероприятий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2782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Наименование проблемы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Причины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Нормативный акт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</a:tr>
              <a:tr h="2026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Трудности учащихся в планировании и анализе своей деятельности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Трудности в определении последовательности выполнения заданий по дежурству в классе и школе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Реализация проекта «</a:t>
                      </a:r>
                      <a:r>
                        <a:rPr b="0" i="1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Оптимизация процесса организации дежурства  в классе и школе»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Приказ № 1/75 от 24.01.2025 г.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8" name="Таблица 14"/>
          <p:cNvGraphicFramePr/>
          <p:nvPr/>
        </p:nvGraphicFramePr>
        <p:xfrm>
          <a:off x="7531560" y="1940760"/>
          <a:ext cx="3966120" cy="2020320"/>
        </p:xfrm>
        <a:graphic>
          <a:graphicData uri="http://schemas.openxmlformats.org/drawingml/2006/table">
            <a:tbl>
              <a:tblPr/>
              <a:tblGrid>
                <a:gridCol w="1577160"/>
                <a:gridCol w="1083240"/>
                <a:gridCol w="1306080"/>
              </a:tblGrid>
              <a:tr h="610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100" strike="noStrike" u="non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FillTx/>
                          <a:latin typeface="Calibri"/>
                        </a:rPr>
                        <a:t>Наименование цели, 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100" strike="noStrike" u="non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FillTx/>
                          <a:latin typeface="Calibri"/>
                        </a:rPr>
                        <a:t>ед. изм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100" strike="noStrike" u="non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FillTx/>
                          <a:latin typeface="Calibri"/>
                        </a:rPr>
                        <a:t>Текущий показатель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100" strike="noStrike" u="non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FillTx/>
                          <a:latin typeface="Calibri"/>
                        </a:rPr>
                        <a:t>Целевой показатель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409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Создание эффективной модели дежурств в школе, которая будет удобна для учителей и школьников, мин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25-30 мин.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20-25 мин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title"/>
          </p:nvPr>
        </p:nvSpPr>
        <p:spPr>
          <a:xfrm>
            <a:off x="924840" y="88200"/>
            <a:ext cx="10445400" cy="64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2000" strike="noStrike" u="none">
                <a:solidFill>
                  <a:srgbClr val="002060"/>
                </a:solidFill>
                <a:effectLst/>
                <a:uFillTx/>
                <a:latin typeface="Arial"/>
                <a:ea typeface="Arial"/>
              </a:rPr>
              <a:t>Образование</a:t>
            </a:r>
            <a:br>
              <a:rPr sz="2000"/>
            </a:br>
            <a:r>
              <a:rPr b="1" lang="ru-RU" sz="2000" strike="noStrike" u="none">
                <a:solidFill>
                  <a:srgbClr val="002060"/>
                </a:solidFill>
                <a:effectLst/>
                <a:uFillTx/>
                <a:latin typeface="Arial"/>
                <a:ea typeface="Arial"/>
              </a:rPr>
              <a:t>Дошкольное образование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230" name="Прямая соединительная линия 4"/>
          <p:cNvCxnSpPr/>
          <p:nvPr/>
        </p:nvCxnSpPr>
        <p:spPr>
          <a:xfrm>
            <a:off x="862200" y="789480"/>
            <a:ext cx="8005320" cy="1080"/>
          </a:xfrm>
          <a:prstGeom prst="straightConnector1">
            <a:avLst/>
          </a:prstGeom>
          <a:ln w="19050">
            <a:solidFill>
              <a:srgbClr val="44546a"/>
            </a:solidFill>
            <a:miter/>
          </a:ln>
        </p:spPr>
      </p:cxnSp>
      <p:pic>
        <p:nvPicPr>
          <p:cNvPr id="231" name="Рисунок 5" descr=""/>
          <p:cNvPicPr/>
          <p:nvPr/>
        </p:nvPicPr>
        <p:blipFill>
          <a:blip r:embed="rId1"/>
          <a:srcRect l="52830" t="0" r="0" b="0"/>
          <a:stretch/>
        </p:blipFill>
        <p:spPr>
          <a:xfrm>
            <a:off x="11160" y="3240"/>
            <a:ext cx="731880" cy="877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2" name="PlaceHolder 2"/>
          <p:cNvSpPr>
            <a:spLocks noGrp="1"/>
          </p:cNvSpPr>
          <p:nvPr>
            <p:ph type="sldNum" idx="79"/>
          </p:nvPr>
        </p:nvSpPr>
        <p:spPr>
          <a:xfrm>
            <a:off x="11079360" y="6447600"/>
            <a:ext cx="83736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1216800">
              <a:lnSpc>
                <a:spcPct val="100000"/>
              </a:lnSpc>
              <a:buNone/>
              <a:tabLst>
                <a:tab algn="l" pos="0"/>
              </a:tabLst>
              <a:defRPr b="1" lang="ru-RU" sz="266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algn="ctr" defTabSz="1216800">
              <a:lnSpc>
                <a:spcPct val="100000"/>
              </a:lnSpc>
              <a:buNone/>
              <a:tabLst>
                <a:tab algn="l" pos="0"/>
              </a:tabLst>
            </a:pPr>
            <a:fld id="{9821EB42-D72A-403B-A4DD-9233514067FE}" type="slidenum">
              <a:rPr b="1" lang="ru-RU" sz="266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&lt;номер&gt;</a:t>
            </a:fld>
            <a:endParaRPr b="0" lang="ru-RU" sz="266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TextBox 18"/>
          <p:cNvSpPr/>
          <p:nvPr/>
        </p:nvSpPr>
        <p:spPr>
          <a:xfrm>
            <a:off x="6577560" y="874440"/>
            <a:ext cx="493776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1216800">
              <a:lnSpc>
                <a:spcPct val="100000"/>
              </a:lnSpc>
            </a:pPr>
            <a:r>
              <a:rPr b="1" lang="ru-RU" sz="1200" strike="noStrike" u="none">
                <a:solidFill>
                  <a:srgbClr val="c00000"/>
                </a:solidFill>
                <a:effectLst/>
                <a:uFillTx/>
                <a:latin typeface="Arial"/>
              </a:rPr>
              <a:t>Проект: </a:t>
            </a: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оптимизация процесса организации эвакуации при пожаре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Прямоугольник 19"/>
          <p:cNvSpPr/>
          <p:nvPr/>
        </p:nvSpPr>
        <p:spPr>
          <a:xfrm>
            <a:off x="2553120" y="1792440"/>
            <a:ext cx="164376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1216800">
              <a:lnSpc>
                <a:spcPct val="100000"/>
              </a:lnSpc>
            </a:pPr>
            <a:r>
              <a:rPr b="0" lang="ru-RU" sz="1400" strike="noStrike" u="none">
                <a:solidFill>
                  <a:srgbClr val="c00000"/>
                </a:solidFill>
                <a:effectLst/>
                <a:uFillTx/>
                <a:latin typeface="Arial Black"/>
              </a:rPr>
              <a:t>«Было»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Прямоугольник 25"/>
          <p:cNvSpPr/>
          <p:nvPr/>
        </p:nvSpPr>
        <p:spPr>
          <a:xfrm>
            <a:off x="8862840" y="1520640"/>
            <a:ext cx="152964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1216800">
              <a:lnSpc>
                <a:spcPct val="100000"/>
              </a:lnSpc>
            </a:pPr>
            <a:r>
              <a:rPr b="1" lang="ru-RU" sz="2130" strike="noStrike" u="none">
                <a:solidFill>
                  <a:srgbClr val="548235"/>
                </a:solidFill>
                <a:effectLst/>
                <a:uFillTx/>
                <a:latin typeface="Arial Black"/>
              </a:rPr>
              <a:t>«Стало» </a:t>
            </a:r>
            <a:endParaRPr b="0" lang="ru-RU" sz="213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Прямоугольник 16"/>
          <p:cNvSpPr/>
          <p:nvPr/>
        </p:nvSpPr>
        <p:spPr>
          <a:xfrm>
            <a:off x="377640" y="2166120"/>
            <a:ext cx="4361760" cy="126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Текущее состояние: трудности у детей в определении последовательности выполнения действий при пожаре, наличие потерь времени при выполнении процесса организации эвакуации при пожаре.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Обоснование открытие проекта: 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 algn="just" defTabSz="914400">
              <a:lnSpc>
                <a:spcPct val="100000"/>
              </a:lnSpc>
              <a:buClr>
                <a:srgbClr val="203864"/>
              </a:buClr>
              <a:buFont typeface="OpenSymbol"/>
              <a:buChar char="-"/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трудности у детей в определении последовательности выполнения действий при пожаре;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 algn="just" defTabSz="914400">
              <a:lnSpc>
                <a:spcPct val="100000"/>
              </a:lnSpc>
              <a:buClr>
                <a:srgbClr val="203864"/>
              </a:buClr>
              <a:buFont typeface="OpenSymbol"/>
              <a:buChar char="-"/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 отсутствие визуализации действий детей;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 algn="just" defTabSz="914400">
              <a:lnSpc>
                <a:spcPct val="100000"/>
              </a:lnSpc>
              <a:buClr>
                <a:srgbClr val="203864"/>
              </a:buClr>
              <a:buFont typeface="OpenSymbol"/>
              <a:buChar char="-"/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 наличие потерь времени при выполнении процесса организации эвакуации при пожаре.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 algn="just" defTabSz="914400">
              <a:lnSpc>
                <a:spcPct val="100000"/>
              </a:lnSpc>
              <a:buClr>
                <a:srgbClr val="ffffff"/>
              </a:buClr>
              <a:buFont typeface="OpenSymbol"/>
              <a:buChar char="-"/>
            </a:pPr>
            <a:r>
              <a:rPr b="0" lang="ru-RU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Обоснование открытия проекта: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12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Обоснование открытия проекта: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TextBox 12"/>
          <p:cNvSpPr/>
          <p:nvPr/>
        </p:nvSpPr>
        <p:spPr>
          <a:xfrm>
            <a:off x="1315800" y="952920"/>
            <a:ext cx="361656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1216800">
              <a:lnSpc>
                <a:spcPct val="100000"/>
              </a:lnSpc>
            </a:pPr>
            <a:r>
              <a:rPr b="0" i="1" lang="ru-RU" sz="1200" strike="noStrike" u="none">
                <a:solidFill>
                  <a:srgbClr val="333f4f"/>
                </a:solidFill>
                <a:effectLst/>
                <a:uFillTx/>
                <a:latin typeface="Arial"/>
              </a:rPr>
              <a:t>МБДОУ «Итатский детский сад №1 «Гусельки»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1216800">
              <a:lnSpc>
                <a:spcPct val="100000"/>
              </a:lnSpc>
            </a:pPr>
            <a:r>
              <a:rPr b="0" i="1" lang="ru-RU" sz="1200" strike="noStrike" u="none">
                <a:solidFill>
                  <a:srgbClr val="333f4f"/>
                </a:solidFill>
                <a:effectLst/>
                <a:uFillTx/>
                <a:latin typeface="Arial"/>
              </a:rPr>
              <a:t>Тяжинский муниципальный округ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38" name="Таблица 13"/>
          <p:cNvGraphicFramePr/>
          <p:nvPr/>
        </p:nvGraphicFramePr>
        <p:xfrm>
          <a:off x="273960" y="4311720"/>
          <a:ext cx="5238000" cy="2171880"/>
        </p:xfrm>
        <a:graphic>
          <a:graphicData uri="http://schemas.openxmlformats.org/drawingml/2006/table">
            <a:tbl>
              <a:tblPr/>
              <a:tblGrid>
                <a:gridCol w="1408320"/>
                <a:gridCol w="1368720"/>
                <a:gridCol w="1270080"/>
                <a:gridCol w="1191240"/>
              </a:tblGrid>
              <a:tr h="189720">
                <a:tc gridSpan="4"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План мероприятий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124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Наименование проблемы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Причины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Нормативный акт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</a:tr>
              <a:tr h="14850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Большие временные затраты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Отсутствие визуализации действий детей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Реализация проекта «</a:t>
                      </a:r>
                      <a:r>
                        <a:rPr b="0" i="1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Оптимизация процесса организации эвакуации при пожаре»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Приказ № 77 от 01.07.2025 г.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9" name="Таблица 14"/>
          <p:cNvGraphicFramePr/>
          <p:nvPr/>
        </p:nvGraphicFramePr>
        <p:xfrm>
          <a:off x="7624440" y="2100240"/>
          <a:ext cx="3966120" cy="1368000"/>
        </p:xfrm>
        <a:graphic>
          <a:graphicData uri="http://schemas.openxmlformats.org/drawingml/2006/table">
            <a:tbl>
              <a:tblPr/>
              <a:tblGrid>
                <a:gridCol w="1577160"/>
                <a:gridCol w="1083240"/>
                <a:gridCol w="1306080"/>
              </a:tblGrid>
              <a:tr h="4075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100" strike="noStrike" u="non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FillTx/>
                          <a:latin typeface="Calibri"/>
                        </a:rPr>
                        <a:t>Наименование цели, 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100" strike="noStrike" u="non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FillTx/>
                          <a:latin typeface="Calibri"/>
                        </a:rPr>
                        <a:t>ед. изм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100" strike="noStrike" u="non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FillTx/>
                          <a:latin typeface="Calibri"/>
                        </a:rPr>
                        <a:t>Текущий показатель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100" strike="noStrike" u="non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FillTx/>
                          <a:latin typeface="Calibri"/>
                        </a:rPr>
                        <a:t>Целевой показатель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406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Сокращение времени протекания процесса, мин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5 мин.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3  мин.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0" name="Прямоугольник 1"/>
          <p:cNvSpPr/>
          <p:nvPr/>
        </p:nvSpPr>
        <p:spPr>
          <a:xfrm>
            <a:off x="7624440" y="4291560"/>
            <a:ext cx="387288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i="1" lang="ru-RU" sz="1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Разработаны карточки для визуализации детей, сократилось время последовательности действий при пожаре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Рисунок 1" descr=""/>
          <p:cNvPicPr/>
          <p:nvPr/>
        </p:nvPicPr>
        <p:blipFill>
          <a:blip r:embed="rId1"/>
          <a:stretch/>
        </p:blipFill>
        <p:spPr>
          <a:xfrm>
            <a:off x="-11160" y="0"/>
            <a:ext cx="822600" cy="1337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0" name="Прямоугольник 4"/>
          <p:cNvSpPr/>
          <p:nvPr/>
        </p:nvSpPr>
        <p:spPr>
          <a:xfrm>
            <a:off x="847800" y="219240"/>
            <a:ext cx="7866720" cy="5608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ru-RU" sz="20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Содержание (структура отчета)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Заголовок 3"/>
          <p:cNvSpPr/>
          <p:nvPr/>
        </p:nvSpPr>
        <p:spPr>
          <a:xfrm>
            <a:off x="1708920" y="1964520"/>
            <a:ext cx="7848360" cy="72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90000"/>
              </a:lnSpc>
            </a:pPr>
            <a:endParaRPr b="1" lang="ru-RU" sz="2300" strike="noStrike" u="none">
              <a:solidFill>
                <a:srgbClr val="333333"/>
              </a:solidFill>
              <a:effectLst/>
              <a:uFillTx/>
              <a:latin typeface="Arial"/>
              <a:ea typeface="Arial"/>
            </a:endParaRPr>
          </a:p>
        </p:txBody>
      </p:sp>
      <p:sp>
        <p:nvSpPr>
          <p:cNvPr id="132" name="Freeform 17"/>
          <p:cNvSpPr/>
          <p:nvPr/>
        </p:nvSpPr>
        <p:spPr>
          <a:xfrm>
            <a:off x="1036800" y="1009800"/>
            <a:ext cx="9515880" cy="3437280"/>
          </a:xfrm>
          <a:custGeom>
            <a:avLst/>
            <a:gdLst>
              <a:gd name="textAreaLeft" fmla="*/ 0 w 9515880"/>
              <a:gd name="textAreaRight" fmla="*/ 9516960 w 9515880"/>
              <a:gd name="textAreaTop" fmla="*/ 0 h 3437280"/>
              <a:gd name="textAreaBottom" fmla="*/ 3438360 h 3437280"/>
              <a:gd name="GluePoint1X" fmla="*/ 70 w 4450"/>
              <a:gd name="GluePoint1Y" fmla="*/ 2817 h 2817"/>
              <a:gd name="GluePoint2X" fmla="*/ 0 w 4450"/>
              <a:gd name="GluePoint2Y" fmla="*/ 2816 h 2817"/>
              <a:gd name="GluePoint3X" fmla="*/ 0 w 4450"/>
              <a:gd name="GluePoint3Y" fmla="*/ 0 h 2817"/>
              <a:gd name="GluePoint4X" fmla="*/ 4445 w 4450"/>
              <a:gd name="GluePoint4Y" fmla="*/ 0 h 2817"/>
              <a:gd name="GluePoint5X" fmla="*/ 4450 w 4450"/>
              <a:gd name="GluePoint5Y" fmla="*/ 3 h 2817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4450" h="2817">
                <a:moveTo>
                  <a:pt x="70" y="2817"/>
                </a:moveTo>
                <a:lnTo>
                  <a:pt x="0" y="2816"/>
                </a:lnTo>
                <a:lnTo>
                  <a:pt x="0" y="0"/>
                </a:lnTo>
                <a:lnTo>
                  <a:pt x="4445" y="0"/>
                </a:lnTo>
                <a:lnTo>
                  <a:pt x="4450" y="3"/>
                </a:lnTo>
              </a:path>
            </a:pathLst>
          </a:custGeom>
          <a:noFill/>
          <a:ln w="19050">
            <a:solidFill>
              <a:srgbClr val="d0cec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noAutofit/>
          </a:bodyPr>
          <a:p>
            <a:pPr defTabSz="698040">
              <a:lnSpc>
                <a:spcPct val="100000"/>
              </a:lnSpc>
              <a:tabLst>
                <a:tab algn="l" pos="0"/>
              </a:tabLst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Rectangle 18"/>
          <p:cNvSpPr/>
          <p:nvPr/>
        </p:nvSpPr>
        <p:spPr>
          <a:xfrm>
            <a:off x="1311480" y="1098360"/>
            <a:ext cx="5878080" cy="1825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/>
        </p:style>
        <p:txBody>
          <a:bodyPr numCol="1" spcCol="0" lIns="0" rIns="0" tIns="0" bIns="0" anchor="t">
            <a:spAutoFit/>
          </a:bodyPr>
          <a:p>
            <a:pPr defTabSz="698040">
              <a:lnSpc>
                <a:spcPct val="100000"/>
              </a:lnSpc>
              <a:tabLst>
                <a:tab algn="l" pos="0"/>
              </a:tabLst>
            </a:pPr>
            <a:r>
              <a:rPr b="1" lang="ru-RU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Наименование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34" name="Group 2"/>
          <p:cNvGrpSpPr/>
          <p:nvPr/>
        </p:nvGrpSpPr>
        <p:grpSpPr>
          <a:xfrm>
            <a:off x="1352160" y="1446120"/>
            <a:ext cx="7882200" cy="704880"/>
            <a:chOff x="1352160" y="1446120"/>
            <a:chExt cx="7882200" cy="704880"/>
          </a:xfrm>
        </p:grpSpPr>
        <p:sp>
          <p:nvSpPr>
            <p:cNvPr id="135" name="Rectangle 18"/>
            <p:cNvSpPr/>
            <p:nvPr/>
          </p:nvSpPr>
          <p:spPr>
            <a:xfrm>
              <a:off x="1352160" y="1446120"/>
              <a:ext cx="5878080" cy="704880"/>
            </a:xfrm>
            <a:prstGeom prst="rect">
              <a:avLst/>
            </a:prstGeom>
            <a:solidFill>
              <a:srgbClr val="f0f0f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68760" rIns="68760" tIns="34200" bIns="34200" anchor="ctr">
              <a:noAutofit/>
            </a:bodyPr>
            <a:p>
              <a:pPr marL="228600" indent="-228600" defTabSz="698040">
                <a:lnSpc>
                  <a:spcPct val="100000"/>
                </a:lnSpc>
                <a:buClr>
                  <a:srgbClr val="000000"/>
                </a:buClr>
                <a:buFont typeface="OpenSymbol"/>
                <a:buAutoNum type="arabicPeriod"/>
              </a:pPr>
              <a:r>
                <a:rPr b="1" lang="ru-RU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Муниципальное образование</a:t>
              </a:r>
              <a:endParaRPr b="0" lang="ru-RU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defTabSz="698040">
                <a:lnSpc>
                  <a:spcPct val="100000"/>
                </a:lnSpc>
              </a:pPr>
              <a:r>
                <a:rPr b="0" lang="ru-RU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1.1. общая информация;</a:t>
              </a:r>
              <a:endParaRPr b="0" lang="ru-RU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defTabSz="698040">
                <a:lnSpc>
                  <a:spcPct val="100000"/>
                </a:lnSpc>
              </a:pPr>
              <a:r>
                <a:rPr b="0" lang="ru-RU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1.2. проекты.</a:t>
              </a:r>
              <a:endParaRPr b="0" lang="ru-RU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6" name="Rectangle 18"/>
            <p:cNvSpPr/>
            <p:nvPr/>
          </p:nvSpPr>
          <p:spPr>
            <a:xfrm>
              <a:off x="7501680" y="1446120"/>
              <a:ext cx="1732680" cy="698400"/>
            </a:xfrm>
            <a:prstGeom prst="rect">
              <a:avLst/>
            </a:prstGeom>
            <a:solidFill>
              <a:srgbClr val="f0f0f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68760" rIns="68760" tIns="34200" bIns="34200" anchor="ctr">
              <a:noAutofit/>
            </a:bodyPr>
            <a:p>
              <a:pPr algn="ctr" defTabSz="698040">
                <a:lnSpc>
                  <a:spcPct val="100000"/>
                </a:lnSpc>
                <a:tabLst>
                  <a:tab algn="l" pos="0"/>
                </a:tabLst>
              </a:pPr>
              <a:endParaRPr b="0" lang="ru-RU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698040">
                <a:lnSpc>
                  <a:spcPct val="100000"/>
                </a:lnSpc>
                <a:tabLst>
                  <a:tab algn="l" pos="0"/>
                </a:tabLst>
              </a:pPr>
              <a:r>
                <a:rPr b="0" lang="ru-RU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3-4</a:t>
              </a:r>
              <a:endParaRPr b="0" lang="ru-RU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698040">
                <a:lnSpc>
                  <a:spcPct val="100000"/>
                </a:lnSpc>
                <a:tabLst>
                  <a:tab algn="l" pos="0"/>
                </a:tabLst>
              </a:pPr>
              <a:r>
                <a:rPr b="0" lang="ru-RU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5-12</a:t>
              </a:r>
              <a:endParaRPr b="0" lang="ru-RU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37" name="Rectangle 18"/>
          <p:cNvSpPr/>
          <p:nvPr/>
        </p:nvSpPr>
        <p:spPr>
          <a:xfrm>
            <a:off x="7462080" y="1108080"/>
            <a:ext cx="1732680" cy="1825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/>
        </p:style>
        <p:txBody>
          <a:bodyPr numCol="1" spcCol="0" lIns="0" rIns="0" tIns="0" bIns="0" anchor="t">
            <a:spAutoFit/>
          </a:bodyPr>
          <a:p>
            <a:pPr defTabSz="698040">
              <a:lnSpc>
                <a:spcPct val="100000"/>
              </a:lnSpc>
              <a:tabLst>
                <a:tab algn="l" pos="0"/>
              </a:tabLst>
            </a:pPr>
            <a:r>
              <a:rPr b="1" lang="ru-RU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Номер слайда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sldNum" idx="70"/>
          </p:nvPr>
        </p:nvSpPr>
        <p:spPr>
          <a:xfrm>
            <a:off x="11084040" y="6450480"/>
            <a:ext cx="8380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1218240">
              <a:lnSpc>
                <a:spcPct val="100000"/>
              </a:lnSpc>
              <a:buNone/>
              <a:tabLst>
                <a:tab algn="l" pos="0"/>
              </a:tabLst>
              <a:defRPr b="1" lang="ru-RU" sz="266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algn="ctr" defTabSz="1218240">
              <a:lnSpc>
                <a:spcPct val="100000"/>
              </a:lnSpc>
              <a:buNone/>
              <a:tabLst>
                <a:tab algn="l" pos="0"/>
              </a:tabLst>
            </a:pPr>
            <a:fld id="{AD15DDD0-A952-4B85-B2C8-6E1E6245F53D}" type="slidenum">
              <a:rPr b="1" lang="ru-RU" sz="266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1</a:t>
            </a:fld>
            <a:endParaRPr b="0" lang="ru-RU" sz="266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title"/>
          </p:nvPr>
        </p:nvSpPr>
        <p:spPr>
          <a:xfrm>
            <a:off x="1022040" y="271440"/>
            <a:ext cx="10320840" cy="105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50000"/>
              </a:lnSpc>
              <a:buNone/>
              <a:tabLst>
                <a:tab algn="l" pos="0"/>
              </a:tabLst>
            </a:pPr>
            <a:r>
              <a:rPr b="0" i="1" lang="ru-RU" sz="20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Тяжинский муниципальный округ</a:t>
            </a:r>
            <a:br>
              <a:rPr sz="2000"/>
            </a:br>
            <a:br>
              <a:rPr sz="2000"/>
            </a:br>
            <a:r>
              <a:rPr b="0" lang="ru-RU" sz="20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1.1. Общая информация</a:t>
            </a:r>
            <a:br>
              <a:rPr sz="2000"/>
            </a:b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0" name="Диаграмма 5"/>
          <p:cNvGraphicFramePr/>
          <p:nvPr/>
        </p:nvGraphicFramePr>
        <p:xfrm>
          <a:off x="252000" y="1752480"/>
          <a:ext cx="6309720" cy="472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42" name="TextBox 8"/>
          <p:cNvSpPr/>
          <p:nvPr/>
        </p:nvSpPr>
        <p:spPr>
          <a:xfrm>
            <a:off x="2432880" y="3185640"/>
            <a:ext cx="2075760" cy="106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ru-RU" sz="3200" strike="noStrike" u="none">
                <a:solidFill>
                  <a:srgbClr val="203864"/>
                </a:solidFill>
                <a:effectLst/>
                <a:uFillTx/>
                <a:latin typeface="Calibri"/>
              </a:rPr>
              <a:t>33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1" lang="ru-RU" sz="3200" strike="noStrike" u="none">
                <a:solidFill>
                  <a:srgbClr val="203864"/>
                </a:solidFill>
                <a:effectLst/>
                <a:uFillTx/>
                <a:latin typeface="Calibri"/>
              </a:rPr>
              <a:t>проектов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TextBox 10"/>
          <p:cNvSpPr/>
          <p:nvPr/>
        </p:nvSpPr>
        <p:spPr>
          <a:xfrm>
            <a:off x="359640" y="1379880"/>
            <a:ext cx="705924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1218240">
              <a:lnSpc>
                <a:spcPct val="100000"/>
              </a:lnSpc>
            </a:pPr>
            <a:r>
              <a:rPr b="0" lang="ru-RU" sz="2000" strike="noStrike" u="none">
                <a:solidFill>
                  <a:srgbClr val="002060"/>
                </a:solidFill>
                <a:effectLst/>
                <a:uFillTx/>
                <a:latin typeface="Arial"/>
              </a:rPr>
              <a:t>Общее количество проектов на 01.01.2026г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TextBox 18"/>
          <p:cNvSpPr/>
          <p:nvPr/>
        </p:nvSpPr>
        <p:spPr>
          <a:xfrm>
            <a:off x="8326440" y="1762920"/>
            <a:ext cx="2853360" cy="55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4040" rIns="104040" tIns="52200" bIns="52200" anchor="t">
            <a:spAutoFit/>
          </a:bodyPr>
          <a:p>
            <a:pPr algn="ctr" defTabSz="1218240">
              <a:lnSpc>
                <a:spcPct val="100000"/>
              </a:lnSpc>
            </a:pPr>
            <a:r>
              <a:rPr b="1" lang="ru-RU" sz="2930" strike="noStrike" u="none">
                <a:solidFill>
                  <a:srgbClr val="1f3d85"/>
                </a:solidFill>
                <a:effectLst/>
                <a:uFillTx/>
                <a:latin typeface="Arial"/>
              </a:rPr>
              <a:t>Реализовано</a:t>
            </a:r>
            <a:endParaRPr b="0" lang="ru-RU" sz="293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TextBox 21"/>
          <p:cNvSpPr/>
          <p:nvPr/>
        </p:nvSpPr>
        <p:spPr>
          <a:xfrm>
            <a:off x="8569080" y="2701080"/>
            <a:ext cx="240588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1218240">
              <a:lnSpc>
                <a:spcPct val="100000"/>
              </a:lnSpc>
            </a:pPr>
            <a:r>
              <a:rPr b="1" lang="ru-RU" sz="5400" strike="noStrike" u="none">
                <a:solidFill>
                  <a:srgbClr val="c00000"/>
                </a:solidFill>
                <a:effectLst/>
                <a:uFillTx/>
                <a:latin typeface="Arial"/>
              </a:rPr>
              <a:t>32</a:t>
            </a:r>
            <a:endParaRPr b="0" lang="ru-RU" sz="5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TextBox 18"/>
          <p:cNvSpPr/>
          <p:nvPr/>
        </p:nvSpPr>
        <p:spPr>
          <a:xfrm>
            <a:off x="7425000" y="4231440"/>
            <a:ext cx="4231800" cy="55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4040" rIns="104040" tIns="52200" bIns="52200" anchor="t">
            <a:spAutoFit/>
          </a:bodyPr>
          <a:p>
            <a:pPr algn="ctr" defTabSz="1218240">
              <a:lnSpc>
                <a:spcPct val="100000"/>
              </a:lnSpc>
            </a:pPr>
            <a:r>
              <a:rPr b="1" lang="ru-RU" sz="2930" strike="noStrike" u="none">
                <a:solidFill>
                  <a:srgbClr val="1f3d85"/>
                </a:solidFill>
                <a:effectLst/>
                <a:uFillTx/>
                <a:latin typeface="Arial"/>
              </a:rPr>
              <a:t>В стадии реализации</a:t>
            </a:r>
            <a:endParaRPr b="0" lang="ru-RU" sz="293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TextBox 21"/>
          <p:cNvSpPr/>
          <p:nvPr/>
        </p:nvSpPr>
        <p:spPr>
          <a:xfrm>
            <a:off x="8569080" y="4951080"/>
            <a:ext cx="240588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1218240">
              <a:lnSpc>
                <a:spcPct val="100000"/>
              </a:lnSpc>
            </a:pPr>
            <a:r>
              <a:rPr b="1" lang="ru-RU" sz="5400" strike="noStrike" u="none">
                <a:solidFill>
                  <a:srgbClr val="c00000"/>
                </a:solidFill>
                <a:effectLst/>
                <a:uFillTx/>
                <a:latin typeface="Arial"/>
              </a:rPr>
              <a:t>1</a:t>
            </a:r>
            <a:endParaRPr b="0" lang="ru-RU" sz="5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8" name="Рисунок 2" descr=""/>
          <p:cNvPicPr/>
          <p:nvPr/>
        </p:nvPicPr>
        <p:blipFill>
          <a:blip r:embed="rId2"/>
          <a:stretch/>
        </p:blipFill>
        <p:spPr>
          <a:xfrm>
            <a:off x="268560" y="138960"/>
            <a:ext cx="578160" cy="1053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sldNum" idx="71"/>
          </p:nvPr>
        </p:nvSpPr>
        <p:spPr>
          <a:xfrm>
            <a:off x="11084040" y="6450480"/>
            <a:ext cx="8380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1218240">
              <a:lnSpc>
                <a:spcPct val="100000"/>
              </a:lnSpc>
              <a:buNone/>
              <a:tabLst>
                <a:tab algn="l" pos="0"/>
              </a:tabLst>
              <a:defRPr b="1" lang="ru-RU" sz="266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algn="ctr" defTabSz="1218240">
              <a:lnSpc>
                <a:spcPct val="100000"/>
              </a:lnSpc>
              <a:buNone/>
              <a:tabLst>
                <a:tab algn="l" pos="0"/>
              </a:tabLst>
            </a:pPr>
            <a:fld id="{9CE66AA4-101F-4A56-B008-D077832BE5FC}" type="slidenum">
              <a:rPr b="1" lang="ru-RU" sz="266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3</a:t>
            </a:fld>
            <a:endParaRPr b="0" lang="ru-RU" sz="266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title"/>
          </p:nvPr>
        </p:nvSpPr>
        <p:spPr>
          <a:xfrm>
            <a:off x="313200" y="235080"/>
            <a:ext cx="10504800" cy="574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2000" strike="noStrike" u="none">
                <a:solidFill>
                  <a:srgbClr val="333333"/>
                </a:solidFill>
                <a:effectLst/>
                <a:uFillTx/>
                <a:latin typeface="Arial"/>
              </a:rPr>
              <a:t>Свод проектов по направлениям за </a:t>
            </a:r>
            <a:br>
              <a:rPr sz="2000"/>
            </a:br>
            <a:r>
              <a:rPr b="1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r>
              <a:rPr b="1" lang="ru-RU" sz="2000" strike="noStrike" u="none">
                <a:solidFill>
                  <a:srgbClr val="333333"/>
                </a:solidFill>
                <a:effectLst/>
                <a:uFillTx/>
                <a:latin typeface="Arial"/>
              </a:rPr>
              <a:t> квартал 2025 года (нарастающим итогом)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51" name="object 17"/>
          <p:cNvGraphicFramePr/>
          <p:nvPr/>
        </p:nvGraphicFramePr>
        <p:xfrm>
          <a:off x="529920" y="1158840"/>
          <a:ext cx="9753840" cy="5698440"/>
        </p:xfrm>
        <a:graphic>
          <a:graphicData uri="http://schemas.openxmlformats.org/drawingml/2006/table">
            <a:tbl>
              <a:tblPr/>
              <a:tblGrid>
                <a:gridCol w="523800"/>
                <a:gridCol w="4431960"/>
                <a:gridCol w="1665360"/>
                <a:gridCol w="1811160"/>
                <a:gridCol w="1321920"/>
              </a:tblGrid>
              <a:tr h="507240">
                <a:tc>
                  <a:txBody>
                    <a:bodyPr anchor="t">
                      <a:noAutofit/>
                    </a:bodyPr>
                    <a:p>
                      <a:endParaRPr b="0" lang="ru-RU" sz="16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solidFill>
                      <a:srgbClr val="95aad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Направление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solidFill>
                      <a:srgbClr val="95aad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60480"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Закрытые (на отчетную дату)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solidFill>
                      <a:srgbClr val="95aad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42480" algn="ctr" defTabSz="914400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Открытые (на отчетную дату)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solidFill>
                      <a:srgbClr val="95aad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42480"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Итого на отчетную дату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solidFill>
                      <a:srgbClr val="95aad7"/>
                    </a:solidFill>
                  </a:tcPr>
                </a:tc>
              </a:tr>
              <a:tr h="316440">
                <a:tc>
                  <a:txBody>
                    <a:bodyPr anchor="t">
                      <a:noAutofit/>
                    </a:bodyPr>
                    <a:p>
                      <a:pPr marL="25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1280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Архив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7784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429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429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anchor="t">
                      <a:noAutofit/>
                    </a:bodyPr>
                    <a:p>
                      <a:pPr marL="25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2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1280" defTabSz="914400">
                        <a:lnSpc>
                          <a:spcPct val="100000"/>
                        </a:lnSpc>
                      </a:pPr>
                      <a:r>
                        <a:rPr b="0" lang="ru-RU" sz="1400" spc="-2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ЖКХ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7784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884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884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</a:tr>
              <a:tr h="316440">
                <a:tc>
                  <a:txBody>
                    <a:bodyPr anchor="t">
                      <a:noAutofit/>
                    </a:bodyPr>
                    <a:p>
                      <a:pPr marL="25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3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1280" defTabSz="914400">
                        <a:lnSpc>
                          <a:spcPct val="100000"/>
                        </a:lnSpc>
                      </a:pPr>
                      <a:r>
                        <a:rPr b="0" lang="ru-RU" sz="1400" spc="-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Культура 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7784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8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884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884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8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</a:tr>
              <a:tr h="413640">
                <a:tc>
                  <a:txBody>
                    <a:bodyPr anchor="t">
                      <a:noAutofit/>
                    </a:bodyPr>
                    <a:p>
                      <a:pPr marL="25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4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1280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КУМИ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7784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884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884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</a:tr>
              <a:tr h="251640">
                <a:tc>
                  <a:txBody>
                    <a:bodyPr anchor="t">
                      <a:noAutofit/>
                    </a:bodyPr>
                    <a:p>
                      <a:pPr marL="25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5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1280" defTabSz="914400">
                        <a:lnSpc>
                          <a:spcPct val="100000"/>
                        </a:lnSpc>
                      </a:pPr>
                      <a:r>
                        <a:rPr b="0" lang="ru-RU" sz="1400" spc="-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О</a:t>
                      </a: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бра</a:t>
                      </a:r>
                      <a:r>
                        <a:rPr b="0" lang="ru-RU" sz="1400" spc="-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з</a:t>
                      </a: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ова</a:t>
                      </a:r>
                      <a:r>
                        <a:rPr b="0" lang="ru-RU" sz="1400" spc="-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н</a:t>
                      </a: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ие</a:t>
                      </a:r>
                      <a:r>
                        <a:rPr b="0" lang="ru-RU" sz="1400" spc="-2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(от</a:t>
                      </a:r>
                      <a:r>
                        <a:rPr b="0" lang="ru-RU" sz="1400" spc="-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де</a:t>
                      </a:r>
                      <a:r>
                        <a:rPr b="0" lang="ru-RU" sz="1400" spc="-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т</a:t>
                      </a:r>
                      <a:r>
                        <a:rPr b="0" lang="ru-RU" sz="1400" spc="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с</a:t>
                      </a: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ко</a:t>
                      </a:r>
                      <a:r>
                        <a:rPr b="0" lang="ru-RU" sz="1400" spc="-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г</a:t>
                      </a: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о</a:t>
                      </a:r>
                      <a:r>
                        <a:rPr b="0" lang="ru-RU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ru-RU" sz="1400" spc="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с</a:t>
                      </a: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ада</a:t>
                      </a:r>
                      <a:r>
                        <a:rPr b="0" lang="ru-RU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до</a:t>
                      </a:r>
                      <a:r>
                        <a:rPr b="0" lang="ru-RU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школы)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7784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15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884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884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15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anchor="t">
                      <a:noAutofit/>
                    </a:bodyPr>
                    <a:p>
                      <a:pPr marL="25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6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1280" defTabSz="914400">
                        <a:lnSpc>
                          <a:spcPct val="100000"/>
                        </a:lnSpc>
                      </a:pPr>
                      <a:r>
                        <a:rPr b="0" lang="ru-RU" sz="1400" spc="-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О</a:t>
                      </a: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бра</a:t>
                      </a:r>
                      <a:r>
                        <a:rPr b="0" lang="ru-RU" sz="1400" spc="-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з</a:t>
                      </a: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ова</a:t>
                      </a:r>
                      <a:r>
                        <a:rPr b="0" lang="ru-RU" sz="1400" spc="-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н</a:t>
                      </a: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ие</a:t>
                      </a:r>
                      <a:r>
                        <a:rPr b="0" lang="ru-RU" sz="1400" spc="-2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(вы</a:t>
                      </a:r>
                      <a:r>
                        <a:rPr b="0" lang="ru-RU" sz="1400" spc="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с</a:t>
                      </a: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шее</a:t>
                      </a:r>
                      <a:r>
                        <a:rPr b="0" lang="ru-RU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и </a:t>
                      </a:r>
                      <a:r>
                        <a:rPr b="0" lang="ru-RU" sz="1400" spc="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с</a:t>
                      </a: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ред</a:t>
                      </a:r>
                      <a:r>
                        <a:rPr b="0" lang="ru-RU" sz="1400" spc="-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н</a:t>
                      </a: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ее</a:t>
                      </a:r>
                      <a:r>
                        <a:rPr b="0" lang="ru-RU" sz="1400" spc="-2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lang="ru-RU" sz="1400" spc="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с</a:t>
                      </a: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пециаль</a:t>
                      </a:r>
                      <a:r>
                        <a:rPr b="0" lang="ru-RU" sz="1400" spc="-11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н</a:t>
                      </a: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ое)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7784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429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429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</a:tr>
              <a:tr h="316440">
                <a:tc>
                  <a:txBody>
                    <a:bodyPr anchor="t">
                      <a:noAutofit/>
                    </a:bodyPr>
                    <a:p>
                      <a:pPr marL="25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7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1280" defTabSz="914400">
                        <a:lnSpc>
                          <a:spcPct val="100000"/>
                        </a:lnSpc>
                      </a:pPr>
                      <a:r>
                        <a:rPr b="0" lang="ru-RU" sz="1400" spc="-2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Обращения граждан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24120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429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429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</a:tr>
              <a:tr h="316440">
                <a:tc>
                  <a:txBody>
                    <a:bodyPr anchor="t">
                      <a:noAutofit/>
                    </a:bodyPr>
                    <a:p>
                      <a:pPr marL="25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8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1280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Делопроизводство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24120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429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429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</a:tr>
              <a:tr h="316440">
                <a:tc>
                  <a:txBody>
                    <a:bodyPr anchor="t">
                      <a:noAutofit/>
                    </a:bodyPr>
                    <a:p>
                      <a:pPr marL="7380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9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1280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Социальная сфера 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7784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6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429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429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6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</a:tr>
              <a:tr h="316440">
                <a:tc>
                  <a:txBody>
                    <a:bodyPr anchor="t">
                      <a:noAutofit/>
                    </a:bodyPr>
                    <a:p>
                      <a:pPr marL="7380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1280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Сп</a:t>
                      </a:r>
                      <a:r>
                        <a:rPr b="0" lang="ru-RU" sz="1400" spc="6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о</a:t>
                      </a: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рт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   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429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429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</a:tr>
              <a:tr h="316440">
                <a:tc>
                  <a:txBody>
                    <a:bodyPr anchor="t">
                      <a:noAutofit/>
                    </a:bodyPr>
                    <a:p>
                      <a:pPr marL="7380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11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1280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Транспорт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   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429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429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</a:tr>
              <a:tr h="316440">
                <a:tc>
                  <a:txBody>
                    <a:bodyPr anchor="t">
                      <a:noAutofit/>
                    </a:bodyPr>
                    <a:p>
                      <a:pPr marL="7380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12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1280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Предпринимательство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24120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429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429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</a:tr>
              <a:tr h="316440">
                <a:tc>
                  <a:txBody>
                    <a:bodyPr anchor="t">
                      <a:noAutofit/>
                    </a:bodyPr>
                    <a:p>
                      <a:pPr marL="7380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13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1280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Сельское хозяйство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24120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429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429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</a:tr>
              <a:tr h="31644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14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1280"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Прочие (не вошедшие сверху)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24120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429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1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4292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2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2880">
                      <a:solidFill>
                        <a:srgbClr val="414042"/>
                      </a:solidFill>
                      <a:prstDash val="solid"/>
                    </a:lnB>
                    <a:noFill/>
                  </a:tcPr>
                </a:tc>
              </a:tr>
              <a:tr h="313920">
                <a:tc>
                  <a:txBody>
                    <a:bodyPr anchor="t">
                      <a:noAutofit/>
                    </a:bodyPr>
                    <a:p>
                      <a:endParaRPr b="0" lang="ru-RU" sz="1200" strike="noStrike" u="none">
                        <a:solidFill>
                          <a:schemeClr val="dk1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665640" algn="r" defTabSz="914400">
                        <a:lnSpc>
                          <a:spcPts val="1054"/>
                        </a:lnSpc>
                      </a:pPr>
                      <a:r>
                        <a:rPr b="1" lang="ru-RU" sz="1600" spc="6" strike="noStrike" u="non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FillTx/>
                          <a:latin typeface="Calibri"/>
                        </a:rPr>
                        <a:t>Итого</a:t>
                      </a:r>
                      <a:r>
                        <a:rPr b="1" lang="ru-RU" sz="1600" spc="6" strike="noStrike" u="none">
                          <a:solidFill>
                            <a:srgbClr val="2d75b6"/>
                          </a:solidFill>
                          <a:effectLst/>
                          <a:uFillTx/>
                          <a:latin typeface="Calibri"/>
                        </a:rPr>
                        <a:t>: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11376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    28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884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2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marL="78840" algn="ctr"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30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2880">
                      <a:solidFill>
                        <a:srgbClr val="414042"/>
                      </a:solidFill>
                      <a:prstDash val="solid"/>
                    </a:lnL>
                    <a:lnR w="2880">
                      <a:solidFill>
                        <a:srgbClr val="414042"/>
                      </a:solidFill>
                      <a:prstDash val="solid"/>
                    </a:lnR>
                    <a:lnT w="2880">
                      <a:solidFill>
                        <a:srgbClr val="414042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2" name="Прямоугольник 2"/>
          <p:cNvSpPr/>
          <p:nvPr/>
        </p:nvSpPr>
        <p:spPr>
          <a:xfrm>
            <a:off x="637200" y="1209960"/>
            <a:ext cx="9761760" cy="5245200"/>
          </a:xfrm>
          <a:prstGeom prst="rect">
            <a:avLst/>
          </a:prstGeom>
          <a:noFill/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sldNum" idx="72"/>
          </p:nvPr>
        </p:nvSpPr>
        <p:spPr>
          <a:xfrm>
            <a:off x="11084040" y="6450480"/>
            <a:ext cx="83808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1218240">
              <a:lnSpc>
                <a:spcPct val="100000"/>
              </a:lnSpc>
              <a:buNone/>
              <a:tabLst>
                <a:tab algn="l" pos="0"/>
              </a:tabLst>
              <a:defRPr b="1" lang="ru-RU" sz="266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algn="ctr" defTabSz="1218240">
              <a:lnSpc>
                <a:spcPct val="100000"/>
              </a:lnSpc>
              <a:buNone/>
              <a:tabLst>
                <a:tab algn="l" pos="0"/>
              </a:tabLst>
            </a:pPr>
            <a:fld id="{E29B71F6-35FE-43C2-A01C-B83FFF72310E}" type="slidenum">
              <a:rPr b="1" lang="ru-RU" sz="266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3</a:t>
            </a:fld>
            <a:endParaRPr b="0" lang="ru-RU" sz="266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Заголовок 3"/>
          <p:cNvSpPr/>
          <p:nvPr/>
        </p:nvSpPr>
        <p:spPr>
          <a:xfrm>
            <a:off x="1265400" y="2102400"/>
            <a:ext cx="9420840" cy="105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1218240">
              <a:lnSpc>
                <a:spcPct val="50000"/>
              </a:lnSpc>
            </a:pPr>
            <a:r>
              <a:rPr b="1" lang="ru-RU" sz="32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Муниципальное образование</a:t>
            </a:r>
            <a:br>
              <a:rPr sz="3200"/>
            </a:br>
            <a:br>
              <a:rPr sz="3200"/>
            </a:br>
            <a:br>
              <a:rPr sz="2800"/>
            </a:br>
            <a:r>
              <a:rPr b="0" lang="ru-RU" sz="2800" strike="noStrike" u="none">
                <a:solidFill>
                  <a:srgbClr val="333333"/>
                </a:solidFill>
                <a:effectLst/>
                <a:uFillTx/>
                <a:latin typeface="Arial"/>
                <a:ea typeface="Arial"/>
              </a:rPr>
              <a:t>1.2. Проекты</a:t>
            </a:r>
            <a:br>
              <a:rPr sz="2800"/>
            </a:b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5" name="Рисунок 7" descr=""/>
          <p:cNvPicPr/>
          <p:nvPr/>
        </p:nvPicPr>
        <p:blipFill>
          <a:blip r:embed="rId1"/>
          <a:srcRect l="52830" t="0" r="0" b="0"/>
          <a:stretch/>
        </p:blipFill>
        <p:spPr>
          <a:xfrm>
            <a:off x="454320" y="232560"/>
            <a:ext cx="732600" cy="878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924840" y="88200"/>
            <a:ext cx="10445400" cy="64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2000" strike="noStrike" u="none">
                <a:solidFill>
                  <a:srgbClr val="002060"/>
                </a:solidFill>
                <a:effectLst/>
                <a:uFillTx/>
                <a:latin typeface="Arial"/>
                <a:ea typeface="Arial"/>
              </a:rPr>
              <a:t>Образование</a:t>
            </a:r>
            <a:br>
              <a:rPr sz="2000"/>
            </a:br>
            <a:r>
              <a:rPr b="1" lang="ru-RU" sz="2000" strike="noStrike" u="none">
                <a:solidFill>
                  <a:srgbClr val="002060"/>
                </a:solidFill>
                <a:effectLst/>
                <a:uFillTx/>
                <a:latin typeface="Arial"/>
                <a:ea typeface="Arial"/>
              </a:rPr>
              <a:t>Дошкольное образование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TextBox 7"/>
          <p:cNvSpPr/>
          <p:nvPr/>
        </p:nvSpPr>
        <p:spPr>
          <a:xfrm>
            <a:off x="6577560" y="874440"/>
            <a:ext cx="3701520" cy="45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1216800">
              <a:lnSpc>
                <a:spcPct val="100000"/>
              </a:lnSpc>
            </a:pPr>
            <a:r>
              <a:rPr b="1" lang="ru-RU" sz="1470" strike="noStrike" u="none">
                <a:solidFill>
                  <a:srgbClr val="c00000"/>
                </a:solidFill>
                <a:effectLst/>
                <a:uFillTx/>
                <a:latin typeface="Arial"/>
              </a:rPr>
              <a:t>Проект</a:t>
            </a:r>
            <a:r>
              <a:rPr b="1" lang="ru-RU" sz="900" strike="noStrike" u="none">
                <a:solidFill>
                  <a:srgbClr val="c00000"/>
                </a:solidFill>
                <a:effectLst/>
                <a:uFillTx/>
                <a:latin typeface="Arial"/>
              </a:rPr>
              <a:t>: </a:t>
            </a:r>
            <a:r>
              <a:rPr b="0" i="1" lang="ru-RU" sz="900" strike="noStrike" u="none">
                <a:solidFill>
                  <a:srgbClr val="333f4f"/>
                </a:solidFill>
                <a:effectLst/>
                <a:uFillTx/>
                <a:latin typeface="Arial"/>
              </a:rPr>
              <a:t>Оптимизация процесса внесения и обработки данных в портфолио педагога</a:t>
            </a:r>
            <a:endParaRPr b="0" lang="ru-RU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158" name="Прямая соединительная линия 4"/>
          <p:cNvCxnSpPr/>
          <p:nvPr/>
        </p:nvCxnSpPr>
        <p:spPr>
          <a:xfrm>
            <a:off x="862200" y="789480"/>
            <a:ext cx="8005320" cy="1080"/>
          </a:xfrm>
          <a:prstGeom prst="straightConnector1">
            <a:avLst/>
          </a:prstGeom>
          <a:ln w="19050">
            <a:solidFill>
              <a:srgbClr val="44546a"/>
            </a:solidFill>
            <a:miter/>
          </a:ln>
        </p:spPr>
      </p:cxnSp>
      <p:pic>
        <p:nvPicPr>
          <p:cNvPr id="159" name="Рисунок 5" descr=""/>
          <p:cNvPicPr/>
          <p:nvPr/>
        </p:nvPicPr>
        <p:blipFill>
          <a:blip r:embed="rId1"/>
          <a:srcRect l="52830" t="0" r="0" b="0"/>
          <a:stretch/>
        </p:blipFill>
        <p:spPr>
          <a:xfrm>
            <a:off x="11160" y="3240"/>
            <a:ext cx="731880" cy="877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0" name="Прямоугольник 1"/>
          <p:cNvSpPr/>
          <p:nvPr/>
        </p:nvSpPr>
        <p:spPr>
          <a:xfrm>
            <a:off x="1400040" y="1775520"/>
            <a:ext cx="145800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1216800">
              <a:lnSpc>
                <a:spcPct val="100000"/>
              </a:lnSpc>
            </a:pPr>
            <a:r>
              <a:rPr b="0" lang="ru-RU" sz="2130" strike="noStrike" u="none">
                <a:solidFill>
                  <a:srgbClr val="c00000"/>
                </a:solidFill>
                <a:effectLst/>
                <a:uFillTx/>
                <a:latin typeface="Arial Black"/>
              </a:rPr>
              <a:t>«Было» </a:t>
            </a:r>
            <a:endParaRPr b="0" lang="ru-RU" sz="213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sldNum" idx="73"/>
          </p:nvPr>
        </p:nvSpPr>
        <p:spPr>
          <a:xfrm>
            <a:off x="11079360" y="6447600"/>
            <a:ext cx="83736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1216800">
              <a:lnSpc>
                <a:spcPct val="100000"/>
              </a:lnSpc>
              <a:buNone/>
              <a:tabLst>
                <a:tab algn="l" pos="0"/>
              </a:tabLst>
              <a:defRPr b="1" lang="ru-RU" sz="266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algn="ctr" defTabSz="1216800">
              <a:lnSpc>
                <a:spcPct val="100000"/>
              </a:lnSpc>
              <a:buNone/>
              <a:tabLst>
                <a:tab algn="l" pos="0"/>
              </a:tabLst>
            </a:pPr>
            <a:fld id="{D9CA152A-E053-4AA2-9812-39706104ABE4}" type="slidenum">
              <a:rPr b="1" lang="ru-RU" sz="266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6</a:t>
            </a:fld>
            <a:endParaRPr b="0" lang="ru-RU" sz="266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Прямоугольник 15"/>
          <p:cNvSpPr/>
          <p:nvPr/>
        </p:nvSpPr>
        <p:spPr>
          <a:xfrm>
            <a:off x="7885080" y="1237680"/>
            <a:ext cx="152964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1216800">
              <a:lnSpc>
                <a:spcPct val="100000"/>
              </a:lnSpc>
            </a:pPr>
            <a:r>
              <a:rPr b="1" lang="ru-RU" sz="2130" strike="noStrike" u="none">
                <a:solidFill>
                  <a:srgbClr val="548235"/>
                </a:solidFill>
                <a:effectLst/>
                <a:uFillTx/>
                <a:latin typeface="Arial Black"/>
              </a:rPr>
              <a:t>«Стало» </a:t>
            </a:r>
            <a:endParaRPr b="0" lang="ru-RU" sz="213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63" name="Таблица 6"/>
          <p:cNvGraphicFramePr/>
          <p:nvPr/>
        </p:nvGraphicFramePr>
        <p:xfrm>
          <a:off x="377640" y="4211640"/>
          <a:ext cx="5088240" cy="2161440"/>
        </p:xfrm>
        <a:graphic>
          <a:graphicData uri="http://schemas.openxmlformats.org/drawingml/2006/table">
            <a:tbl>
              <a:tblPr/>
              <a:tblGrid>
                <a:gridCol w="1551600"/>
                <a:gridCol w="988200"/>
                <a:gridCol w="1246680"/>
                <a:gridCol w="1302120"/>
              </a:tblGrid>
              <a:tr h="370800">
                <a:tc gridSpan="4"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План мероприятий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Наименование проблемы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Причины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Нормативный акт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9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затрата большого количества времени на внесение и обработки данных в портфолио педагога</a:t>
                      </a:r>
                      <a:endParaRPr b="0" lang="ru-RU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b="0" lang="ru-RU" sz="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9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Не отработан процесс</a:t>
                      </a:r>
                      <a:endParaRPr b="0" lang="ru-RU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9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Разработка проекта по оптимизации процесса</a:t>
                      </a:r>
                      <a:endParaRPr b="0" lang="ru-RU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9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Приказ от 09.01.2025 №4</a:t>
                      </a:r>
                      <a:endParaRPr b="0" lang="ru-RU" sz="9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endParaRPr b="0" lang="ru-RU" sz="1800" strike="noStrike" u="non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4" name="Прямоугольник 16"/>
          <p:cNvSpPr/>
          <p:nvPr/>
        </p:nvSpPr>
        <p:spPr>
          <a:xfrm>
            <a:off x="332640" y="2290680"/>
            <a:ext cx="3711960" cy="1107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i="1" lang="ru-RU" sz="1600" strike="noStrike" u="none">
              <a:solidFill>
                <a:schemeClr val="accent1">
                  <a:lumMod val="50000"/>
                </a:schemeClr>
              </a:solidFill>
              <a:effectLst/>
              <a:uFillTx/>
              <a:latin typeface="Calibri"/>
            </a:endParaRPr>
          </a:p>
        </p:txBody>
      </p:sp>
      <p:sp>
        <p:nvSpPr>
          <p:cNvPr id="165" name="TextBox 17"/>
          <p:cNvSpPr/>
          <p:nvPr/>
        </p:nvSpPr>
        <p:spPr>
          <a:xfrm>
            <a:off x="957960" y="905760"/>
            <a:ext cx="438336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1216800">
              <a:lnSpc>
                <a:spcPct val="100000"/>
              </a:lnSpc>
            </a:pPr>
            <a:r>
              <a:rPr b="0" i="1" lang="ru-RU" sz="1200" strike="noStrike" u="none">
                <a:solidFill>
                  <a:srgbClr val="333f4f"/>
                </a:solidFill>
                <a:effectLst/>
                <a:uFillTx/>
                <a:latin typeface="Arial"/>
              </a:rPr>
              <a:t>МБДОУ «Тяжинский детский сад №1 «Березка»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1216800">
              <a:lnSpc>
                <a:spcPct val="100000"/>
              </a:lnSpc>
            </a:pPr>
            <a:r>
              <a:rPr b="0" i="1" lang="ru-RU" sz="1200" strike="noStrike" u="none">
                <a:solidFill>
                  <a:srgbClr val="333f4f"/>
                </a:solidFill>
                <a:effectLst/>
                <a:uFillTx/>
                <a:latin typeface="Arial"/>
              </a:rPr>
              <a:t>Тяжинский муниципальный округ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Прямоугольник 10"/>
          <p:cNvSpPr/>
          <p:nvPr/>
        </p:nvSpPr>
        <p:spPr>
          <a:xfrm>
            <a:off x="277200" y="2032920"/>
            <a:ext cx="5672520" cy="118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Текущее состояние: нерациональное использование рабочего времени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Обоснование открытия проекта: 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-сокращение времени на формирование бумажного варианта портфолио педагогов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Сокращение времени на обновление значимых результатов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Сокращение времени на заполнение показателей для стимулирующей части оплаты труда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67" name="Таблица 22"/>
          <p:cNvGraphicFramePr/>
          <p:nvPr/>
        </p:nvGraphicFramePr>
        <p:xfrm>
          <a:off x="6725160" y="1742760"/>
          <a:ext cx="4579920" cy="1830240"/>
        </p:xfrm>
        <a:graphic>
          <a:graphicData uri="http://schemas.openxmlformats.org/drawingml/2006/table">
            <a:tbl>
              <a:tblPr/>
              <a:tblGrid>
                <a:gridCol w="1526760"/>
                <a:gridCol w="1526760"/>
                <a:gridCol w="1526760"/>
              </a:tblGrid>
              <a:tr h="358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Наименование цели, ед. изм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Текущий показатель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Целевой показатель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Время протекания процесса, мин.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58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Время протекания процесса, мин.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45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58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Время протекания процесса, мин.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90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68" name="Прямоугольник 2"/>
          <p:cNvSpPr/>
          <p:nvPr/>
        </p:nvSpPr>
        <p:spPr>
          <a:xfrm>
            <a:off x="5663880" y="4735800"/>
            <a:ext cx="5974560" cy="36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800" strike="noStrike" u="sng">
                <a:solidFill>
                  <a:schemeClr val="dk1"/>
                </a:solidFill>
                <a:effectLst/>
                <a:uFillTx/>
                <a:latin typeface="Calibri"/>
                <a:hlinkClick r:id="rId2"/>
              </a:rPr>
              <a:t>https://berezka-tyazhinskiy.kemobl.ru/berezhlivye-tehnologii/</a:t>
            </a: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924840" y="88200"/>
            <a:ext cx="10445400" cy="64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2000" strike="noStrike" u="none">
                <a:solidFill>
                  <a:srgbClr val="002060"/>
                </a:solidFill>
                <a:effectLst/>
                <a:uFillTx/>
                <a:latin typeface="Arial"/>
                <a:ea typeface="Arial"/>
              </a:rPr>
              <a:t>Образование</a:t>
            </a:r>
            <a:br>
              <a:rPr sz="2000"/>
            </a:br>
            <a:r>
              <a:rPr b="1" lang="ru-RU" sz="2000" strike="noStrike" u="none">
                <a:solidFill>
                  <a:srgbClr val="002060"/>
                </a:solidFill>
                <a:effectLst/>
                <a:uFillTx/>
                <a:latin typeface="Arial"/>
                <a:ea typeface="Arial"/>
              </a:rPr>
              <a:t>Дошкольное образование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TextBox 7"/>
          <p:cNvSpPr/>
          <p:nvPr/>
        </p:nvSpPr>
        <p:spPr>
          <a:xfrm>
            <a:off x="6577560" y="874440"/>
            <a:ext cx="4920120" cy="49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1216800">
              <a:lnSpc>
                <a:spcPct val="100000"/>
              </a:lnSpc>
            </a:pPr>
            <a:r>
              <a:rPr b="1" lang="ru-RU" sz="1470" strike="noStrike" u="none">
                <a:solidFill>
                  <a:srgbClr val="c00000"/>
                </a:solidFill>
                <a:effectLst/>
                <a:uFillTx/>
                <a:latin typeface="Arial"/>
              </a:rPr>
              <a:t>Проект</a:t>
            </a:r>
            <a:r>
              <a:rPr b="1" lang="ru-RU" sz="1200" strike="noStrike" u="none">
                <a:solidFill>
                  <a:srgbClr val="c00000"/>
                </a:solidFill>
                <a:effectLst/>
                <a:uFillTx/>
                <a:latin typeface="Arial"/>
              </a:rPr>
              <a:t>: </a:t>
            </a:r>
            <a:r>
              <a:rPr b="0" lang="ru-RU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о</a:t>
            </a: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птимизация режимного момента – одевания детей среднего дошкольного возраста на прогулку в зимний период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171" name="Прямая соединительная линия 4"/>
          <p:cNvCxnSpPr/>
          <p:nvPr/>
        </p:nvCxnSpPr>
        <p:spPr>
          <a:xfrm>
            <a:off x="862200" y="789480"/>
            <a:ext cx="8005320" cy="1080"/>
          </a:xfrm>
          <a:prstGeom prst="straightConnector1">
            <a:avLst/>
          </a:prstGeom>
          <a:ln w="19050">
            <a:solidFill>
              <a:srgbClr val="44546a"/>
            </a:solidFill>
            <a:miter/>
          </a:ln>
        </p:spPr>
      </p:cxnSp>
      <p:pic>
        <p:nvPicPr>
          <p:cNvPr id="172" name="Рисунок 5" descr=""/>
          <p:cNvPicPr/>
          <p:nvPr/>
        </p:nvPicPr>
        <p:blipFill>
          <a:blip r:embed="rId1"/>
          <a:srcRect l="52830" t="0" r="0" b="0"/>
          <a:stretch/>
        </p:blipFill>
        <p:spPr>
          <a:xfrm>
            <a:off x="11160" y="3240"/>
            <a:ext cx="731880" cy="877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3" name="Прямоугольник 1"/>
          <p:cNvSpPr/>
          <p:nvPr/>
        </p:nvSpPr>
        <p:spPr>
          <a:xfrm>
            <a:off x="2182320" y="2131560"/>
            <a:ext cx="145800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1216800">
              <a:lnSpc>
                <a:spcPct val="100000"/>
              </a:lnSpc>
            </a:pPr>
            <a:r>
              <a:rPr b="0" lang="ru-RU" sz="2130" strike="noStrike" u="none">
                <a:solidFill>
                  <a:srgbClr val="c00000"/>
                </a:solidFill>
                <a:effectLst/>
                <a:uFillTx/>
                <a:latin typeface="Arial Black"/>
              </a:rPr>
              <a:t>«Было» </a:t>
            </a:r>
            <a:endParaRPr b="0" lang="ru-RU" sz="213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sldNum" idx="74"/>
          </p:nvPr>
        </p:nvSpPr>
        <p:spPr>
          <a:xfrm>
            <a:off x="11079360" y="6447600"/>
            <a:ext cx="83736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1216800">
              <a:lnSpc>
                <a:spcPct val="100000"/>
              </a:lnSpc>
              <a:buNone/>
              <a:tabLst>
                <a:tab algn="l" pos="0"/>
              </a:tabLst>
              <a:defRPr b="1" lang="ru-RU" sz="266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algn="ctr" defTabSz="1216800">
              <a:lnSpc>
                <a:spcPct val="100000"/>
              </a:lnSpc>
              <a:buNone/>
              <a:tabLst>
                <a:tab algn="l" pos="0"/>
              </a:tabLst>
            </a:pPr>
            <a:fld id="{7D8339F7-7B73-4BB4-B04C-011FF6AFC954}" type="slidenum">
              <a:rPr b="1" lang="ru-RU" sz="266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7</a:t>
            </a:fld>
            <a:endParaRPr b="0" lang="ru-RU" sz="266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Прямоугольник 15"/>
          <p:cNvSpPr/>
          <p:nvPr/>
        </p:nvSpPr>
        <p:spPr>
          <a:xfrm>
            <a:off x="8529840" y="1711440"/>
            <a:ext cx="152964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1216800">
              <a:lnSpc>
                <a:spcPct val="100000"/>
              </a:lnSpc>
            </a:pPr>
            <a:r>
              <a:rPr b="1" lang="ru-RU" sz="2130" strike="noStrike" u="none">
                <a:solidFill>
                  <a:srgbClr val="548235"/>
                </a:solidFill>
                <a:effectLst/>
                <a:uFillTx/>
                <a:latin typeface="Arial Black"/>
              </a:rPr>
              <a:t>«Стало» </a:t>
            </a:r>
            <a:endParaRPr b="0" lang="ru-RU" sz="213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76" name="Таблица 6"/>
          <p:cNvGraphicFramePr/>
          <p:nvPr/>
        </p:nvGraphicFramePr>
        <p:xfrm>
          <a:off x="377640" y="4211640"/>
          <a:ext cx="5088240" cy="2100240"/>
        </p:xfrm>
        <a:graphic>
          <a:graphicData uri="http://schemas.openxmlformats.org/drawingml/2006/table">
            <a:tbl>
              <a:tblPr/>
              <a:tblGrid>
                <a:gridCol w="1551600"/>
                <a:gridCol w="988200"/>
                <a:gridCol w="1246680"/>
                <a:gridCol w="1302120"/>
              </a:tblGrid>
              <a:tr h="370800">
                <a:tc gridSpan="4"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План мероприятий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Наименование проблемы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Причины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Нормативный акт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05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Сокращение времени на организацию режимного момента - одевания</a:t>
                      </a:r>
                      <a:endParaRPr b="0" lang="ru-RU" sz="105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b="0" lang="ru-RU" sz="105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05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Отсутствие алгоритма</a:t>
                      </a:r>
                      <a:endParaRPr b="0" lang="ru-RU" sz="105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05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Разработка проекта по оптимизации времени одевания дошкольников на прогулку</a:t>
                      </a:r>
                      <a:endParaRPr b="0" lang="ru-RU" sz="105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05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05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Приказ от 09.01.2025 №6</a:t>
                      </a:r>
                      <a:endParaRPr b="0" lang="ru-RU" sz="105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77" name="Прямоугольник 16"/>
          <p:cNvSpPr/>
          <p:nvPr/>
        </p:nvSpPr>
        <p:spPr>
          <a:xfrm>
            <a:off x="332640" y="2290680"/>
            <a:ext cx="3711960" cy="1107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i="1" lang="ru-RU" sz="1600" strike="noStrike" u="none">
              <a:solidFill>
                <a:schemeClr val="accent1">
                  <a:lumMod val="50000"/>
                </a:schemeClr>
              </a:solidFill>
              <a:effectLst/>
              <a:uFillTx/>
              <a:latin typeface="Calibri"/>
            </a:endParaRPr>
          </a:p>
        </p:txBody>
      </p:sp>
      <p:sp>
        <p:nvSpPr>
          <p:cNvPr id="178" name="TextBox 17"/>
          <p:cNvSpPr/>
          <p:nvPr/>
        </p:nvSpPr>
        <p:spPr>
          <a:xfrm>
            <a:off x="957960" y="905760"/>
            <a:ext cx="438336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1216800">
              <a:lnSpc>
                <a:spcPct val="100000"/>
              </a:lnSpc>
            </a:pPr>
            <a:r>
              <a:rPr b="0" i="1" lang="ru-RU" sz="1200" strike="noStrike" u="none">
                <a:solidFill>
                  <a:srgbClr val="333f4f"/>
                </a:solidFill>
                <a:effectLst/>
                <a:uFillTx/>
                <a:latin typeface="Arial"/>
              </a:rPr>
              <a:t>МБДОУ общеразвивающего вида с приоритетным осуществлением деятельности по эстетическому направлению развития воспитанников «Тяжинский детский сад №5 «Светлячок»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1216800">
              <a:lnSpc>
                <a:spcPct val="100000"/>
              </a:lnSpc>
            </a:pPr>
            <a:r>
              <a:rPr b="0" i="1" lang="ru-RU" sz="1200" strike="noStrike" u="none">
                <a:solidFill>
                  <a:srgbClr val="333f4f"/>
                </a:solidFill>
                <a:effectLst/>
                <a:uFillTx/>
                <a:latin typeface="Arial"/>
              </a:rPr>
              <a:t>Тяжинский муниципальный округ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Прямоугольник 10"/>
          <p:cNvSpPr/>
          <p:nvPr/>
        </p:nvSpPr>
        <p:spPr>
          <a:xfrm>
            <a:off x="244440" y="2567160"/>
            <a:ext cx="5672520" cy="13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Текущее состояние: потеря времени при выполнении ежедневных операций детьми и педагогами в режимных моментах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Обоснование открытия проекта: 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-несовершенство отдельных микропроцессов у младших школьников;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не соблюдение алгоритма одевания;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ожидание;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лишние движения.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80" name="Таблица 22"/>
          <p:cNvGraphicFramePr/>
          <p:nvPr/>
        </p:nvGraphicFramePr>
        <p:xfrm>
          <a:off x="6917400" y="2484720"/>
          <a:ext cx="4579920" cy="915120"/>
        </p:xfrm>
        <a:graphic>
          <a:graphicData uri="http://schemas.openxmlformats.org/drawingml/2006/table">
            <a:tbl>
              <a:tblPr/>
              <a:tblGrid>
                <a:gridCol w="1526760"/>
                <a:gridCol w="1526760"/>
                <a:gridCol w="1526760"/>
              </a:tblGrid>
              <a:tr h="358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Наименование цели, ед. изм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Текущий показатель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Целевой показатель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Время протекания процесса, мин.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30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18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1" name="Прямоугольник 14"/>
          <p:cNvSpPr/>
          <p:nvPr/>
        </p:nvSpPr>
        <p:spPr>
          <a:xfrm>
            <a:off x="7695000" y="4322160"/>
            <a:ext cx="3024000" cy="15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Разработан алгоритм одевания воспитанников, сократились временные затраты </a:t>
            </a:r>
            <a:r>
              <a:rPr b="0" lang="ru-RU" sz="1200" strike="noStrike" u="sng">
                <a:solidFill>
                  <a:srgbClr val="0000ff"/>
                </a:solidFill>
                <a:effectLst/>
                <a:uFillTx/>
                <a:latin typeface="Times New Roman"/>
                <a:ea typeface="Source Han Sans CN Regular"/>
              </a:rPr>
              <a:t>https://moydetcad5.kemobl.ru/berezhlivye-tehnologii/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ru-RU" sz="1100" strike="noStrike" u="sng">
                <a:solidFill>
                  <a:schemeClr val="lt1"/>
                </a:solidFill>
                <a:effectLst/>
                <a:uFillTx/>
                <a:latin typeface="Calibri"/>
                <a:ea typeface="Source Han Sans CN Regular"/>
              </a:rPr>
              <a:t>https://moydetcad5.kemob</a:t>
            </a:r>
            <a:r>
              <a:rPr b="0" lang="en-US" sz="1100" strike="noStrike" u="sng">
                <a:solidFill>
                  <a:schemeClr val="lt1"/>
                </a:solidFill>
                <a:effectLst/>
                <a:uFillTx/>
                <a:latin typeface="Calibri"/>
                <a:ea typeface="Source Han Sans CN Regular"/>
              </a:rPr>
              <a:t>https://moydetcad5.kemobl.ru/berezhlivye-tehnologii/</a:t>
            </a:r>
            <a:r>
              <a:rPr b="0" lang="ru-RU" sz="1100" strike="noStrike" u="sng">
                <a:solidFill>
                  <a:schemeClr val="lt1"/>
                </a:solidFill>
                <a:effectLst/>
                <a:uFillTx/>
                <a:latin typeface="Calibri"/>
                <a:ea typeface="Source Han Sans CN Regular"/>
              </a:rPr>
              <a:t>l.ru/berezhlivye-thttps://moydetcad5.kemobl.ru/berezhlivye-tehnologii/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ru-RU" sz="1100" strike="noStrike" u="sng">
                <a:solidFill>
                  <a:schemeClr val="lt1"/>
                </a:solidFill>
                <a:effectLst/>
                <a:uFillTx/>
                <a:latin typeface="Calibri"/>
                <a:ea typeface="Source Han Sans CN Regular"/>
              </a:rPr>
              <a:t>ehnologii/</a:t>
            </a:r>
            <a:endParaRPr b="0" lang="ru-RU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924840" y="88200"/>
            <a:ext cx="10445400" cy="64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2000" strike="noStrike" u="none">
                <a:solidFill>
                  <a:srgbClr val="002060"/>
                </a:solidFill>
                <a:effectLst/>
                <a:uFillTx/>
                <a:latin typeface="Arial"/>
                <a:ea typeface="Arial"/>
              </a:rPr>
              <a:t>Образование</a:t>
            </a:r>
            <a:br>
              <a:rPr sz="2000"/>
            </a:br>
            <a:r>
              <a:rPr b="1" lang="ru-RU" sz="2000" strike="noStrike" u="none">
                <a:solidFill>
                  <a:srgbClr val="002060"/>
                </a:solidFill>
                <a:effectLst/>
                <a:uFillTx/>
                <a:latin typeface="Arial"/>
                <a:ea typeface="Arial"/>
              </a:rPr>
              <a:t>Дошкольное образование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TextBox 7"/>
          <p:cNvSpPr/>
          <p:nvPr/>
        </p:nvSpPr>
        <p:spPr>
          <a:xfrm>
            <a:off x="6577560" y="874440"/>
            <a:ext cx="5202720" cy="49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1216800">
              <a:lnSpc>
                <a:spcPct val="100000"/>
              </a:lnSpc>
            </a:pPr>
            <a:r>
              <a:rPr b="1" lang="ru-RU" sz="1470" strike="noStrike" u="none">
                <a:solidFill>
                  <a:srgbClr val="c00000"/>
                </a:solidFill>
                <a:effectLst/>
                <a:uFillTx/>
                <a:latin typeface="Arial"/>
              </a:rPr>
              <a:t>Проект</a:t>
            </a:r>
            <a:r>
              <a:rPr b="1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: о</a:t>
            </a: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рганизация книжного уголка в подготовительной группе с использованием бережливых технологий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184" name="Прямая соединительная линия 4"/>
          <p:cNvCxnSpPr/>
          <p:nvPr/>
        </p:nvCxnSpPr>
        <p:spPr>
          <a:xfrm>
            <a:off x="862200" y="789480"/>
            <a:ext cx="8005320" cy="1080"/>
          </a:xfrm>
          <a:prstGeom prst="straightConnector1">
            <a:avLst/>
          </a:prstGeom>
          <a:ln w="19050">
            <a:solidFill>
              <a:srgbClr val="44546a"/>
            </a:solidFill>
            <a:miter/>
          </a:ln>
        </p:spPr>
      </p:cxnSp>
      <p:pic>
        <p:nvPicPr>
          <p:cNvPr id="185" name="Рисунок 5" descr=""/>
          <p:cNvPicPr/>
          <p:nvPr/>
        </p:nvPicPr>
        <p:blipFill>
          <a:blip r:embed="rId1"/>
          <a:srcRect l="52830" t="0" r="0" b="0"/>
          <a:stretch/>
        </p:blipFill>
        <p:spPr>
          <a:xfrm>
            <a:off x="11160" y="3240"/>
            <a:ext cx="731880" cy="877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6" name="Прямоугольник 1"/>
          <p:cNvSpPr/>
          <p:nvPr/>
        </p:nvSpPr>
        <p:spPr>
          <a:xfrm>
            <a:off x="2110320" y="1665000"/>
            <a:ext cx="145800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1216800">
              <a:lnSpc>
                <a:spcPct val="100000"/>
              </a:lnSpc>
            </a:pPr>
            <a:r>
              <a:rPr b="0" lang="ru-RU" sz="2130" strike="noStrike" u="none">
                <a:solidFill>
                  <a:srgbClr val="c00000"/>
                </a:solidFill>
                <a:effectLst/>
                <a:uFillTx/>
                <a:latin typeface="Arial Black"/>
              </a:rPr>
              <a:t>«Было» </a:t>
            </a:r>
            <a:endParaRPr b="0" lang="ru-RU" sz="213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sldNum" idx="75"/>
          </p:nvPr>
        </p:nvSpPr>
        <p:spPr>
          <a:xfrm>
            <a:off x="11079360" y="6447600"/>
            <a:ext cx="83736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1216800">
              <a:lnSpc>
                <a:spcPct val="100000"/>
              </a:lnSpc>
              <a:buNone/>
              <a:tabLst>
                <a:tab algn="l" pos="0"/>
              </a:tabLst>
              <a:defRPr b="1" lang="ru-RU" sz="266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algn="ctr" defTabSz="1216800">
              <a:lnSpc>
                <a:spcPct val="100000"/>
              </a:lnSpc>
              <a:buNone/>
              <a:tabLst>
                <a:tab algn="l" pos="0"/>
              </a:tabLst>
            </a:pPr>
            <a:fld id="{75DBFAAF-8ECB-486B-B41A-02D3EEB9D809}" type="slidenum">
              <a:rPr b="1" lang="ru-RU" sz="266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8</a:t>
            </a:fld>
            <a:endParaRPr b="0" lang="ru-RU" sz="266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Прямоугольник 15"/>
          <p:cNvSpPr/>
          <p:nvPr/>
        </p:nvSpPr>
        <p:spPr>
          <a:xfrm>
            <a:off x="8529840" y="1711440"/>
            <a:ext cx="152964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1216800">
              <a:lnSpc>
                <a:spcPct val="100000"/>
              </a:lnSpc>
            </a:pPr>
            <a:r>
              <a:rPr b="1" lang="ru-RU" sz="2130" strike="noStrike" u="none">
                <a:solidFill>
                  <a:srgbClr val="548235"/>
                </a:solidFill>
                <a:effectLst/>
                <a:uFillTx/>
                <a:latin typeface="Arial Black"/>
              </a:rPr>
              <a:t>«Стало» </a:t>
            </a:r>
            <a:endParaRPr b="0" lang="ru-RU" sz="213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89" name="Таблица 6"/>
          <p:cNvGraphicFramePr/>
          <p:nvPr/>
        </p:nvGraphicFramePr>
        <p:xfrm>
          <a:off x="253440" y="3841200"/>
          <a:ext cx="5088240" cy="2260080"/>
        </p:xfrm>
        <a:graphic>
          <a:graphicData uri="http://schemas.openxmlformats.org/drawingml/2006/table">
            <a:tbl>
              <a:tblPr/>
              <a:tblGrid>
                <a:gridCol w="1551600"/>
                <a:gridCol w="988200"/>
                <a:gridCol w="1246680"/>
                <a:gridCol w="1302120"/>
              </a:tblGrid>
              <a:tr h="370800">
                <a:tc gridSpan="4"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План мероприятий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Наименование проблемы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Причины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Нормативный акт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05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Создание эффективной системы работы библиотечного фонда</a:t>
                      </a:r>
                      <a:endParaRPr b="0" lang="ru-RU" sz="105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05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Нерациональное использование пространства для книг и их размещение</a:t>
                      </a:r>
                      <a:endParaRPr b="0" lang="ru-RU" sz="105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05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Реализация проекта по организации книжного уголка  с использованием бережливых технологий</a:t>
                      </a:r>
                      <a:endParaRPr b="0" lang="ru-RU" sz="105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05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05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Приказ от 17.01.2025 № 36</a:t>
                      </a:r>
                      <a:endParaRPr b="0" lang="ru-RU" sz="105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90" name="Прямоугольник 16"/>
          <p:cNvSpPr/>
          <p:nvPr/>
        </p:nvSpPr>
        <p:spPr>
          <a:xfrm>
            <a:off x="332640" y="2290680"/>
            <a:ext cx="3711960" cy="1107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i="1" lang="ru-RU" sz="1600" strike="noStrike" u="none">
              <a:solidFill>
                <a:schemeClr val="accent1">
                  <a:lumMod val="50000"/>
                </a:schemeClr>
              </a:solidFill>
              <a:effectLst/>
              <a:uFillTx/>
              <a:latin typeface="Calibri"/>
            </a:endParaRPr>
          </a:p>
        </p:txBody>
      </p:sp>
      <p:sp>
        <p:nvSpPr>
          <p:cNvPr id="191" name="TextBox 17"/>
          <p:cNvSpPr/>
          <p:nvPr/>
        </p:nvSpPr>
        <p:spPr>
          <a:xfrm>
            <a:off x="957960" y="905760"/>
            <a:ext cx="438336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1216800">
              <a:lnSpc>
                <a:spcPct val="100000"/>
              </a:lnSpc>
            </a:pPr>
            <a:r>
              <a:rPr b="0" i="1" lang="ru-RU" sz="1200" strike="noStrike" u="none">
                <a:solidFill>
                  <a:srgbClr val="333f4f"/>
                </a:solidFill>
                <a:effectLst/>
                <a:uFillTx/>
                <a:latin typeface="Arial"/>
              </a:rPr>
              <a:t>МБДОУ «Итатский детский сад №4 «Дюймовочка»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Прямоугольник 10"/>
          <p:cNvSpPr/>
          <p:nvPr/>
        </p:nvSpPr>
        <p:spPr>
          <a:xfrm>
            <a:off x="85680" y="2085120"/>
            <a:ext cx="5672520" cy="118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Текущее состояние: большая затрата времени на поиск нужных книг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Обоснование открытия проекта: 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 defTabSz="914400">
              <a:lnSpc>
                <a:spcPct val="100000"/>
              </a:lnSpc>
              <a:buClr>
                <a:srgbClr val="000000"/>
              </a:buClr>
              <a:buFont typeface="OpenSymbol"/>
              <a:buChar char="-"/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Однообразие, статичность и непривлекательность материалов в центрах активности;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- нерациональное размещение книг;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- Длительный процесс поиска детьми необходимой книги.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93" name="Таблица 22"/>
          <p:cNvGraphicFramePr/>
          <p:nvPr/>
        </p:nvGraphicFramePr>
        <p:xfrm>
          <a:off x="6917400" y="2484720"/>
          <a:ext cx="4579920" cy="915120"/>
        </p:xfrm>
        <a:graphic>
          <a:graphicData uri="http://schemas.openxmlformats.org/drawingml/2006/table">
            <a:tbl>
              <a:tblPr/>
              <a:tblGrid>
                <a:gridCol w="1526760"/>
                <a:gridCol w="1526760"/>
                <a:gridCol w="1526760"/>
              </a:tblGrid>
              <a:tr h="358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Наименование цели, ед. изм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Текущий показатель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Целевой показатель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Время протекания процесса, мин.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15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5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94" name="Прямоугольник 2"/>
          <p:cNvSpPr/>
          <p:nvPr/>
        </p:nvSpPr>
        <p:spPr>
          <a:xfrm>
            <a:off x="5873040" y="4777200"/>
            <a:ext cx="5889240" cy="36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800" strike="noStrike" u="sng">
                <a:solidFill>
                  <a:schemeClr val="dk1"/>
                </a:solidFill>
                <a:effectLst/>
                <a:uFillTx/>
                <a:latin typeface="Calibri"/>
                <a:hlinkClick r:id="rId2"/>
              </a:rPr>
              <a:t>https://itatdyimowochka4.kemobl.ru/berezhlivye-tehnologii/</a:t>
            </a: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924840" y="88200"/>
            <a:ext cx="10445400" cy="64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2000" strike="noStrike" u="none">
                <a:solidFill>
                  <a:srgbClr val="002060"/>
                </a:solidFill>
                <a:effectLst/>
                <a:uFillTx/>
                <a:latin typeface="Arial"/>
                <a:ea typeface="Arial"/>
              </a:rPr>
              <a:t>Образование</a:t>
            </a:r>
            <a:br>
              <a:rPr sz="2000"/>
            </a:br>
            <a:r>
              <a:rPr b="1" lang="ru-RU" sz="2000" strike="noStrike" u="none">
                <a:solidFill>
                  <a:srgbClr val="002060"/>
                </a:solidFill>
                <a:effectLst/>
                <a:uFillTx/>
                <a:latin typeface="Arial"/>
                <a:ea typeface="Arial"/>
              </a:rPr>
              <a:t>Дошкольное образование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196" name="Прямая соединительная линия 4"/>
          <p:cNvCxnSpPr/>
          <p:nvPr/>
        </p:nvCxnSpPr>
        <p:spPr>
          <a:xfrm>
            <a:off x="862200" y="789480"/>
            <a:ext cx="8005320" cy="1080"/>
          </a:xfrm>
          <a:prstGeom prst="straightConnector1">
            <a:avLst/>
          </a:prstGeom>
          <a:ln w="19050">
            <a:solidFill>
              <a:srgbClr val="44546a"/>
            </a:solidFill>
            <a:miter/>
          </a:ln>
        </p:spPr>
      </p:cxnSp>
      <p:pic>
        <p:nvPicPr>
          <p:cNvPr id="197" name="Рисунок 5" descr=""/>
          <p:cNvPicPr/>
          <p:nvPr/>
        </p:nvPicPr>
        <p:blipFill>
          <a:blip r:embed="rId1"/>
          <a:srcRect l="52830" t="0" r="0" b="0"/>
          <a:stretch/>
        </p:blipFill>
        <p:spPr>
          <a:xfrm>
            <a:off x="11160" y="3240"/>
            <a:ext cx="731880" cy="877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8" name="PlaceHolder 2"/>
          <p:cNvSpPr>
            <a:spLocks noGrp="1"/>
          </p:cNvSpPr>
          <p:nvPr>
            <p:ph type="sldNum" idx="76"/>
          </p:nvPr>
        </p:nvSpPr>
        <p:spPr>
          <a:xfrm>
            <a:off x="11079360" y="6447600"/>
            <a:ext cx="83736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1216800">
              <a:lnSpc>
                <a:spcPct val="100000"/>
              </a:lnSpc>
              <a:buNone/>
              <a:tabLst>
                <a:tab algn="l" pos="0"/>
              </a:tabLst>
              <a:defRPr b="1" lang="ru-RU" sz="2660" strike="noStrike" u="none">
                <a:solidFill>
                  <a:srgbClr val="003274"/>
                </a:solidFill>
                <a:effectLst/>
                <a:uFillTx/>
                <a:latin typeface="Arial"/>
              </a:defRPr>
            </a:lvl1pPr>
          </a:lstStyle>
          <a:p>
            <a:pPr indent="0" algn="ctr" defTabSz="1216800">
              <a:lnSpc>
                <a:spcPct val="100000"/>
              </a:lnSpc>
              <a:buNone/>
              <a:tabLst>
                <a:tab algn="l" pos="0"/>
              </a:tabLst>
            </a:pPr>
            <a:fld id="{4B8369C2-B12B-4D96-8976-27A3BE65D7AB}" type="slidenum">
              <a:rPr b="1" lang="ru-RU" sz="2660" strike="noStrike" u="none">
                <a:solidFill>
                  <a:srgbClr val="003274"/>
                </a:solidFill>
                <a:effectLst/>
                <a:uFillTx/>
                <a:latin typeface="Arial"/>
              </a:rPr>
              <a:t>9</a:t>
            </a:fld>
            <a:endParaRPr b="0" lang="ru-RU" sz="266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9" name="Picture 2" descr=""/>
          <p:cNvPicPr/>
          <p:nvPr/>
        </p:nvPicPr>
        <p:blipFill>
          <a:blip r:embed="rId2"/>
          <a:stretch/>
        </p:blipFill>
        <p:spPr>
          <a:xfrm>
            <a:off x="194040" y="932760"/>
            <a:ext cx="913680" cy="563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0" name="TextBox 14"/>
          <p:cNvSpPr/>
          <p:nvPr/>
        </p:nvSpPr>
        <p:spPr>
          <a:xfrm>
            <a:off x="1527120" y="948240"/>
            <a:ext cx="361656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1216800">
              <a:lnSpc>
                <a:spcPct val="100000"/>
              </a:lnSpc>
            </a:pPr>
            <a:r>
              <a:rPr b="0" i="1" lang="ru-RU" sz="1200" strike="noStrike" u="none">
                <a:solidFill>
                  <a:srgbClr val="333f4f"/>
                </a:solidFill>
                <a:effectLst/>
                <a:uFillTx/>
                <a:latin typeface="Arial"/>
              </a:rPr>
              <a:t>МБДОУ «Тяжинский детский сад № 8 «Солнышко» 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1216800">
              <a:lnSpc>
                <a:spcPct val="100000"/>
              </a:lnSpc>
            </a:pPr>
            <a:r>
              <a:rPr b="0" i="1" lang="ru-RU" sz="1200" strike="noStrike" u="none">
                <a:solidFill>
                  <a:srgbClr val="333f4f"/>
                </a:solidFill>
                <a:effectLst/>
                <a:uFillTx/>
                <a:latin typeface="Arial"/>
              </a:rPr>
              <a:t>Тяжинский муниципальный округ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TextBox 18"/>
          <p:cNvSpPr/>
          <p:nvPr/>
        </p:nvSpPr>
        <p:spPr>
          <a:xfrm>
            <a:off x="6577560" y="874440"/>
            <a:ext cx="493776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1216800">
              <a:lnSpc>
                <a:spcPct val="100000"/>
              </a:lnSpc>
            </a:pPr>
            <a:r>
              <a:rPr b="1" lang="ru-RU" sz="1200" strike="noStrike" u="none">
                <a:solidFill>
                  <a:srgbClr val="c00000"/>
                </a:solidFill>
                <a:effectLst/>
                <a:uFillTx/>
                <a:latin typeface="Arial"/>
              </a:rPr>
              <a:t>Проект: </a:t>
            </a:r>
            <a:r>
              <a:rPr b="0" lang="ru-RU" sz="12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оптимизация процесса сбора подтверждающих данных показателей эффективности деятельности педагогических работников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Прямоугольник 19"/>
          <p:cNvSpPr/>
          <p:nvPr/>
        </p:nvSpPr>
        <p:spPr>
          <a:xfrm>
            <a:off x="2553120" y="1792440"/>
            <a:ext cx="164376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1216800">
              <a:lnSpc>
                <a:spcPct val="100000"/>
              </a:lnSpc>
            </a:pPr>
            <a:r>
              <a:rPr b="0" lang="ru-RU" sz="1400" strike="noStrike" u="none">
                <a:solidFill>
                  <a:srgbClr val="c00000"/>
                </a:solidFill>
                <a:effectLst/>
                <a:uFillTx/>
                <a:latin typeface="Arial Black"/>
              </a:rPr>
              <a:t>«Было»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Прямоугольник 22"/>
          <p:cNvSpPr/>
          <p:nvPr/>
        </p:nvSpPr>
        <p:spPr>
          <a:xfrm>
            <a:off x="484920" y="2980800"/>
            <a:ext cx="3711960" cy="69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just" defTabSz="914400">
              <a:lnSpc>
                <a:spcPct val="100000"/>
              </a:lnSpc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Текущее состояние:  Чрезмерные временные затраты при сборе необходимой информации и заполнении отчетных документов.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Обоснование открытие проекта: 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 algn="just" defTabSz="914400">
              <a:lnSpc>
                <a:spcPct val="100000"/>
              </a:lnSpc>
              <a:buClr>
                <a:srgbClr val="203864"/>
              </a:buClr>
              <a:buFont typeface="OpenSymbol"/>
              <a:buChar char="-"/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отсутствие единой системы заполнения данных;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- отсутствие системы хранения информации подтверждающей эффективность деятельности пед. работников;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1360" indent="-171360" algn="just" defTabSz="914400">
              <a:lnSpc>
                <a:spcPct val="100000"/>
              </a:lnSpc>
              <a:buClr>
                <a:srgbClr val="203864"/>
              </a:buClr>
              <a:buFont typeface="OpenSymbol"/>
              <a:buChar char="-"/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скопление бумажных документов;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i="1" lang="ru-RU" sz="1200" strike="noStrike" u="none">
                <a:solidFill>
                  <a:schemeClr val="accent1">
                    <a:lumMod val="50000"/>
                  </a:schemeClr>
                </a:solidFill>
                <a:effectLst/>
                <a:uFillTx/>
                <a:latin typeface="Calibri"/>
              </a:rPr>
              <a:t>- повышенная эмоциональная нагрузка на педагогов.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ru-RU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04" name="Таблица 23"/>
          <p:cNvGraphicFramePr/>
          <p:nvPr/>
        </p:nvGraphicFramePr>
        <p:xfrm>
          <a:off x="377640" y="4182840"/>
          <a:ext cx="6176520" cy="2414880"/>
        </p:xfrm>
        <a:graphic>
          <a:graphicData uri="http://schemas.openxmlformats.org/drawingml/2006/table">
            <a:tbl>
              <a:tblPr/>
              <a:tblGrid>
                <a:gridCol w="1660680"/>
                <a:gridCol w="1149480"/>
                <a:gridCol w="1788120"/>
                <a:gridCol w="1578600"/>
              </a:tblGrid>
              <a:tr h="210240">
                <a:tc gridSpan="4"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План мероприятий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466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Наименование проблемы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Причины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Нормативный акт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40000"/>
                      </a:schemeClr>
                    </a:solidFill>
                  </a:tcPr>
                </a:tc>
              </a:tr>
              <a:tr h="17280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Чрезмерные временные затраты при сборе необходимой информации и заполнении отчетных документов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Нехватка времени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Реализация проекта «</a:t>
                      </a:r>
                      <a:r>
                        <a:rPr b="0" i="1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Arial"/>
                        </a:rPr>
                        <a:t>Оптимизация процесса сбора подтверждающих данных показателей эффективности деятельности педагогических работников»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1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Приказ № 57 от 24.03.2025 г.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5b9bd5"/>
                      </a:solidFill>
                      <a:prstDash val="solid"/>
                    </a:lnL>
                    <a:lnR w="12240">
                      <a:solidFill>
                        <a:srgbClr val="5b9bd5"/>
                      </a:solidFill>
                      <a:prstDash val="solid"/>
                    </a:lnR>
                    <a:lnT w="12240">
                      <a:solidFill>
                        <a:srgbClr val="5b9bd5"/>
                      </a:solidFill>
                      <a:prstDash val="solid"/>
                    </a:lnT>
                    <a:lnB w="12240">
                      <a:solidFill>
                        <a:srgbClr val="5b9bd5"/>
                      </a:solidFill>
                      <a:prstDash val="solid"/>
                    </a:lnB>
                    <a:solidFill>
                      <a:schemeClr val="accent5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5" name="Таблица 24"/>
          <p:cNvGraphicFramePr/>
          <p:nvPr/>
        </p:nvGraphicFramePr>
        <p:xfrm>
          <a:off x="7844400" y="1946160"/>
          <a:ext cx="3922560" cy="1379520"/>
        </p:xfrm>
        <a:graphic>
          <a:graphicData uri="http://schemas.openxmlformats.org/drawingml/2006/table">
            <a:tbl>
              <a:tblPr/>
              <a:tblGrid>
                <a:gridCol w="1556280"/>
                <a:gridCol w="1069560"/>
                <a:gridCol w="1297080"/>
              </a:tblGrid>
              <a:tr h="5785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100" strike="noStrike" u="non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FillTx/>
                          <a:latin typeface="Calibri"/>
                        </a:rPr>
                        <a:t>Наименование цели, 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100" strike="noStrike" u="non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FillTx/>
                          <a:latin typeface="Calibri"/>
                        </a:rPr>
                        <a:t>ед. изм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100" strike="noStrike" u="non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FillTx/>
                          <a:latin typeface="Calibri"/>
                        </a:rPr>
                        <a:t>Текущий показатель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100" strike="noStrike" u="non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FillTx/>
                          <a:latin typeface="Calibri"/>
                        </a:rPr>
                        <a:t>Целевой показатель</a:t>
                      </a:r>
                      <a:endParaRPr b="0" lang="ru-RU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010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Сокращение времени заполнения и сдачи отчетов, час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8 часов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2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Не более 1 часа</a:t>
                      </a:r>
                      <a:endParaRPr b="0" lang="ru-RU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6" name="Прямоугольник 25"/>
          <p:cNvSpPr/>
          <p:nvPr/>
        </p:nvSpPr>
        <p:spPr>
          <a:xfrm>
            <a:off x="8862840" y="1520640"/>
            <a:ext cx="152964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1216800">
              <a:lnSpc>
                <a:spcPct val="100000"/>
              </a:lnSpc>
            </a:pPr>
            <a:r>
              <a:rPr b="1" lang="ru-RU" sz="2130" strike="noStrike" u="none">
                <a:solidFill>
                  <a:srgbClr val="548235"/>
                </a:solidFill>
                <a:effectLst/>
                <a:uFillTx/>
                <a:latin typeface="Arial Black"/>
              </a:rPr>
              <a:t>«Стало» </a:t>
            </a:r>
            <a:endParaRPr b="0" lang="ru-RU" sz="213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5082</TotalTime>
  <Application>LibreOffice/25.2.3.2$Linux_X86_64 LibreOffice_project/520$Build-2</Application>
  <AppVersion>15.0000</AppVersion>
  <Words>1331</Words>
  <Paragraphs>342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2023-01-18T02:08:49Z</dcterms:created>
  <dc:creator>Компетенции</dc:creator>
  <dc:description/>
  <dc:language>ru-RU</dc:language>
  <cp:lastModifiedBy/>
  <dcterms:modified xsi:type="dcterms:W3CDTF">2026-01-28T14:47:29Z</dcterms:modified>
  <cp:revision>237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11</vt:i4>
  </property>
  <property fmtid="{D5CDD505-2E9C-101B-9397-08002B2CF9AE}" pid="3" name="PresentationFormat">
    <vt:lpwstr>Широкоэкранный</vt:lpwstr>
  </property>
  <property fmtid="{D5CDD505-2E9C-101B-9397-08002B2CF9AE}" pid="4" name="Slides">
    <vt:i4>12</vt:i4>
  </property>
</Properties>
</file>