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65" r:id="rId3"/>
    <p:sldId id="269" r:id="rId4"/>
    <p:sldId id="271" r:id="rId5"/>
    <p:sldId id="272" r:id="rId6"/>
    <p:sldId id="273" r:id="rId7"/>
    <p:sldId id="274" r:id="rId8"/>
    <p:sldId id="275" r:id="rId9"/>
    <p:sldId id="268" r:id="rId10"/>
    <p:sldId id="276" r:id="rId11"/>
    <p:sldId id="277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0B5"/>
    <a:srgbClr val="3B4555"/>
    <a:srgbClr val="2A5244"/>
    <a:srgbClr val="325D69"/>
    <a:srgbClr val="3F6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7"/>
    <p:restoredTop sz="94674"/>
  </p:normalViewPr>
  <p:slideViewPr>
    <p:cSldViewPr snapToGrid="0" snapToObjects="1">
      <p:cViewPr varScale="1">
        <p:scale>
          <a:sx n="81" d="100"/>
          <a:sy n="81" d="100"/>
        </p:scale>
        <p:origin x="9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849121517714947E-2"/>
          <c:y val="0.17499370800961406"/>
          <c:w val="0.93830175696457008"/>
          <c:h val="0.631117653594044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-0.12620095166337936"/>
                  <c:y val="-7.339658973148481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135 минут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DF-4A5C-A6DB-0A8E82E5C986}"/>
                </c:ext>
              </c:extLst>
            </c:dLbl>
            <c:dLbl>
              <c:idx val="1"/>
              <c:layout>
                <c:manualLayout>
                  <c:x val="0.10656969251574255"/>
                  <c:y val="-5.27534376658150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10 минут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024354244194316"/>
                      <c:h val="0.20073967291561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1DF-4A5C-A6DB-0A8E82E5C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Было</c:v>
                </c:pt>
                <c:pt idx="1">
                  <c:v>Стало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135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DF-4A5C-A6DB-0A8E82E5C9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6849920"/>
        <c:axId val="56865152"/>
      </c:barChart>
      <c:catAx>
        <c:axId val="5684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56865152"/>
        <c:crosses val="autoZero"/>
        <c:auto val="1"/>
        <c:lblAlgn val="ctr"/>
        <c:lblOffset val="100"/>
        <c:noMultiLvlLbl val="0"/>
      </c:catAx>
      <c:valAx>
        <c:axId val="5686515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56849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 cap="none" spc="0">
          <a:ln w="0"/>
          <a:solidFill>
            <a:schemeClr val="accent1"/>
          </a:solidFill>
          <a:effectLst>
            <a:outerShdw blurRad="38100" dist="25400" dir="5400000" algn="ctr" rotWithShape="0">
              <a:srgbClr val="6E747A">
                <a:alpha val="43000"/>
              </a:srgbClr>
            </a:outerShdw>
          </a:effectLst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0.42933</cdr:x>
      <cdr:y>0.2601</cdr:y>
    </cdr:from>
    <cdr:to>
      <cdr:x>0.73145</cdr:x>
      <cdr:y>0.2601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:a16="http://schemas.microsoft.com/office/drawing/2014/main" id="{ECDD1C74-BCE0-4720-BB4D-1C776D0BAC74}"/>
            </a:ext>
          </a:extLst>
        </cdr:cNvPr>
        <cdr:cNvCxnSpPr/>
      </cdr:nvCxnSpPr>
      <cdr:spPr bwMode="auto">
        <a:xfrm xmlns:a="http://schemas.openxmlformats.org/drawingml/2006/main" flipH="1">
          <a:off x="1944216" y="720080"/>
          <a:ext cx="136814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0.69965</cdr:x>
      <cdr:y>0.28611</cdr:y>
    </cdr:from>
    <cdr:to>
      <cdr:x>0.72955</cdr:x>
      <cdr:y>0.59458</cdr:y>
    </cdr:to>
    <cdr:sp macro="" textlink="">
      <cdr:nvSpPr>
        <cdr:cNvPr id="11" name="Стрелка вниз 10"/>
        <cdr:cNvSpPr/>
      </cdr:nvSpPr>
      <cdr:spPr bwMode="auto">
        <a:xfrm xmlns:a="http://schemas.openxmlformats.org/drawingml/2006/main">
          <a:off x="3168352" y="792088"/>
          <a:ext cx="135401" cy="85400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0A38C-D82C-3643-AE1D-5708769B1E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C9EA5E-CAB8-5E4E-94F6-DB476A1EC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B6FC98-ED6B-6A41-8629-0CB1D7BDD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B226DD-5D97-794E-8E4B-4DB5BC33E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541231-20C1-6C4D-BFE9-FFC3D735C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91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2175F-731D-354E-8AE0-FBB5211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2AC4FE-C683-BD4E-9A5D-2E9F494BF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58FE50-5A40-634B-9334-D5B92869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DD0539-736E-0643-9FB4-9E641DEF1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F6E402-375B-1447-8342-3E0FA377F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838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22AFE0-EB3C-6246-8FF6-33988B19E7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7BFB4D-71A7-3D45-B9AC-3118DF5AF4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2DE0C9-D22C-AE45-95A3-E3A66089F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9C5573-82C4-1E43-BAD5-19C39914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3C4444-37AB-7B42-83EB-A8055391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6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CDBCC-0DA3-C44D-9508-F616E8947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F068F3-AF5A-134D-B058-40378CDF3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933EC0-23C7-EF4F-944F-AC032DA4E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E6801-B442-534E-BBAD-D2CBCAB33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E4B9F-B94A-6248-8B68-C5F2D37D4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1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EB9264-532A-AD40-B97E-140082680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403E91-000C-D94A-9B93-0A2DB624F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CD51D9-F17A-8C4A-8630-0C22DA4A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F3EE6-B777-1745-A8B6-17F429197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3825C8-FC9A-0B4B-84AD-138E0D8D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8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D59E1-7670-8542-8CFE-46842BF5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A5DB63-04AA-3D47-8216-FB1BEE2B93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AFDD5C-76B0-964F-AB5E-9DFC15A15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86AA90-AA98-CB48-B2AE-6E7070E5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1AF312-494C-1C4C-9090-DB6E16CF0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C98F69-2205-0949-86F7-397B50A6E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50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8289C-D1A5-0143-8586-B165BD3E0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1C3612-6539-8344-9941-49ED82E72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F2FF5B-8854-7F48-8671-0D744EB2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A552DC-2A3C-7D42-825D-3064509B22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9F09A6-93A2-4E46-AD73-11FA991EF6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1D2A53A-2B5F-424A-B07E-ADE5CB367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834DB9-EC37-884E-B3B1-3142D133D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AD7436-358C-C645-BFB1-70475A9EF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5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E2BE0-89C8-164B-A30D-E75C9F7E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E6E7E5-4CEE-B84E-9516-D36EEDE12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EAFA2D-E476-9244-AFBF-5F97B34FB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18FE48-F727-7745-B7CF-08B3F9F70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5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FCB4E26-8768-0340-B456-11D7D8539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DC5B98-E694-E44C-A579-6149E163A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860643-982F-6442-996A-B9089E3BC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06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DCCEC-14B4-6F47-A7A5-CB0047C7E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FAFAE1-B1E8-4E49-811A-DE26E21A9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0DD5F40-9291-7646-B6AC-475133637A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31F5E8-7700-994A-B4F7-7EDE729D4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8D354C-A924-BF43-AD1B-3B768F8DF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D836FA-BC64-1342-BA42-A6E579A1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8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FA7B7-4D79-0642-8A33-45BCA1F2D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EF2026C-0572-854F-8169-4B3CA7C6F6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580F4D-D091-034B-8338-E4AE0149A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39D5E3-E6F4-F541-9D74-15EBB6F67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6891F5-A11C-234E-85F7-D52B3C2A6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A3BC86-585E-8E45-B03C-E187155D4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3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4F21-32B5-4247-883F-C8D66E7D9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845E64-CA5A-F145-90B1-9D539D041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8D9B7F-1B34-5E41-9AC7-5B8DA2792B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F49C6-7B89-234F-8A53-0F8925D6B1DD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5E17BB-70DD-1B4E-B2B2-D7861223E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3B616E-181F-4B41-A5A6-A866A949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813D2-8A68-DC49-AD38-D58CE1F9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16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59" y="5108"/>
            <a:ext cx="10216055" cy="68894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867" y="1978262"/>
            <a:ext cx="85951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3B4555"/>
                </a:solidFill>
                <a:latin typeface="Futura PT" charset="0"/>
                <a:ea typeface="Futura PT" charset="0"/>
                <a:cs typeface="Futura PT" charset="0"/>
              </a:rPr>
              <a:t>Название проекта</a:t>
            </a:r>
          </a:p>
          <a:p>
            <a:endParaRPr lang="ru-RU" sz="4000" b="1" dirty="0">
              <a:solidFill>
                <a:srgbClr val="3B4555"/>
              </a:solidFill>
              <a:latin typeface="Futura PT" charset="0"/>
              <a:ea typeface="Futura PT" charset="0"/>
              <a:cs typeface="Futura PT" charset="0"/>
            </a:endParaRPr>
          </a:p>
          <a:p>
            <a:r>
              <a:rPr lang="ru-RU" b="1" dirty="0">
                <a:solidFill>
                  <a:srgbClr val="3B4555"/>
                </a:solidFill>
                <a:latin typeface="Futura PT" charset="0"/>
                <a:ea typeface="Futura PT" charset="0"/>
                <a:cs typeface="Futura PT" charset="0"/>
              </a:rPr>
              <a:t>Автор</a:t>
            </a:r>
            <a:r>
              <a:rPr lang="ru-RU" sz="4000" b="1" dirty="0">
                <a:solidFill>
                  <a:srgbClr val="3B4555"/>
                </a:solidFill>
                <a:latin typeface="Futura PT" charset="0"/>
                <a:ea typeface="Futura PT" charset="0"/>
                <a:cs typeface="Futura PT" charset="0"/>
              </a:rPr>
              <a:t> </a:t>
            </a:r>
          </a:p>
          <a:p>
            <a:endParaRPr lang="ru-RU" sz="4000" b="1" dirty="0">
              <a:solidFill>
                <a:srgbClr val="3B4555"/>
              </a:solidFill>
              <a:latin typeface="Futura PT" charset="0"/>
              <a:ea typeface="Futura PT" charset="0"/>
              <a:cs typeface="Futura PT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28FD0A-0A79-BC48-8F5A-4C66836EBC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5"/>
          <a:stretch/>
        </p:blipFill>
        <p:spPr>
          <a:xfrm>
            <a:off x="593348" y="260145"/>
            <a:ext cx="1141906" cy="148493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A6D10BC-4F8E-4BA6-AECD-CC312AF43C88}"/>
              </a:ext>
            </a:extLst>
          </p:cNvPr>
          <p:cNvSpPr/>
          <p:nvPr/>
        </p:nvSpPr>
        <p:spPr>
          <a:xfrm>
            <a:off x="2104373" y="375781"/>
            <a:ext cx="1127342" cy="1215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Логотип ведомства</a:t>
            </a:r>
          </a:p>
        </p:txBody>
      </p:sp>
    </p:spTree>
    <p:extLst>
      <p:ext uri="{BB962C8B-B14F-4D97-AF65-F5344CB8AC3E}">
        <p14:creationId xmlns:p14="http://schemas.microsoft.com/office/powerpoint/2010/main" val="782473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8731" y="-42530"/>
            <a:ext cx="10909899" cy="1216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Визуализация (фотографии «Было» – «Стало»)</a:t>
            </a:r>
          </a:p>
          <a:p>
            <a:endParaRPr lang="ru-RU" sz="4104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06617" y="653852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333593"/>
            <a:ext cx="44828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B4555"/>
                </a:solidFill>
                <a:latin typeface="Futura PT Light" panose="020B0402020204020303" pitchFamily="34" charset="0"/>
              </a:rPr>
              <a:t>да Те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A3B9DBA-9C13-FB42-B457-67566C393E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6768232" y="2079321"/>
            <a:ext cx="4482815" cy="18603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AC3E6B-FAA1-4D7B-A78E-954FBEDDB7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940953" y="1976941"/>
            <a:ext cx="4219769" cy="196269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5E05F25-4175-4AA0-B949-6ED42AC1450F}"/>
              </a:ext>
            </a:extLst>
          </p:cNvPr>
          <p:cNvSpPr/>
          <p:nvPr/>
        </p:nvSpPr>
        <p:spPr>
          <a:xfrm>
            <a:off x="1954060" y="1377863"/>
            <a:ext cx="2054269" cy="395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Futura PT"/>
              </a:rPr>
              <a:t>«Было»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43DBE48-A421-440B-8CD1-3AF23EF66071}"/>
              </a:ext>
            </a:extLst>
          </p:cNvPr>
          <p:cNvSpPr/>
          <p:nvPr/>
        </p:nvSpPr>
        <p:spPr>
          <a:xfrm>
            <a:off x="7866345" y="1377863"/>
            <a:ext cx="2371595" cy="395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Futura PT"/>
              </a:rPr>
              <a:t>«Стало»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9F84F0-89FA-4411-9F62-E29D083C81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940952" y="4241456"/>
            <a:ext cx="4219769" cy="19626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310ED2-9D24-498B-8A29-5B7B9FF754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6822678" y="4266312"/>
            <a:ext cx="4428369" cy="196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1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Разработанные стандарты по внедренным улучшениям </a:t>
            </a:r>
          </a:p>
          <a:p>
            <a:pPr algn="ctr"/>
            <a:r>
              <a:rPr lang="ru-RU" sz="2000" dirty="0">
                <a:solidFill>
                  <a:srgbClr val="3B4555"/>
                </a:solidFill>
                <a:latin typeface="Futura PT Bold" panose="020B0902020204020203" pitchFamily="34" charset="-52"/>
              </a:rPr>
              <a:t>(Стандартные операционные карты –СОК)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361160" y="1159005"/>
            <a:ext cx="9469677" cy="1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258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59" y="5108"/>
            <a:ext cx="10216055" cy="68894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8489" y="4495218"/>
            <a:ext cx="9550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3B4555"/>
                </a:solidFill>
                <a:effectLst/>
                <a:uLnTx/>
                <a:uFillTx/>
                <a:latin typeface="Futura PT Light" panose="020B0402020204020303" pitchFamily="34" charset="0"/>
                <a:ea typeface="+mn-ea"/>
                <a:cs typeface="+mn-cs"/>
              </a:rPr>
              <a:t>Спасибо за внимание!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3B4555"/>
              </a:solidFill>
              <a:effectLst/>
              <a:uLnTx/>
              <a:uFillTx/>
              <a:latin typeface="Futura PT" charset="0"/>
              <a:ea typeface="Futura PT" charset="0"/>
              <a:cs typeface="Futura PT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A86347-7E9E-164A-B30D-1C403B16D2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5"/>
          <a:stretch/>
        </p:blipFill>
        <p:spPr>
          <a:xfrm>
            <a:off x="338489" y="144537"/>
            <a:ext cx="1141906" cy="14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70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Паспорт проекта</a:t>
            </a:r>
          </a:p>
          <a:p>
            <a:pPr algn="ctr"/>
            <a:r>
              <a:rPr lang="ru-RU" sz="2400" dirty="0">
                <a:solidFill>
                  <a:srgbClr val="3B4555"/>
                </a:solidFill>
                <a:latin typeface="Futura PT Bold" panose="020B0902020204020203" pitchFamily="34" charset="-52"/>
              </a:rPr>
              <a:t>«Наименование проекта»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974485" y="1267012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518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3435" y="179233"/>
            <a:ext cx="8595093" cy="1216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Команда проекта</a:t>
            </a:r>
          </a:p>
          <a:p>
            <a:endParaRPr lang="ru-RU" sz="4104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824172" y="827489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>
            <a:extLst>
              <a:ext uri="{FF2B5EF4-FFF2-40B4-BE49-F238E27FC236}">
                <a16:creationId xmlns:a16="http://schemas.microsoft.com/office/drawing/2014/main" id="{7C1D1D30-7EF2-45EF-BDDC-436FE7BC0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60583"/>
            <a:ext cx="552706" cy="55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538F6DC-0138-442D-9597-2AC0C997F372}"/>
              </a:ext>
            </a:extLst>
          </p:cNvPr>
          <p:cNvSpPr/>
          <p:nvPr/>
        </p:nvSpPr>
        <p:spPr>
          <a:xfrm>
            <a:off x="3272533" y="1331387"/>
            <a:ext cx="6034305" cy="55270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n w="6350">
                  <a:solidFill>
                    <a:schemeClr val="tx1"/>
                  </a:solidFill>
                </a:ln>
                <a:latin typeface="Futura PT"/>
              </a:rPr>
              <a:t>Ф.И.О., должность </a:t>
            </a:r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– РУКОВОДИТЕЛЬ ПРОЕКТА  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41150CC2-8DED-468E-9992-2A1C0916B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435" y="2552643"/>
            <a:ext cx="552706" cy="55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DB718234-5F14-47EB-B564-7749FF382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435" y="3592303"/>
            <a:ext cx="552706" cy="55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460DD9B-1A47-4970-8E35-BA03AC0AF984}"/>
              </a:ext>
            </a:extLst>
          </p:cNvPr>
          <p:cNvSpPr/>
          <p:nvPr/>
        </p:nvSpPr>
        <p:spPr>
          <a:xfrm>
            <a:off x="2339752" y="2793304"/>
            <a:ext cx="3067895" cy="301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  <a:latin typeface="Futura PT"/>
              </a:rPr>
              <a:t>Ф.И.О., должность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8C7F769-CDC1-43A8-B80A-AD97645B01E1}"/>
              </a:ext>
            </a:extLst>
          </p:cNvPr>
          <p:cNvSpPr/>
          <p:nvPr/>
        </p:nvSpPr>
        <p:spPr>
          <a:xfrm>
            <a:off x="2339751" y="3824894"/>
            <a:ext cx="3067895" cy="299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  <a:latin typeface="Futura PT"/>
              </a:rPr>
              <a:t>Ф.И.О., должность</a:t>
            </a: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A202317A-8074-42D6-9FA8-B22FACD2D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85" y="2498750"/>
            <a:ext cx="552706" cy="63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>
            <a:extLst>
              <a:ext uri="{FF2B5EF4-FFF2-40B4-BE49-F238E27FC236}">
                <a16:creationId xmlns:a16="http://schemas.microsoft.com/office/drawing/2014/main" id="{402CB373-B0B0-43CF-99C7-8B594194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108" y="3408866"/>
            <a:ext cx="552706" cy="63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EE77D10-E89D-4304-8E1B-012F09915305}"/>
              </a:ext>
            </a:extLst>
          </p:cNvPr>
          <p:cNvSpPr/>
          <p:nvPr/>
        </p:nvSpPr>
        <p:spPr>
          <a:xfrm>
            <a:off x="7611732" y="2761947"/>
            <a:ext cx="3645074" cy="36404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Futura PT Light"/>
              </a:rPr>
              <a:t>Ф</a:t>
            </a:r>
            <a:r>
              <a:rPr lang="ru-RU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Futura PT Light"/>
              </a:rPr>
              <a:t>Ф.И.О., должность</a:t>
            </a:r>
            <a:endParaRPr lang="ru-RU" sz="1600" dirty="0">
              <a:latin typeface="Futura PT Ligh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8897855-5A0B-4817-AA28-4CBD3D1BF2CF}"/>
              </a:ext>
            </a:extLst>
          </p:cNvPr>
          <p:cNvSpPr/>
          <p:nvPr/>
        </p:nvSpPr>
        <p:spPr>
          <a:xfrm>
            <a:off x="7812557" y="3592303"/>
            <a:ext cx="3782860" cy="431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Futura PT Light"/>
              </a:rPr>
              <a:t>Ф.И.О., 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4239381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Карта текущего состояния процесса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8847" y="916283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163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Пирамида проблем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8847" y="916283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BB0E51F4-6683-486D-828A-441F28358AC4}"/>
              </a:ext>
            </a:extLst>
          </p:cNvPr>
          <p:cNvSpPr/>
          <p:nvPr/>
        </p:nvSpPr>
        <p:spPr bwMode="auto">
          <a:xfrm>
            <a:off x="2546569" y="1110812"/>
            <a:ext cx="1474286" cy="1205000"/>
          </a:xfrm>
          <a:prstGeom prst="triangle">
            <a:avLst>
              <a:gd name="adj" fmla="val 49251"/>
            </a:avLst>
          </a:prstGeom>
          <a:solidFill>
            <a:srgbClr val="327FBE">
              <a:alpha val="21961"/>
            </a:srgbClr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FEA94B5E-3ECA-46F3-8242-90F1BA3E4187}"/>
              </a:ext>
            </a:extLst>
          </p:cNvPr>
          <p:cNvSpPr/>
          <p:nvPr/>
        </p:nvSpPr>
        <p:spPr bwMode="auto">
          <a:xfrm>
            <a:off x="-65107" y="4304102"/>
            <a:ext cx="6697638" cy="2500553"/>
          </a:xfrm>
          <a:prstGeom prst="trapezoid">
            <a:avLst>
              <a:gd name="adj" fmla="val 59506"/>
            </a:avLst>
          </a:prstGeom>
          <a:solidFill>
            <a:srgbClr val="0070C0">
              <a:alpha val="47843"/>
            </a:srgbClr>
          </a:solidFill>
          <a:ln w="9525" cap="flat" cmpd="sng" algn="ctr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Трапеция 8">
            <a:extLst>
              <a:ext uri="{FF2B5EF4-FFF2-40B4-BE49-F238E27FC236}">
                <a16:creationId xmlns:a16="http://schemas.microsoft.com/office/drawing/2014/main" id="{59DC12A3-C1E8-4DAD-AB54-B0A685CCA0A8}"/>
              </a:ext>
            </a:extLst>
          </p:cNvPr>
          <p:cNvSpPr/>
          <p:nvPr/>
        </p:nvSpPr>
        <p:spPr bwMode="auto">
          <a:xfrm>
            <a:off x="1469706" y="2363485"/>
            <a:ext cx="3703543" cy="1841607"/>
          </a:xfrm>
          <a:prstGeom prst="trapezoid">
            <a:avLst>
              <a:gd name="adj" fmla="val 59506"/>
            </a:avLst>
          </a:prstGeom>
          <a:solidFill>
            <a:srgbClr val="4770B5">
              <a:alpha val="47843"/>
            </a:srgbClr>
          </a:solidFill>
          <a:ln w="9525" cap="flat" cmpd="sng" algn="ctr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2426F1-1212-4CAB-9D7A-374AC91E8D3D}"/>
              </a:ext>
            </a:extLst>
          </p:cNvPr>
          <p:cNvSpPr/>
          <p:nvPr/>
        </p:nvSpPr>
        <p:spPr>
          <a:xfrm>
            <a:off x="3582444" y="1159005"/>
            <a:ext cx="2755726" cy="269325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Федеральный уровень</a:t>
            </a:r>
            <a:endParaRPr lang="ru-RU" sz="1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45F780-F234-44EF-A0B3-176E03B021F1}"/>
              </a:ext>
            </a:extLst>
          </p:cNvPr>
          <p:cNvSpPr/>
          <p:nvPr/>
        </p:nvSpPr>
        <p:spPr>
          <a:xfrm>
            <a:off x="3701441" y="1542739"/>
            <a:ext cx="6450904" cy="7588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469C47B-2C08-462A-A103-80CA445B1B4E}"/>
              </a:ext>
            </a:extLst>
          </p:cNvPr>
          <p:cNvSpPr/>
          <p:nvPr/>
        </p:nvSpPr>
        <p:spPr>
          <a:xfrm>
            <a:off x="4346532" y="2391626"/>
            <a:ext cx="2580361" cy="304397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Региональный уровень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6192284-9982-4F4F-8AB3-555BE6A785EA}"/>
              </a:ext>
            </a:extLst>
          </p:cNvPr>
          <p:cNvSpPr/>
          <p:nvPr/>
        </p:nvSpPr>
        <p:spPr>
          <a:xfrm>
            <a:off x="4346532" y="2912223"/>
            <a:ext cx="6701425" cy="9705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5A6370-CD24-4CD9-A71A-C9E5DD12C635}"/>
              </a:ext>
            </a:extLst>
          </p:cNvPr>
          <p:cNvSpPr/>
          <p:nvPr/>
        </p:nvSpPr>
        <p:spPr>
          <a:xfrm>
            <a:off x="5448821" y="4297488"/>
            <a:ext cx="2555309" cy="378218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Местный уровень</a:t>
            </a:r>
            <a:endParaRPr lang="ru-RU" sz="1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41FFCD0-0C73-46A9-8C88-7733FD3D7449}"/>
              </a:ext>
            </a:extLst>
          </p:cNvPr>
          <p:cNvSpPr/>
          <p:nvPr/>
        </p:nvSpPr>
        <p:spPr>
          <a:xfrm>
            <a:off x="5837129" y="4845111"/>
            <a:ext cx="6200383" cy="18060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855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Карта целевого состояния процесса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8847" y="916283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668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План мероприятий по устранению проблем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8847" y="916283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922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602" y="297880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Достигнутые результаты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8847" y="916283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36D1805-57B3-4E04-8411-8E76B8EB07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795794"/>
              </p:ext>
            </p:extLst>
          </p:nvPr>
        </p:nvGraphicFramePr>
        <p:xfrm>
          <a:off x="2267743" y="1772816"/>
          <a:ext cx="6462897" cy="367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4003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-42530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8731" y="-42530"/>
            <a:ext cx="10909899" cy="1216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Визуализация (фотографии «Было» – «Стало»)</a:t>
            </a:r>
          </a:p>
          <a:p>
            <a:endParaRPr lang="ru-RU" sz="4104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06617" y="653852"/>
            <a:ext cx="6034305" cy="0"/>
          </a:xfrm>
          <a:prstGeom prst="line">
            <a:avLst/>
          </a:prstGeom>
          <a:ln w="12700">
            <a:solidFill>
              <a:srgbClr val="3B4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333593"/>
            <a:ext cx="44828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B4555"/>
                </a:solidFill>
                <a:latin typeface="Futura PT Light" panose="020B0402020204020303" pitchFamily="34" charset="0"/>
              </a:rPr>
              <a:t>да Те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A3B9DBA-9C13-FB42-B457-67566C393E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6768232" y="2079321"/>
            <a:ext cx="4482815" cy="18603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AC3E6B-FAA1-4D7B-A78E-954FBEDDB7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940953" y="1976941"/>
            <a:ext cx="4219769" cy="196269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5E05F25-4175-4AA0-B949-6ED42AC1450F}"/>
              </a:ext>
            </a:extLst>
          </p:cNvPr>
          <p:cNvSpPr/>
          <p:nvPr/>
        </p:nvSpPr>
        <p:spPr>
          <a:xfrm>
            <a:off x="1954060" y="1377863"/>
            <a:ext cx="2054269" cy="395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Futura PT"/>
              </a:rPr>
              <a:t>«Было»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43DBE48-A421-440B-8CD1-3AF23EF66071}"/>
              </a:ext>
            </a:extLst>
          </p:cNvPr>
          <p:cNvSpPr/>
          <p:nvPr/>
        </p:nvSpPr>
        <p:spPr>
          <a:xfrm>
            <a:off x="7866345" y="1377863"/>
            <a:ext cx="2371595" cy="395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Futura PT"/>
              </a:rPr>
              <a:t>«Стало»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9F84F0-89FA-4411-9F62-E29D083C81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940952" y="4241456"/>
            <a:ext cx="4219769" cy="19626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310ED2-9D24-498B-8A29-5B7B9FF754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00" t="12021" r="10356"/>
          <a:stretch/>
        </p:blipFill>
        <p:spPr>
          <a:xfrm>
            <a:off x="6822678" y="4266312"/>
            <a:ext cx="4428369" cy="196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769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130</Words>
  <Application>Microsoft Office PowerPoint</Application>
  <PresentationFormat>Широкоэкранный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Futura PT</vt:lpstr>
      <vt:lpstr>Futura PT Bold</vt:lpstr>
      <vt:lpstr>Futura PT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Компетенции Центр</cp:lastModifiedBy>
  <cp:revision>33</cp:revision>
  <dcterms:created xsi:type="dcterms:W3CDTF">2019-04-02T07:58:05Z</dcterms:created>
  <dcterms:modified xsi:type="dcterms:W3CDTF">2020-04-21T17:07:03Z</dcterms:modified>
</cp:coreProperties>
</file>