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329" r:id="rId2"/>
    <p:sldId id="343" r:id="rId3"/>
    <p:sldId id="313" r:id="rId4"/>
    <p:sldId id="332" r:id="rId5"/>
    <p:sldId id="334" r:id="rId6"/>
    <p:sldId id="340" r:id="rId7"/>
    <p:sldId id="336" r:id="rId8"/>
    <p:sldId id="335" r:id="rId9"/>
    <p:sldId id="337" r:id="rId10"/>
    <p:sldId id="338" r:id="rId11"/>
    <p:sldId id="339" r:id="rId12"/>
    <p:sldId id="342" r:id="rId13"/>
  </p:sldIdLst>
  <p:sldSz cx="36580763" cy="20569238"/>
  <p:notesSz cx="6761163" cy="9942513"/>
  <p:custDataLst>
    <p:tags r:id="rId16"/>
  </p:custDataLst>
  <p:defaultTextStyle>
    <a:defPPr>
      <a:defRPr lang="ru-RU"/>
    </a:defPPr>
    <a:lvl1pPr marL="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D78"/>
    <a:srgbClr val="E09624"/>
    <a:srgbClr val="2D5323"/>
    <a:srgbClr val="2E6CB8"/>
    <a:srgbClr val="698335"/>
    <a:srgbClr val="156D79"/>
    <a:srgbClr val="FFFFFF"/>
    <a:srgbClr val="6AB282"/>
    <a:srgbClr val="20563C"/>
    <a:srgbClr val="405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39" autoAdjust="0"/>
  </p:normalViewPr>
  <p:slideViewPr>
    <p:cSldViewPr>
      <p:cViewPr>
        <p:scale>
          <a:sx n="33" d="100"/>
          <a:sy n="33" d="100"/>
        </p:scale>
        <p:origin x="-954" y="-324"/>
      </p:cViewPr>
      <p:guideLst>
        <p:guide orient="horz" pos="6479"/>
        <p:guide pos="115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627002854639571E-2"/>
                  <c:y val="9.629345607225261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627002854639571E-2"/>
                  <c:y val="6.5655387588050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514795761216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795313494774701E-2"/>
                  <c:y val="-5.2524310070440478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841553200675641E-2"/>
                  <c:y val="-6.565538758805059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234278027657606E-2"/>
                  <c:y val="1.3131077517610119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  <c:pt idx="5">
                  <c:v>2026 г. 5 мес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</c:v>
                </c:pt>
                <c:pt idx="1">
                  <c:v>40</c:v>
                </c:pt>
                <c:pt idx="2">
                  <c:v>52</c:v>
                </c:pt>
                <c:pt idx="3">
                  <c:v>21</c:v>
                </c:pt>
                <c:pt idx="4">
                  <c:v>65</c:v>
                </c:pt>
                <c:pt idx="5">
                  <c:v>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254336"/>
        <c:axId val="178493632"/>
      </c:barChart>
      <c:catAx>
        <c:axId val="146254336"/>
        <c:scaling>
          <c:orientation val="minMax"/>
        </c:scaling>
        <c:delete val="0"/>
        <c:axPos val="l"/>
        <c:majorTickMark val="none"/>
        <c:minorTickMark val="none"/>
        <c:tickLblPos val="nextTo"/>
        <c:crossAx val="178493632"/>
        <c:crosses val="autoZero"/>
        <c:auto val="1"/>
        <c:lblAlgn val="ctr"/>
        <c:lblOffset val="100"/>
        <c:noMultiLvlLbl val="0"/>
      </c:catAx>
      <c:valAx>
        <c:axId val="178493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25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5000">
          <a:solidFill>
            <a:schemeClr val="tx2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76F9E-CFA2-42EB-BE3F-EA398248C9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ED642C-B840-4E8D-A197-BAA0825CEB14}">
      <dgm:prSet custT="1"/>
      <dgm:spPr/>
      <dgm:t>
        <a:bodyPr/>
        <a:lstStyle/>
        <a:p>
          <a:pPr algn="ctr"/>
          <a:r>
            <a:rPr lang="ru-RU" sz="5000" b="1" dirty="0" smtClean="0"/>
            <a:t>Рассмотрение поступившего заявления</a:t>
          </a:r>
        </a:p>
      </dgm:t>
    </dgm:pt>
    <dgm:pt modelId="{38B0FC51-7806-4663-9952-4812FD8DAFFD}" type="parTrans" cxnId="{D035D632-0801-4161-A440-BE0D05C27F33}">
      <dgm:prSet/>
      <dgm:spPr/>
      <dgm:t>
        <a:bodyPr/>
        <a:lstStyle/>
        <a:p>
          <a:pPr algn="r"/>
          <a:endParaRPr lang="ru-RU" sz="5000" b="1"/>
        </a:p>
      </dgm:t>
    </dgm:pt>
    <dgm:pt modelId="{5FC5E59F-A9C5-49FF-AE58-45644F209C9E}" type="sibTrans" cxnId="{D035D632-0801-4161-A440-BE0D05C27F33}">
      <dgm:prSet/>
      <dgm:spPr/>
      <dgm:t>
        <a:bodyPr/>
        <a:lstStyle/>
        <a:p>
          <a:pPr algn="r"/>
          <a:endParaRPr lang="ru-RU" sz="5000" b="1"/>
        </a:p>
      </dgm:t>
    </dgm:pt>
    <dgm:pt modelId="{EF423C48-7BE4-4783-B308-6661F74FB03F}" type="pres">
      <dgm:prSet presAssocID="{9A976F9E-CFA2-42EB-BE3F-EA398248C9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ED509-8CA5-4E49-8A63-7A6672EA640C}" type="pres">
      <dgm:prSet presAssocID="{D8ED642C-B840-4E8D-A197-BAA0825CEB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DE447B-4469-4432-B46D-B6F849ECB6BB}" type="presOf" srcId="{D8ED642C-B840-4E8D-A197-BAA0825CEB14}" destId="{B0CED509-8CA5-4E49-8A63-7A6672EA640C}" srcOrd="0" destOrd="0" presId="urn:microsoft.com/office/officeart/2005/8/layout/vList2"/>
    <dgm:cxn modelId="{D035D632-0801-4161-A440-BE0D05C27F33}" srcId="{9A976F9E-CFA2-42EB-BE3F-EA398248C906}" destId="{D8ED642C-B840-4E8D-A197-BAA0825CEB14}" srcOrd="0" destOrd="0" parTransId="{38B0FC51-7806-4663-9952-4812FD8DAFFD}" sibTransId="{5FC5E59F-A9C5-49FF-AE58-45644F209C9E}"/>
    <dgm:cxn modelId="{5563343A-A2E4-4866-B6CA-79843B00FDAB}" type="presOf" srcId="{9A976F9E-CFA2-42EB-BE3F-EA398248C906}" destId="{EF423C48-7BE4-4783-B308-6661F74FB03F}" srcOrd="0" destOrd="0" presId="urn:microsoft.com/office/officeart/2005/8/layout/vList2"/>
    <dgm:cxn modelId="{4E14DD50-FA03-4C3F-B1C3-B79CD15EAECD}" type="presParOf" srcId="{EF423C48-7BE4-4783-B308-6661F74FB03F}" destId="{B0CED509-8CA5-4E49-8A63-7A6672EA64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976F9E-CFA2-42EB-BE3F-EA398248C9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ED642C-B840-4E8D-A197-BAA0825CEB14}">
      <dgm:prSet custT="1"/>
      <dgm:spPr/>
      <dgm:t>
        <a:bodyPr/>
        <a:lstStyle/>
        <a:p>
          <a:pPr algn="ctr"/>
          <a:r>
            <a:rPr lang="ru-RU" sz="5000" b="1" dirty="0" smtClean="0"/>
            <a:t>Камеральная проверка</a:t>
          </a:r>
        </a:p>
      </dgm:t>
    </dgm:pt>
    <dgm:pt modelId="{38B0FC51-7806-4663-9952-4812FD8DAFFD}" type="parTrans" cxnId="{D035D632-0801-4161-A440-BE0D05C27F33}">
      <dgm:prSet/>
      <dgm:spPr/>
      <dgm:t>
        <a:bodyPr/>
        <a:lstStyle/>
        <a:p>
          <a:pPr algn="r"/>
          <a:endParaRPr lang="ru-RU" sz="5000" b="1"/>
        </a:p>
      </dgm:t>
    </dgm:pt>
    <dgm:pt modelId="{5FC5E59F-A9C5-49FF-AE58-45644F209C9E}" type="sibTrans" cxnId="{D035D632-0801-4161-A440-BE0D05C27F33}">
      <dgm:prSet/>
      <dgm:spPr/>
      <dgm:t>
        <a:bodyPr/>
        <a:lstStyle/>
        <a:p>
          <a:pPr algn="r"/>
          <a:endParaRPr lang="ru-RU" sz="5000" b="1"/>
        </a:p>
      </dgm:t>
    </dgm:pt>
    <dgm:pt modelId="{EF423C48-7BE4-4783-B308-6661F74FB03F}" type="pres">
      <dgm:prSet presAssocID="{9A976F9E-CFA2-42EB-BE3F-EA398248C9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ED509-8CA5-4E49-8A63-7A6672EA640C}" type="pres">
      <dgm:prSet presAssocID="{D8ED642C-B840-4E8D-A197-BAA0825CEB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FFAFC-255C-4D89-AAD7-382E76D7E863}" type="presOf" srcId="{9A976F9E-CFA2-42EB-BE3F-EA398248C906}" destId="{EF423C48-7BE4-4783-B308-6661F74FB03F}" srcOrd="0" destOrd="0" presId="urn:microsoft.com/office/officeart/2005/8/layout/vList2"/>
    <dgm:cxn modelId="{D035D632-0801-4161-A440-BE0D05C27F33}" srcId="{9A976F9E-CFA2-42EB-BE3F-EA398248C906}" destId="{D8ED642C-B840-4E8D-A197-BAA0825CEB14}" srcOrd="0" destOrd="0" parTransId="{38B0FC51-7806-4663-9952-4812FD8DAFFD}" sibTransId="{5FC5E59F-A9C5-49FF-AE58-45644F209C9E}"/>
    <dgm:cxn modelId="{B90421A1-D190-47CE-AB0B-FBA83348EF27}" type="presOf" srcId="{D8ED642C-B840-4E8D-A197-BAA0825CEB14}" destId="{B0CED509-8CA5-4E49-8A63-7A6672EA640C}" srcOrd="0" destOrd="0" presId="urn:microsoft.com/office/officeart/2005/8/layout/vList2"/>
    <dgm:cxn modelId="{09067172-4A8E-463B-AA5A-F6310EBC2EAA}" type="presParOf" srcId="{EF423C48-7BE4-4783-B308-6661F74FB03F}" destId="{B0CED509-8CA5-4E49-8A63-7A6672EA64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976F9E-CFA2-42EB-BE3F-EA398248C9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ED642C-B840-4E8D-A197-BAA0825CEB14}">
      <dgm:prSet custT="1"/>
      <dgm:spPr/>
      <dgm:t>
        <a:bodyPr/>
        <a:lstStyle/>
        <a:p>
          <a:pPr algn="ctr"/>
          <a:r>
            <a:rPr lang="ru-RU" sz="5000" b="1" dirty="0" smtClean="0"/>
            <a:t>Выездная проверка</a:t>
          </a:r>
        </a:p>
      </dgm:t>
    </dgm:pt>
    <dgm:pt modelId="{38B0FC51-7806-4663-9952-4812FD8DAFFD}" type="parTrans" cxnId="{D035D632-0801-4161-A440-BE0D05C27F33}">
      <dgm:prSet/>
      <dgm:spPr/>
      <dgm:t>
        <a:bodyPr/>
        <a:lstStyle/>
        <a:p>
          <a:pPr algn="r"/>
          <a:endParaRPr lang="ru-RU" sz="5000" b="1"/>
        </a:p>
      </dgm:t>
    </dgm:pt>
    <dgm:pt modelId="{5FC5E59F-A9C5-49FF-AE58-45644F209C9E}" type="sibTrans" cxnId="{D035D632-0801-4161-A440-BE0D05C27F33}">
      <dgm:prSet/>
      <dgm:spPr/>
      <dgm:t>
        <a:bodyPr/>
        <a:lstStyle/>
        <a:p>
          <a:pPr algn="r"/>
          <a:endParaRPr lang="ru-RU" sz="5000" b="1"/>
        </a:p>
      </dgm:t>
    </dgm:pt>
    <dgm:pt modelId="{EF423C48-7BE4-4783-B308-6661F74FB03F}" type="pres">
      <dgm:prSet presAssocID="{9A976F9E-CFA2-42EB-BE3F-EA398248C9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ED509-8CA5-4E49-8A63-7A6672EA640C}" type="pres">
      <dgm:prSet presAssocID="{D8ED642C-B840-4E8D-A197-BAA0825CEB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E2469A-FAA3-434A-8D27-6DC39E5C06A2}" type="presOf" srcId="{D8ED642C-B840-4E8D-A197-BAA0825CEB14}" destId="{B0CED509-8CA5-4E49-8A63-7A6672EA640C}" srcOrd="0" destOrd="0" presId="urn:microsoft.com/office/officeart/2005/8/layout/vList2"/>
    <dgm:cxn modelId="{D035D632-0801-4161-A440-BE0D05C27F33}" srcId="{9A976F9E-CFA2-42EB-BE3F-EA398248C906}" destId="{D8ED642C-B840-4E8D-A197-BAA0825CEB14}" srcOrd="0" destOrd="0" parTransId="{38B0FC51-7806-4663-9952-4812FD8DAFFD}" sibTransId="{5FC5E59F-A9C5-49FF-AE58-45644F209C9E}"/>
    <dgm:cxn modelId="{F9842B06-1782-43C6-A9A9-ADD3C45519F5}" type="presOf" srcId="{9A976F9E-CFA2-42EB-BE3F-EA398248C906}" destId="{EF423C48-7BE4-4783-B308-6661F74FB03F}" srcOrd="0" destOrd="0" presId="urn:microsoft.com/office/officeart/2005/8/layout/vList2"/>
    <dgm:cxn modelId="{9F3145D9-362E-4856-9CDA-34056A81622C}" type="presParOf" srcId="{EF423C48-7BE4-4783-B308-6661F74FB03F}" destId="{B0CED509-8CA5-4E49-8A63-7A6672EA64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976F9E-CFA2-42EB-BE3F-EA398248C9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ED642C-B840-4E8D-A197-BAA0825CEB14}">
      <dgm:prSet custT="1"/>
      <dgm:spPr/>
      <dgm:t>
        <a:bodyPr/>
        <a:lstStyle/>
        <a:p>
          <a:pPr algn="ctr"/>
          <a:r>
            <a:rPr lang="ru-RU" sz="5000" b="1" dirty="0" smtClean="0"/>
            <a:t>Оформление подтверждающего документа</a:t>
          </a:r>
        </a:p>
      </dgm:t>
    </dgm:pt>
    <dgm:pt modelId="{38B0FC51-7806-4663-9952-4812FD8DAFFD}" type="parTrans" cxnId="{D035D632-0801-4161-A440-BE0D05C27F33}">
      <dgm:prSet/>
      <dgm:spPr/>
      <dgm:t>
        <a:bodyPr/>
        <a:lstStyle/>
        <a:p>
          <a:pPr algn="r"/>
          <a:endParaRPr lang="ru-RU" sz="5000" b="1"/>
        </a:p>
      </dgm:t>
    </dgm:pt>
    <dgm:pt modelId="{5FC5E59F-A9C5-49FF-AE58-45644F209C9E}" type="sibTrans" cxnId="{D035D632-0801-4161-A440-BE0D05C27F33}">
      <dgm:prSet/>
      <dgm:spPr/>
      <dgm:t>
        <a:bodyPr/>
        <a:lstStyle/>
        <a:p>
          <a:pPr algn="r"/>
          <a:endParaRPr lang="ru-RU" sz="5000" b="1"/>
        </a:p>
      </dgm:t>
    </dgm:pt>
    <dgm:pt modelId="{EF423C48-7BE4-4783-B308-6661F74FB03F}" type="pres">
      <dgm:prSet presAssocID="{9A976F9E-CFA2-42EB-BE3F-EA398248C9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ED509-8CA5-4E49-8A63-7A6672EA640C}" type="pres">
      <dgm:prSet presAssocID="{D8ED642C-B840-4E8D-A197-BAA0825CEB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35D632-0801-4161-A440-BE0D05C27F33}" srcId="{9A976F9E-CFA2-42EB-BE3F-EA398248C906}" destId="{D8ED642C-B840-4E8D-A197-BAA0825CEB14}" srcOrd="0" destOrd="0" parTransId="{38B0FC51-7806-4663-9952-4812FD8DAFFD}" sibTransId="{5FC5E59F-A9C5-49FF-AE58-45644F209C9E}"/>
    <dgm:cxn modelId="{6ABE9934-BB91-49D7-90F8-67CB24AB1503}" type="presOf" srcId="{D8ED642C-B840-4E8D-A197-BAA0825CEB14}" destId="{B0CED509-8CA5-4E49-8A63-7A6672EA640C}" srcOrd="0" destOrd="0" presId="urn:microsoft.com/office/officeart/2005/8/layout/vList2"/>
    <dgm:cxn modelId="{EC475B6D-C048-4ECE-949A-0AB1E43C9669}" type="presOf" srcId="{9A976F9E-CFA2-42EB-BE3F-EA398248C906}" destId="{EF423C48-7BE4-4783-B308-6661F74FB03F}" srcOrd="0" destOrd="0" presId="urn:microsoft.com/office/officeart/2005/8/layout/vList2"/>
    <dgm:cxn modelId="{E8C13AD5-81C0-4044-92F0-EA0F9D3912BE}" type="presParOf" srcId="{EF423C48-7BE4-4783-B308-6661F74FB03F}" destId="{B0CED509-8CA5-4E49-8A63-7A6672EA64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976F9E-CFA2-42EB-BE3F-EA398248C9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ED642C-B840-4E8D-A197-BAA0825CEB14}">
      <dgm:prSet custT="1"/>
      <dgm:spPr/>
      <dgm:t>
        <a:bodyPr/>
        <a:lstStyle/>
        <a:p>
          <a:pPr algn="ctr"/>
          <a:r>
            <a:rPr lang="ru-RU" sz="5000" b="1" dirty="0" smtClean="0"/>
            <a:t>Проверка корректности и/или обоснованности выдачи подтверждающего документа</a:t>
          </a:r>
        </a:p>
      </dgm:t>
    </dgm:pt>
    <dgm:pt modelId="{38B0FC51-7806-4663-9952-4812FD8DAFFD}" type="parTrans" cxnId="{D035D632-0801-4161-A440-BE0D05C27F33}">
      <dgm:prSet/>
      <dgm:spPr/>
      <dgm:t>
        <a:bodyPr/>
        <a:lstStyle/>
        <a:p>
          <a:pPr algn="r"/>
          <a:endParaRPr lang="ru-RU" sz="5000" b="1"/>
        </a:p>
      </dgm:t>
    </dgm:pt>
    <dgm:pt modelId="{5FC5E59F-A9C5-49FF-AE58-45644F209C9E}" type="sibTrans" cxnId="{D035D632-0801-4161-A440-BE0D05C27F33}">
      <dgm:prSet/>
      <dgm:spPr/>
      <dgm:t>
        <a:bodyPr/>
        <a:lstStyle/>
        <a:p>
          <a:pPr algn="r"/>
          <a:endParaRPr lang="ru-RU" sz="5000" b="1"/>
        </a:p>
      </dgm:t>
    </dgm:pt>
    <dgm:pt modelId="{EF423C48-7BE4-4783-B308-6661F74FB03F}" type="pres">
      <dgm:prSet presAssocID="{9A976F9E-CFA2-42EB-BE3F-EA398248C9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ED509-8CA5-4E49-8A63-7A6672EA640C}" type="pres">
      <dgm:prSet presAssocID="{D8ED642C-B840-4E8D-A197-BAA0825CEB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35D632-0801-4161-A440-BE0D05C27F33}" srcId="{9A976F9E-CFA2-42EB-BE3F-EA398248C906}" destId="{D8ED642C-B840-4E8D-A197-BAA0825CEB14}" srcOrd="0" destOrd="0" parTransId="{38B0FC51-7806-4663-9952-4812FD8DAFFD}" sibTransId="{5FC5E59F-A9C5-49FF-AE58-45644F209C9E}"/>
    <dgm:cxn modelId="{195F320A-01F3-445F-8CE3-9E540FADB78A}" type="presOf" srcId="{D8ED642C-B840-4E8D-A197-BAA0825CEB14}" destId="{B0CED509-8CA5-4E49-8A63-7A6672EA640C}" srcOrd="0" destOrd="0" presId="urn:microsoft.com/office/officeart/2005/8/layout/vList2"/>
    <dgm:cxn modelId="{C500D164-97FB-43FD-8275-993A42EEFBCD}" type="presOf" srcId="{9A976F9E-CFA2-42EB-BE3F-EA398248C906}" destId="{EF423C48-7BE4-4783-B308-6661F74FB03F}" srcOrd="0" destOrd="0" presId="urn:microsoft.com/office/officeart/2005/8/layout/vList2"/>
    <dgm:cxn modelId="{EBCBAB78-6847-4912-97EE-5CC2B6FC0B0A}" type="presParOf" srcId="{EF423C48-7BE4-4783-B308-6661F74FB03F}" destId="{B0CED509-8CA5-4E49-8A63-7A6672EA64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976F9E-CFA2-42EB-BE3F-EA398248C9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ED642C-B840-4E8D-A197-BAA0825CEB14}">
      <dgm:prSet custT="1"/>
      <dgm:spPr/>
      <dgm:t>
        <a:bodyPr/>
        <a:lstStyle/>
        <a:p>
          <a:pPr algn="ctr"/>
          <a:r>
            <a:rPr lang="ru-RU" sz="5000" b="1" dirty="0" smtClean="0"/>
            <a:t>Прочие случаи приостановления (отмены) действия подтверждающих документов</a:t>
          </a:r>
        </a:p>
      </dgm:t>
    </dgm:pt>
    <dgm:pt modelId="{38B0FC51-7806-4663-9952-4812FD8DAFFD}" type="parTrans" cxnId="{D035D632-0801-4161-A440-BE0D05C27F33}">
      <dgm:prSet/>
      <dgm:spPr/>
      <dgm:t>
        <a:bodyPr/>
        <a:lstStyle/>
        <a:p>
          <a:pPr algn="r"/>
          <a:endParaRPr lang="ru-RU" sz="5000" b="1"/>
        </a:p>
      </dgm:t>
    </dgm:pt>
    <dgm:pt modelId="{5FC5E59F-A9C5-49FF-AE58-45644F209C9E}" type="sibTrans" cxnId="{D035D632-0801-4161-A440-BE0D05C27F33}">
      <dgm:prSet/>
      <dgm:spPr/>
      <dgm:t>
        <a:bodyPr/>
        <a:lstStyle/>
        <a:p>
          <a:pPr algn="r"/>
          <a:endParaRPr lang="ru-RU" sz="5000" b="1"/>
        </a:p>
      </dgm:t>
    </dgm:pt>
    <dgm:pt modelId="{EF423C48-7BE4-4783-B308-6661F74FB03F}" type="pres">
      <dgm:prSet presAssocID="{9A976F9E-CFA2-42EB-BE3F-EA398248C9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ED509-8CA5-4E49-8A63-7A6672EA640C}" type="pres">
      <dgm:prSet presAssocID="{D8ED642C-B840-4E8D-A197-BAA0825CEB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8BC661-8769-4D79-B198-626463E82B5A}" type="presOf" srcId="{D8ED642C-B840-4E8D-A197-BAA0825CEB14}" destId="{B0CED509-8CA5-4E49-8A63-7A6672EA640C}" srcOrd="0" destOrd="0" presId="urn:microsoft.com/office/officeart/2005/8/layout/vList2"/>
    <dgm:cxn modelId="{D035D632-0801-4161-A440-BE0D05C27F33}" srcId="{9A976F9E-CFA2-42EB-BE3F-EA398248C906}" destId="{D8ED642C-B840-4E8D-A197-BAA0825CEB14}" srcOrd="0" destOrd="0" parTransId="{38B0FC51-7806-4663-9952-4812FD8DAFFD}" sibTransId="{5FC5E59F-A9C5-49FF-AE58-45644F209C9E}"/>
    <dgm:cxn modelId="{3C8859AB-424F-4177-BBE7-27EF53762E5E}" type="presOf" srcId="{9A976F9E-CFA2-42EB-BE3F-EA398248C906}" destId="{EF423C48-7BE4-4783-B308-6661F74FB03F}" srcOrd="0" destOrd="0" presId="urn:microsoft.com/office/officeart/2005/8/layout/vList2"/>
    <dgm:cxn modelId="{3D825CD0-4C7E-47D5-8D0B-E98150E3CF2B}" type="presParOf" srcId="{EF423C48-7BE4-4783-B308-6661F74FB03F}" destId="{B0CED509-8CA5-4E49-8A63-7A6672EA64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D509-8CA5-4E49-8A63-7A6672EA640C}">
      <dsp:nvSpPr>
        <dsp:cNvPr id="0" name=""/>
        <dsp:cNvSpPr/>
      </dsp:nvSpPr>
      <dsp:spPr>
        <a:xfrm>
          <a:off x="0" y="485062"/>
          <a:ext cx="1540971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Рассмотрение поступившего заявления</a:t>
          </a:r>
        </a:p>
      </dsp:txBody>
      <dsp:txXfrm>
        <a:off x="59399" y="544461"/>
        <a:ext cx="15290914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D509-8CA5-4E49-8A63-7A6672EA640C}">
      <dsp:nvSpPr>
        <dsp:cNvPr id="0" name=""/>
        <dsp:cNvSpPr/>
      </dsp:nvSpPr>
      <dsp:spPr>
        <a:xfrm>
          <a:off x="0" y="485062"/>
          <a:ext cx="1540971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Камеральная проверка</a:t>
          </a:r>
        </a:p>
      </dsp:txBody>
      <dsp:txXfrm>
        <a:off x="59399" y="544461"/>
        <a:ext cx="15290914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D509-8CA5-4E49-8A63-7A6672EA640C}">
      <dsp:nvSpPr>
        <dsp:cNvPr id="0" name=""/>
        <dsp:cNvSpPr/>
      </dsp:nvSpPr>
      <dsp:spPr>
        <a:xfrm>
          <a:off x="0" y="485062"/>
          <a:ext cx="1540971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Выездная проверка</a:t>
          </a:r>
        </a:p>
      </dsp:txBody>
      <dsp:txXfrm>
        <a:off x="59399" y="544461"/>
        <a:ext cx="15290914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D509-8CA5-4E49-8A63-7A6672EA640C}">
      <dsp:nvSpPr>
        <dsp:cNvPr id="0" name=""/>
        <dsp:cNvSpPr/>
      </dsp:nvSpPr>
      <dsp:spPr>
        <a:xfrm>
          <a:off x="0" y="485062"/>
          <a:ext cx="1540971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Оформление подтверждающего документа</a:t>
          </a:r>
        </a:p>
      </dsp:txBody>
      <dsp:txXfrm>
        <a:off x="59399" y="544461"/>
        <a:ext cx="15290914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D509-8CA5-4E49-8A63-7A6672EA640C}">
      <dsp:nvSpPr>
        <dsp:cNvPr id="0" name=""/>
        <dsp:cNvSpPr/>
      </dsp:nvSpPr>
      <dsp:spPr>
        <a:xfrm>
          <a:off x="0" y="104812"/>
          <a:ext cx="15409712" cy="1977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Проверка корректности и/или обоснованности выдачи подтверждающего документа</a:t>
          </a:r>
        </a:p>
      </dsp:txBody>
      <dsp:txXfrm>
        <a:off x="96524" y="201336"/>
        <a:ext cx="15216664" cy="1784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D509-8CA5-4E49-8A63-7A6672EA640C}">
      <dsp:nvSpPr>
        <dsp:cNvPr id="0" name=""/>
        <dsp:cNvSpPr/>
      </dsp:nvSpPr>
      <dsp:spPr>
        <a:xfrm>
          <a:off x="0" y="104812"/>
          <a:ext cx="15409712" cy="1977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Прочие случаи приостановления (отмены) действия подтверждающих документов</a:t>
          </a:r>
        </a:p>
      </dsp:txBody>
      <dsp:txXfrm>
        <a:off x="96524" y="201336"/>
        <a:ext cx="15216664" cy="1784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0DDD-8450-4873-B947-A435179CA453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7679B-C9F4-4F1C-AA0D-82DFF175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6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48C70-B913-42A2-8CC3-C13B8E3DF510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CD44-1ACF-47FC-9DAD-C0DAD8812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62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CD44-1ACF-47FC-9DAD-C0DAD88122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79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CD44-1ACF-47FC-9DAD-C0DAD88122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79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CD44-1ACF-47FC-9DAD-C0DAD88122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79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CD44-1ACF-47FC-9DAD-C0DAD88122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7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CD44-1ACF-47FC-9DAD-C0DAD88122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7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CD44-1ACF-47FC-9DAD-C0DAD88122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7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CD44-1ACF-47FC-9DAD-C0DAD88122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7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CD44-1ACF-47FC-9DAD-C0DAD88122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79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CD44-1ACF-47FC-9DAD-C0DAD88122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7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CD44-1ACF-47FC-9DAD-C0DAD88122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79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CD44-1ACF-47FC-9DAD-C0DAD88122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79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CD44-1ACF-47FC-9DAD-C0DAD88122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7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557" y="6389807"/>
            <a:ext cx="31093649" cy="44090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7115" y="11655902"/>
            <a:ext cx="25606534" cy="52565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639C-8DF4-4B4B-ABF0-4B06869E2975}" type="datetime1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0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44E1-D1B5-4623-B259-56EBA3F15DFD}" type="datetime1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521053" y="618981"/>
            <a:ext cx="8230672" cy="131605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9038" y="618981"/>
            <a:ext cx="24082336" cy="131605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91AD-3B5B-4198-A3C0-A4EABC485626}" type="datetime1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0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CAB8-383E-4641-8229-A861DEEC0309}" type="datetime1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1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628" y="13217644"/>
            <a:ext cx="31093649" cy="4085278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9628" y="8718122"/>
            <a:ext cx="31093649" cy="449951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E2CD-E320-4BCE-86D0-846F29DA87FA}" type="datetime1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9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9038" y="3599623"/>
            <a:ext cx="16156504" cy="10179867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595221" y="3599623"/>
            <a:ext cx="16156504" cy="10179867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D67C-C0ED-4078-99F2-734CC1945F06}" type="datetime1">
              <a:rPr lang="ru-RU" smtClean="0"/>
              <a:t>17.06.2026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3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9038" y="823721"/>
            <a:ext cx="32922687" cy="342820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9038" y="4604274"/>
            <a:ext cx="16162856" cy="191884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29038" y="6523114"/>
            <a:ext cx="16162856" cy="11851120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8582542" y="4604274"/>
            <a:ext cx="16169205" cy="191884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8582542" y="6523114"/>
            <a:ext cx="16169205" cy="11851120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CB56-2819-42BC-9A6B-7D57F3FD0178}" type="datetime1">
              <a:rPr lang="ru-RU" smtClean="0"/>
              <a:t>17.06.2026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0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6986-1E79-4026-B78E-8BC7B91F2999}" type="datetime1">
              <a:rPr lang="ru-RU" smtClean="0"/>
              <a:t>17.06.2026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5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28BA-9A5B-4E6F-B3AC-B920576B3C46}" type="datetime1">
              <a:rPr lang="ru-RU" smtClean="0"/>
              <a:t>17.06.2026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4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9048" y="818958"/>
            <a:ext cx="12034819" cy="3485345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2062" y="818972"/>
            <a:ext cx="20449663" cy="17555276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9048" y="4304317"/>
            <a:ext cx="12034819" cy="14069931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F99D-6319-4724-9EDF-D6A307AF016A}" type="datetime1">
              <a:rPr lang="ru-RU" smtClean="0"/>
              <a:t>17.06.2026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4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0085" y="14398471"/>
            <a:ext cx="21948458" cy="169982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170085" y="1837898"/>
            <a:ext cx="21948458" cy="12341543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70085" y="16098295"/>
            <a:ext cx="21948458" cy="2414029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4C17-1666-4555-A7D5-643DBCD3214A}" type="datetime1">
              <a:rPr lang="ru-RU" smtClean="0"/>
              <a:t>17.06.2026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3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9038" y="823721"/>
            <a:ext cx="32922687" cy="3428206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9038" y="4799493"/>
            <a:ext cx="32922687" cy="13574745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829038" y="19064643"/>
            <a:ext cx="8535511" cy="1095122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25849-9E37-460D-B4C2-C2C4CF0974FF}" type="datetime1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498428" y="19064643"/>
            <a:ext cx="11583908" cy="1095122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216214" y="19064643"/>
            <a:ext cx="8535511" cy="1095122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D7E-C280-4DCD-A7E1-93BBC7758E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752765" y="19461498"/>
            <a:ext cx="12827998" cy="1476986"/>
          </a:xfrm>
          <a:prstGeom prst="rect">
            <a:avLst/>
          </a:prstGeom>
        </p:spPr>
        <p:txBody>
          <a:bodyPr wrap="none" lIns="365760" tIns="182880" rIns="365760" bIns="18288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hlinkClick r:id="rId13"/>
              </a:rPr>
              <a:t>http://presentation-creation.ru/</a:t>
            </a:r>
            <a:endParaRPr lang="en-US" sz="1280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3752765" y="19461498"/>
            <a:ext cx="12827998" cy="1476986"/>
          </a:xfrm>
          <a:prstGeom prst="rect">
            <a:avLst/>
          </a:prstGeom>
        </p:spPr>
        <p:txBody>
          <a:bodyPr wrap="none" lIns="365760" tIns="182880" rIns="365760" bIns="18288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hlinkClick r:id="rId13"/>
              </a:rPr>
              <a:t>http://presentation-creation.ru/</a:t>
            </a:r>
            <a:endParaRPr lang="en-US" sz="12800" dirty="0"/>
          </a:p>
        </p:txBody>
      </p:sp>
    </p:spTree>
    <p:extLst>
      <p:ext uri="{BB962C8B-B14F-4D97-AF65-F5344CB8AC3E}">
        <p14:creationId xmlns:p14="http://schemas.microsoft.com/office/powerpoint/2010/main" val="100515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36576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uztpp.ru/ru/ekspertiza-po-719-postanovleniyu/" TargetMode="External"/><Relationship Id="rId5" Type="http://schemas.microsoft.com/office/2007/relationships/hdphoto" Target="../media/hdphoto4.wdp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26" Type="http://schemas.openxmlformats.org/officeDocument/2006/relationships/diagramData" Target="../diagrams/data5.xml"/><Relationship Id="rId39" Type="http://schemas.openxmlformats.org/officeDocument/2006/relationships/image" Target="../media/image12.png"/><Relationship Id="rId21" Type="http://schemas.openxmlformats.org/officeDocument/2006/relationships/diagramData" Target="../diagrams/data4.xml"/><Relationship Id="rId34" Type="http://schemas.openxmlformats.org/officeDocument/2006/relationships/diagramColors" Target="../diagrams/colors6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microsoft.com/office/2007/relationships/diagramDrawing" Target="../diagrams/drawing4.xml"/><Relationship Id="rId33" Type="http://schemas.openxmlformats.org/officeDocument/2006/relationships/diagramQuickStyle" Target="../diagrams/quickStyle6.xml"/><Relationship Id="rId38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29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diagramColors" Target="../diagrams/colors4.xml"/><Relationship Id="rId32" Type="http://schemas.openxmlformats.org/officeDocument/2006/relationships/diagramLayout" Target="../diagrams/layout6.xml"/><Relationship Id="rId37" Type="http://schemas.openxmlformats.org/officeDocument/2006/relationships/image" Target="../media/image10.png"/><Relationship Id="rId5" Type="http://schemas.openxmlformats.org/officeDocument/2006/relationships/image" Target="../media/image8.jpeg"/><Relationship Id="rId15" Type="http://schemas.microsoft.com/office/2007/relationships/diagramDrawing" Target="../diagrams/drawing2.xml"/><Relationship Id="rId23" Type="http://schemas.openxmlformats.org/officeDocument/2006/relationships/diagramQuickStyle" Target="../diagrams/quickStyle4.xml"/><Relationship Id="rId28" Type="http://schemas.openxmlformats.org/officeDocument/2006/relationships/diagramQuickStyle" Target="../diagrams/quickStyle5.xml"/><Relationship Id="rId36" Type="http://schemas.openxmlformats.org/officeDocument/2006/relationships/image" Target="../media/image9.png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31" Type="http://schemas.openxmlformats.org/officeDocument/2006/relationships/diagramData" Target="../diagrams/data6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diagramLayout" Target="../diagrams/layout4.xml"/><Relationship Id="rId27" Type="http://schemas.openxmlformats.org/officeDocument/2006/relationships/diagramLayout" Target="../diagrams/layout5.xml"/><Relationship Id="rId30" Type="http://schemas.microsoft.com/office/2007/relationships/diagramDrawing" Target="../diagrams/drawing5.xml"/><Relationship Id="rId35" Type="http://schemas.microsoft.com/office/2007/relationships/diagramDrawing" Target="../diagrams/drawing6.xml"/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cheruhin\Desktop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"/>
            <a:ext cx="36574643" cy="2057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2014454" y="6396187"/>
            <a:ext cx="32551854" cy="6696744"/>
          </a:xfrm>
        </p:spPr>
        <p:txBody>
          <a:bodyPr>
            <a:noAutofit/>
          </a:bodyPr>
          <a:lstStyle/>
          <a:p>
            <a:r>
              <a:rPr lang="ru-RU" sz="10000" b="1" dirty="0">
                <a:solidFill>
                  <a:schemeClr val="accent1">
                    <a:lumMod val="75000"/>
                  </a:schemeClr>
                </a:solidFill>
              </a:rPr>
              <a:t>О механизме подтверждения </a:t>
            </a:r>
            <a:r>
              <a:rPr lang="ru-RU" sz="10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0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0000" b="1" dirty="0" smtClean="0">
                <a:solidFill>
                  <a:schemeClr val="accent1">
                    <a:lumMod val="75000"/>
                  </a:schemeClr>
                </a:solidFill>
              </a:rPr>
              <a:t>производства российской промышленной </a:t>
            </a:r>
            <a:r>
              <a:rPr lang="ru-RU" sz="10000" b="1" dirty="0">
                <a:solidFill>
                  <a:schemeClr val="accent1">
                    <a:lumMod val="75000"/>
                  </a:schemeClr>
                </a:solidFill>
              </a:rPr>
              <a:t>продукции </a:t>
            </a:r>
            <a:r>
              <a:rPr lang="ru-RU" sz="10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0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00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0000" b="1" dirty="0">
                <a:solidFill>
                  <a:schemeClr val="accent1">
                    <a:lumMod val="75000"/>
                  </a:schemeClr>
                </a:solidFill>
              </a:rPr>
              <a:t>соответствии с </a:t>
            </a:r>
            <a:r>
              <a:rPr lang="ru-RU" sz="10000" b="1" dirty="0" smtClean="0">
                <a:solidFill>
                  <a:schemeClr val="accent1">
                    <a:lumMod val="75000"/>
                  </a:schemeClr>
                </a:solidFill>
              </a:rPr>
              <a:t>Постановлением Правительства </a:t>
            </a:r>
            <a:r>
              <a:rPr lang="ru-RU" sz="10000" b="1" dirty="0">
                <a:solidFill>
                  <a:schemeClr val="accent1">
                    <a:lumMod val="75000"/>
                  </a:schemeClr>
                </a:solidFill>
              </a:rPr>
              <a:t>РФ </a:t>
            </a:r>
            <a:r>
              <a:rPr lang="ru-RU" sz="10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0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0000" b="1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sz="10000" b="1" dirty="0">
                <a:solidFill>
                  <a:schemeClr val="accent1">
                    <a:lumMod val="75000"/>
                  </a:schemeClr>
                </a:solidFill>
              </a:rPr>
              <a:t>17 июля 2015 г. N 719</a:t>
            </a:r>
            <a:endParaRPr lang="ru-RU" sz="10000" b="1" dirty="0">
              <a:solidFill>
                <a:schemeClr val="accent1">
                  <a:lumMod val="75000"/>
                </a:schemeClr>
              </a:solidFill>
              <a:latin typeface="Noto Sans TC DemiLight" panose="020B0200000000000000" pitchFamily="34" charset="-128"/>
              <a:ea typeface="Noto Sans TC DemiLight" panose="020B02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27885" y="18753833"/>
            <a:ext cx="3815074" cy="1046440"/>
          </a:xfrm>
          <a:prstGeom prst="rect">
            <a:avLst/>
          </a:prstGeom>
          <a:noFill/>
        </p:spPr>
        <p:txBody>
          <a:bodyPr wrap="square" lIns="365760" tIns="182880" rIns="365760" bIns="182880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2026</a:t>
            </a:r>
            <a:endParaRPr lang="ru-RU" sz="4400" b="1" dirty="0">
              <a:solidFill>
                <a:schemeClr val="tx2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acheruhin\Desktop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347513"/>
            <a:ext cx="35854677" cy="199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256933" y="-516580"/>
            <a:ext cx="30387376" cy="3888432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 algn="ctr" defTabSz="3657600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Р</a:t>
            </a:r>
            <a:r>
              <a:rPr lang="ru-RU" sz="6000" b="1" dirty="0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ассмотрение заявки на включение сведений в реестр </a:t>
            </a:r>
            <a:br>
              <a:rPr lang="ru-RU" sz="6000" b="1" dirty="0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и проведение экспертизы</a:t>
            </a:r>
            <a:endParaRPr lang="ru-RU" sz="6000" b="1" dirty="0">
              <a:solidFill>
                <a:schemeClr val="bg1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/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1279" t="28854" r="21985" b="14827"/>
          <a:stretch/>
        </p:blipFill>
        <p:spPr bwMode="auto">
          <a:xfrm>
            <a:off x="3888781" y="3539069"/>
            <a:ext cx="28803200" cy="15530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28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acheruhin\Desktop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347513"/>
            <a:ext cx="35854677" cy="199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256933" y="-516580"/>
            <a:ext cx="30387376" cy="3888432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 algn="ctr" defTabSz="3657600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Отдельные вопросы,  связанные с процедурой подтверждения производства</a:t>
            </a:r>
            <a:endParaRPr lang="ru-RU" sz="6000" b="1" dirty="0">
              <a:solidFill>
                <a:schemeClr val="bg1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7364" t="36755" r="17984" b="36548"/>
          <a:stretch/>
        </p:blipFill>
        <p:spPr bwMode="auto">
          <a:xfrm>
            <a:off x="4752877" y="6036147"/>
            <a:ext cx="2707500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48821" y="3540835"/>
            <a:ext cx="29379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Срок 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действия подтверждающих документов, выдаваемых торгово-промышленными палатами, а также реестровых записей реестра российской промышленной продукции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56733" y="3083819"/>
            <a:ext cx="30171352" cy="2592288"/>
          </a:xfrm>
          <a:prstGeom prst="roundRect">
            <a:avLst/>
          </a:prstGeom>
          <a:noFill/>
          <a:ln w="57150">
            <a:solidFill>
              <a:srgbClr val="E09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5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865" y="13452971"/>
            <a:ext cx="293792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Внесение </a:t>
            </a:r>
            <a:r>
              <a:rPr lang="ru-RU" sz="5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изменений в реестровую запись и ежегодная </a:t>
            </a:r>
            <a:r>
              <a:rPr lang="ru-RU" sz="5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оценка. 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подачи заявки на внесение изменений в сведения о промышленной продукции в реестр российской промышленной продукции, необходимо в разделе «Мои документы» нажать на кнопку «Изменить» напротив изменяемой заявки </a:t>
            </a:r>
            <a:endParaRPr lang="ru-RU" sz="5000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на 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включение в реестр.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56733" y="13308954"/>
            <a:ext cx="30171352" cy="3314115"/>
          </a:xfrm>
          <a:prstGeom prst="roundRect">
            <a:avLst/>
          </a:prstGeom>
          <a:noFill/>
          <a:ln w="57150">
            <a:solidFill>
              <a:srgbClr val="E09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5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92936" y="17389018"/>
            <a:ext cx="293792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Ежегодная оценка. 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Для 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подачи заявки на ежегодную оценку, необходимо в разделе «Мои документы» нажать на кнопку «Ежегодная оценка» напротив выданного заключения, акта экспертизы или акта ежегодной оценки ТПП по заключению.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56734" y="17269395"/>
            <a:ext cx="30171352" cy="2592288"/>
          </a:xfrm>
          <a:prstGeom prst="roundRect">
            <a:avLst/>
          </a:prstGeom>
          <a:noFill/>
          <a:ln w="57150">
            <a:solidFill>
              <a:srgbClr val="E09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5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33583" y="3872131"/>
            <a:ext cx="1620180" cy="1015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33583" y="14530188"/>
            <a:ext cx="1620180" cy="1015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2.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33583" y="18057707"/>
            <a:ext cx="1620180" cy="1015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3.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acheruhin\Desktop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347513"/>
            <a:ext cx="35854677" cy="199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256933" y="-516580"/>
            <a:ext cx="30387376" cy="3888432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 algn="ctr" defTabSz="3657600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Контакты</a:t>
            </a:r>
            <a:endParaRPr lang="ru-RU" sz="6000" b="1" dirty="0">
              <a:solidFill>
                <a:schemeClr val="bg1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21" name="Picture 2" descr="https://avatars.mds.yandex.net/get-altay/5101995/2a000001829015e5be8daf3df4f6fec55052/XXL_heigh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trans="40000" intensity="8"/>
                    </a14:imgEffect>
                    <a14:imgEffect>
                      <a14:sharpenSoften amount="26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933" y="3155827"/>
            <a:ext cx="20738304" cy="15553728"/>
          </a:xfrm>
          <a:prstGeom prst="rect">
            <a:avLst/>
          </a:prstGeom>
          <a:ln>
            <a:noFill/>
          </a:ln>
          <a:effectLst>
            <a:glow rad="952500">
              <a:schemeClr val="bg1">
                <a:alpha val="66000"/>
              </a:schemeClr>
            </a:glow>
            <a:softEdge rad="774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7"/>
          <p:cNvSpPr txBox="1"/>
          <p:nvPr/>
        </p:nvSpPr>
        <p:spPr>
          <a:xfrm>
            <a:off x="1800550" y="3961845"/>
            <a:ext cx="171379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>
                <a:solidFill>
                  <a:schemeClr val="tx2"/>
                </a:solidFill>
              </a:rPr>
              <a:t>Союз «Кузбасская </a:t>
            </a:r>
            <a:r>
              <a:rPr lang="ru-RU" sz="5500" b="1" dirty="0" smtClean="0">
                <a:solidFill>
                  <a:schemeClr val="tx2"/>
                </a:solidFill>
              </a:rPr>
              <a:t>торгово-промышленная </a:t>
            </a:r>
            <a:r>
              <a:rPr lang="ru-RU" sz="5500" b="1" dirty="0">
                <a:solidFill>
                  <a:schemeClr val="tx2"/>
                </a:solidFill>
              </a:rPr>
              <a:t>палата»</a:t>
            </a:r>
          </a:p>
          <a:p>
            <a:endParaRPr lang="ru-RU" sz="5500" b="1" dirty="0" smtClean="0">
              <a:solidFill>
                <a:schemeClr val="tx2"/>
              </a:solidFill>
            </a:endParaRPr>
          </a:p>
          <a:p>
            <a:r>
              <a:rPr lang="ru-RU" sz="5500" b="1" dirty="0" smtClean="0">
                <a:solidFill>
                  <a:schemeClr val="tx2"/>
                </a:solidFill>
              </a:rPr>
              <a:t>Департамент экспертизы и сертификации</a:t>
            </a:r>
          </a:p>
          <a:p>
            <a:r>
              <a:rPr lang="en-US" sz="5500" dirty="0">
                <a:solidFill>
                  <a:schemeClr val="tx2"/>
                </a:solidFill>
                <a:hlinkClick r:id="rId6"/>
              </a:rPr>
              <a:t>https://kuztpp.ru/ru/ekspertiza-po-719-postanovleniyu/</a:t>
            </a:r>
            <a:endParaRPr lang="ru-RU" sz="5500" dirty="0">
              <a:solidFill>
                <a:schemeClr val="tx2"/>
              </a:solidFill>
            </a:endParaRPr>
          </a:p>
          <a:p>
            <a:endParaRPr lang="ru-RU" sz="5500" b="1" dirty="0" smtClean="0">
              <a:solidFill>
                <a:schemeClr val="tx2"/>
              </a:solidFill>
            </a:endParaRPr>
          </a:p>
          <a:p>
            <a:r>
              <a:rPr lang="ru-RU" sz="5500" b="1" dirty="0" smtClean="0">
                <a:solidFill>
                  <a:schemeClr val="tx2"/>
                </a:solidFill>
              </a:rPr>
              <a:t>Тел. 8 (3842) </a:t>
            </a:r>
            <a:r>
              <a:rPr lang="ru-RU" sz="5500" b="1" dirty="0">
                <a:solidFill>
                  <a:schemeClr val="tx2"/>
                </a:solidFill>
              </a:rPr>
              <a:t>77-88-15, </a:t>
            </a:r>
            <a:r>
              <a:rPr lang="ru-RU" sz="5500" b="1" dirty="0" smtClean="0">
                <a:solidFill>
                  <a:schemeClr val="tx2"/>
                </a:solidFill>
              </a:rPr>
              <a:t>77-88-16</a:t>
            </a:r>
          </a:p>
          <a:p>
            <a:r>
              <a:rPr lang="en-US" sz="5500" b="1" dirty="0" smtClean="0">
                <a:solidFill>
                  <a:schemeClr val="tx2"/>
                </a:solidFill>
              </a:rPr>
              <a:t>e-mail: deso@kuztpp.ru</a:t>
            </a:r>
          </a:p>
          <a:p>
            <a:r>
              <a:rPr lang="en-US" sz="5500" b="1" dirty="0">
                <a:solidFill>
                  <a:schemeClr val="tx2"/>
                </a:solidFill>
              </a:rPr>
              <a:t> </a:t>
            </a:r>
            <a:r>
              <a:rPr lang="en-US" sz="5500" b="1" dirty="0" smtClean="0">
                <a:solidFill>
                  <a:schemeClr val="tx2"/>
                </a:solidFill>
              </a:rPr>
              <a:t>             pogorelova@kuztpp.ru   </a:t>
            </a:r>
            <a:endParaRPr lang="ru-RU" sz="5500" b="1" dirty="0">
              <a:solidFill>
                <a:schemeClr val="tx2"/>
              </a:solidFill>
            </a:endParaRPr>
          </a:p>
        </p:txBody>
      </p:sp>
      <p:pic>
        <p:nvPicPr>
          <p:cNvPr id="23" name="Picture 3" descr="\\FS01\files\цит\Печатать\qr-code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40" y="12369512"/>
            <a:ext cx="4740460" cy="47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\\FS01\files\цит\Печатать\qr-code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58" y="12372851"/>
            <a:ext cx="4740460" cy="47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cheruhin\Desktop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347513"/>
            <a:ext cx="35854677" cy="199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4028909" y="-444573"/>
            <a:ext cx="32551854" cy="3888432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 algn="ctr" defTabSz="3657600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Услуги, делегированные ТПП государством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12917" y="4019923"/>
            <a:ext cx="262617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000" dirty="0">
                <a:solidFill>
                  <a:schemeClr val="tx2"/>
                </a:solidFill>
              </a:rPr>
              <a:t>удостоверение сертификатов происхождения товаров и документов, связанных с </a:t>
            </a:r>
            <a:r>
              <a:rPr lang="ru-RU" sz="5000" dirty="0" smtClean="0">
                <a:solidFill>
                  <a:schemeClr val="tx2"/>
                </a:solidFill>
              </a:rPr>
              <a:t>осуществлением внешнеэкономической </a:t>
            </a:r>
            <a:r>
              <a:rPr lang="ru-RU" sz="5000" dirty="0">
                <a:solidFill>
                  <a:schemeClr val="tx2"/>
                </a:solidFill>
              </a:rPr>
              <a:t>деятельности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65413" y="3659883"/>
            <a:ext cx="29163240" cy="2304256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12917" y="7188275"/>
            <a:ext cx="282569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000" dirty="0">
                <a:solidFill>
                  <a:schemeClr val="tx2"/>
                </a:solidFill>
              </a:rPr>
              <a:t>выдача документов, подтверждающих страну происхождения товаров для целей осуществления закупок </a:t>
            </a:r>
            <a:r>
              <a:rPr lang="ru-RU" sz="5000" dirty="0" smtClean="0">
                <a:solidFill>
                  <a:schemeClr val="tx2"/>
                </a:solidFill>
              </a:rPr>
              <a:t>для </a:t>
            </a:r>
            <a:r>
              <a:rPr lang="ru-RU" sz="5000" dirty="0">
                <a:solidFill>
                  <a:schemeClr val="tx2"/>
                </a:solidFill>
              </a:rPr>
              <a:t>обеспечения государственных и муниципальных нужд (ФЗ-44, ФЗ-223, постановление </a:t>
            </a:r>
            <a:endParaRPr lang="ru-RU" sz="5000" dirty="0" smtClean="0">
              <a:solidFill>
                <a:schemeClr val="tx2"/>
              </a:solidFill>
            </a:endParaRPr>
          </a:p>
          <a:p>
            <a:pPr lvl="0"/>
            <a:r>
              <a:rPr lang="ru-RU" sz="5000" dirty="0" smtClean="0">
                <a:solidFill>
                  <a:schemeClr val="tx2"/>
                </a:solidFill>
              </a:rPr>
              <a:t>Правительства </a:t>
            </a:r>
            <a:r>
              <a:rPr lang="ru-RU" sz="5000" dirty="0">
                <a:solidFill>
                  <a:schemeClr val="tx2"/>
                </a:solidFill>
              </a:rPr>
              <a:t>РФ № 1875)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65413" y="7091874"/>
            <a:ext cx="29163240" cy="2616681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34873" y="16117267"/>
            <a:ext cx="269153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000" b="1" dirty="0">
                <a:solidFill>
                  <a:schemeClr val="tx2"/>
                </a:solidFill>
              </a:rPr>
              <a:t>выдача документов, подтверждающих соответствие производимой промышленной продукции </a:t>
            </a:r>
            <a:r>
              <a:rPr lang="ru-RU" sz="5000" b="1" dirty="0" smtClean="0">
                <a:solidFill>
                  <a:schemeClr val="tx2"/>
                </a:solidFill>
              </a:rPr>
              <a:t>требованиям</a:t>
            </a:r>
            <a:r>
              <a:rPr lang="ru-RU" sz="5000" b="1" dirty="0">
                <a:solidFill>
                  <a:schemeClr val="tx2"/>
                </a:solidFill>
              </a:rPr>
              <a:t>, </a:t>
            </a:r>
            <a:r>
              <a:rPr lang="ru-RU" sz="5000" b="1" dirty="0" smtClean="0">
                <a:solidFill>
                  <a:schemeClr val="tx2"/>
                </a:solidFill>
              </a:rPr>
              <a:t>предъявляемым </a:t>
            </a:r>
            <a:r>
              <a:rPr lang="ru-RU" sz="5000" b="1" dirty="0">
                <a:solidFill>
                  <a:schemeClr val="tx2"/>
                </a:solidFill>
              </a:rPr>
              <a:t>в целях ее отнесения к продукции, произведенной в Российской </a:t>
            </a:r>
            <a:r>
              <a:rPr lang="ru-RU" sz="5000" b="1" dirty="0" smtClean="0">
                <a:solidFill>
                  <a:schemeClr val="tx2"/>
                </a:solidFill>
              </a:rPr>
              <a:t>Федерации (</a:t>
            </a:r>
            <a:r>
              <a:rPr lang="ru-RU" sz="5000" b="1" dirty="0">
                <a:solidFill>
                  <a:schemeClr val="tx2"/>
                </a:solidFill>
              </a:rPr>
              <a:t>постановление Правительства РФ № 719)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87369" y="15973250"/>
            <a:ext cx="29163240" cy="2688689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9673" y="10860683"/>
            <a:ext cx="2691538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000" dirty="0">
                <a:solidFill>
                  <a:schemeClr val="tx2"/>
                </a:solidFill>
              </a:rPr>
              <a:t>подтверждение наличия у предприятия технической и технологической возможности </a:t>
            </a:r>
            <a:r>
              <a:rPr lang="ru-RU" sz="5000" dirty="0" smtClean="0">
                <a:solidFill>
                  <a:schemeClr val="tx2"/>
                </a:solidFill>
              </a:rPr>
              <a:t>производства товаров (</a:t>
            </a:r>
            <a:r>
              <a:rPr lang="ru-RU" sz="5000" dirty="0">
                <a:solidFill>
                  <a:schemeClr val="tx2"/>
                </a:solidFill>
              </a:rPr>
              <a:t>продукции) с использованием вторичного сырья (постановление Правительства РФ № </a:t>
            </a:r>
            <a:r>
              <a:rPr lang="ru-RU" sz="5000" dirty="0" smtClean="0">
                <a:solidFill>
                  <a:schemeClr val="tx2"/>
                </a:solidFill>
              </a:rPr>
              <a:t>1991 «О </a:t>
            </a:r>
            <a:r>
              <a:rPr lang="ru-RU" sz="5000" dirty="0">
                <a:solidFill>
                  <a:schemeClr val="tx2"/>
                </a:solidFill>
              </a:rPr>
              <a:t>порядке подтверждения </a:t>
            </a:r>
            <a:r>
              <a:rPr lang="ru-RU" sz="5000" dirty="0" smtClean="0">
                <a:solidFill>
                  <a:schemeClr val="tx2"/>
                </a:solidFill>
              </a:rPr>
              <a:t>производства </a:t>
            </a:r>
            <a:r>
              <a:rPr lang="ru-RU" sz="5000" dirty="0">
                <a:solidFill>
                  <a:schemeClr val="tx2"/>
                </a:solidFill>
              </a:rPr>
              <a:t>товаров с использование вторичного сырья в </a:t>
            </a:r>
            <a:r>
              <a:rPr lang="ru-RU" sz="5000" dirty="0" smtClean="0">
                <a:solidFill>
                  <a:schemeClr val="tx2"/>
                </a:solidFill>
              </a:rPr>
              <a:t>целях применения </a:t>
            </a:r>
            <a:r>
              <a:rPr lang="ru-RU" sz="5000" dirty="0">
                <a:solidFill>
                  <a:schemeClr val="tx2"/>
                </a:solidFill>
              </a:rPr>
              <a:t>понижающего коэффициента к нормативу утилизации отходов…..»)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62170" y="10644659"/>
            <a:ext cx="29163240" cy="4299580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24485" y="3683403"/>
            <a:ext cx="452696" cy="2304256"/>
          </a:xfrm>
          <a:prstGeom prst="roundRect">
            <a:avLst/>
          </a:prstGeom>
          <a:solidFill>
            <a:srgbClr val="9ABD7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24485" y="7260283"/>
            <a:ext cx="452696" cy="2304256"/>
          </a:xfrm>
          <a:prstGeom prst="roundRect">
            <a:avLst/>
          </a:prstGeom>
          <a:solidFill>
            <a:srgbClr val="9ABD7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46441" y="16183878"/>
            <a:ext cx="452696" cy="2304256"/>
          </a:xfrm>
          <a:prstGeom prst="roundRect">
            <a:avLst/>
          </a:prstGeom>
          <a:solidFill>
            <a:srgbClr val="9ABD7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29077" y="11018292"/>
            <a:ext cx="437026" cy="3514799"/>
          </a:xfrm>
          <a:prstGeom prst="roundRect">
            <a:avLst/>
          </a:prstGeom>
          <a:solidFill>
            <a:srgbClr val="9ABD7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477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acheruhin\Desktop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" y="347514"/>
            <a:ext cx="35854677" cy="199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256933" y="-516580"/>
            <a:ext cx="30387376" cy="3888432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 algn="ctr" defTabSz="3657600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Услуги по сертификации промышленной продукции по 719-му</a:t>
            </a:r>
            <a:br>
              <a:rPr lang="ru-RU" sz="6000" b="1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</a:br>
            <a:r>
              <a:rPr lang="ru-RU" sz="6000" b="1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Постановлению Правительства</a:t>
            </a:r>
            <a:endParaRPr lang="ru-RU" sz="6000" b="1" dirty="0">
              <a:solidFill>
                <a:schemeClr val="bg1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68501" y="3371852"/>
            <a:ext cx="20954328" cy="1486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Минпромторг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России совместно с ТПП РФ осуществляет деятельность подтверждения уровня локализации российской продукции  в рамках Постановления Правительства РФ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 № 719      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54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 подтверждении производства промышленной продукции на территории Российской Федерации»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Союз 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«Кузбасская торгово-промышленная палата»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 01 февраля 2021 года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уполномочена выдавать акты экспертизы и сертификаты о происхождении товара формы СТ-1, предусмотренные данным Постановлением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За это время экспертами палаты обработано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около  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300     заявок, в том числе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   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194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 заявкам от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почти  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100   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предприятий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Кузбасса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принято положительное решение о подтверждении российского производства и внесении продукции в реестр Минпромторга.</a:t>
            </a:r>
          </a:p>
          <a:p>
            <a:endParaRPr lang="ru-RU" sz="3200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Более чем по 60 заявкам оказана консультационная поддержка по процедуре вхождения в реестр в рамках дополнительных договоров сопровождения. </a:t>
            </a:r>
            <a:endParaRPr lang="ru-RU" sz="54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309511" y="3903794"/>
            <a:ext cx="1004403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>
                <a:solidFill>
                  <a:schemeClr val="tx2">
                    <a:lumMod val="75000"/>
                  </a:schemeClr>
                </a:solidFill>
              </a:rPr>
              <a:t>Выполнение заявок Кузбасской 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</a:rPr>
              <a:t>ТПП</a:t>
            </a:r>
          </a:p>
          <a:p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</a:rPr>
              <a:t>годам: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846241772"/>
              </p:ext>
            </p:extLst>
          </p:nvPr>
        </p:nvGraphicFramePr>
        <p:xfrm>
          <a:off x="23114917" y="6157523"/>
          <a:ext cx="12025336" cy="967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1665645" y="5027178"/>
            <a:ext cx="2952328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№ 719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78213" y="11652771"/>
            <a:ext cx="1802703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300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72957" y="12668434"/>
            <a:ext cx="1648471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194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01749" y="12588875"/>
            <a:ext cx="1728192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100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cheruhin\Desktop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347513"/>
            <a:ext cx="35854677" cy="199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256933" y="-516580"/>
            <a:ext cx="30387376" cy="3888432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 algn="ctr" defTabSz="3657600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Преимущества подтверждения российского производства на территории РФ</a:t>
            </a:r>
            <a:endParaRPr lang="ru-RU" sz="6000" b="1" dirty="0">
              <a:solidFill>
                <a:schemeClr val="bg1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25085" y="7908355"/>
            <a:ext cx="27795088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дает возможность участвовать в государственных и муниципальных закупках, в закупках для нужд обороны страны и безопасности государства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endParaRPr lang="ru-RU" sz="4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дает право на получение таможенных и налоговых льгот,</a:t>
            </a:r>
          </a:p>
          <a:p>
            <a:endParaRPr lang="ru-RU" sz="4000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является 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основой для принятия решений о мерах поддержки на федеральном и региональном 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уровне: 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для получения субсидий, льготных кредитов и включения в госпрограммы</a:t>
            </a:r>
          </a:p>
          <a:p>
            <a:endParaRPr lang="ru-RU" sz="4000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дает возможность получения 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субсидий в рамках программ импортозамещения, 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поддержки 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внешнеэкономической деятельности, связанной с экспортом произведенной в РФ промышленной продукции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6000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60589" y="7260283"/>
            <a:ext cx="32907656" cy="11881320"/>
          </a:xfrm>
          <a:prstGeom prst="roundRect">
            <a:avLst/>
          </a:prstGeom>
          <a:noFill/>
          <a:ln w="57150">
            <a:solidFill>
              <a:srgbClr val="E09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5000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3074" name="Picture 2" descr="https://userscontent2.emaze.com/images/7b4f4d65-49f1-4914-b97b-3ecec4e77b07/88a6d9cf99127eb7ecc1e63931d4d7af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31" y="7969306"/>
            <a:ext cx="2694060" cy="26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s-ssl.webflow.com/5f06d0fc63666efa827fc753/6064362a7423bb5a64b4aa70_tech%20support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61" y="11580762"/>
            <a:ext cx="360040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rudolf.by/img/my/price-termina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04" y="16026950"/>
            <a:ext cx="2319114" cy="22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4827" y="3389849"/>
            <a:ext cx="33195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Внесение в реестр означает </a:t>
            </a:r>
            <a:endParaRPr lang="ru-RU" sz="6000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официальное 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признание вашей продукции «отечественной» с точки зрения законодательства. 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Заключение 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Минпромторга о наличии производства на территории РФ 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 выписка 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из реестра:</a:t>
            </a:r>
          </a:p>
        </p:txBody>
      </p:sp>
    </p:spTree>
    <p:extLst>
      <p:ext uri="{BB962C8B-B14F-4D97-AF65-F5344CB8AC3E}">
        <p14:creationId xmlns:p14="http://schemas.microsoft.com/office/powerpoint/2010/main" val="31609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cheruhin\Desktop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347513"/>
            <a:ext cx="35854677" cy="199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256933" y="-516580"/>
            <a:ext cx="30387376" cy="3888432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 algn="ctr" defTabSz="3657600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Порядок оформления и перечень документов</a:t>
            </a:r>
          </a:p>
        </p:txBody>
      </p:sp>
      <p:pic>
        <p:nvPicPr>
          <p:cNvPr id="2050" name="Picture 2" descr="https://static.tildacdn.info/tild6364-3331-4964-a461-616235643964/166088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01" y="8772451"/>
            <a:ext cx="672074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089247" y="8700443"/>
            <a:ext cx="262589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/>
              <a:t>Приказ ТПП РФ от 30.05.2018 N 52 (ред. от 29.10.2025)</a:t>
            </a:r>
          </a:p>
          <a:p>
            <a:r>
              <a:rPr lang="ru-RU" sz="6000" dirty="0">
                <a:solidFill>
                  <a:schemeClr val="tx2"/>
                </a:solidFill>
              </a:rPr>
              <a:t>"Об утверждении Положения о порядке выдачи документов для целей подтверждения производства промышленной продукции на территории Российской Федерации"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ru-RU" sz="6000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88581" y="8124379"/>
            <a:ext cx="32907656" cy="4968552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50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4827" y="3638392"/>
            <a:ext cx="331956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Порядок оформления и перечень документов, необходимых для получения акта экспертизы или сертификата СТ-1, определяется «Положением о порядке выдачи документов для целей подтверждения производства промышленной продукции на территории Российской Федерации», утвержденным приказом ТПП РФ от 30 мая 2018 года № 52.</a:t>
            </a:r>
          </a:p>
        </p:txBody>
      </p:sp>
    </p:spTree>
    <p:extLst>
      <p:ext uri="{BB962C8B-B14F-4D97-AF65-F5344CB8AC3E}">
        <p14:creationId xmlns:p14="http://schemas.microsoft.com/office/powerpoint/2010/main" val="23468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cheruhin\Desktop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347513"/>
            <a:ext cx="35854677" cy="199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256933" y="-516580"/>
            <a:ext cx="30387376" cy="3888432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 algn="ctr" defTabSz="3657600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Порядок </a:t>
            </a:r>
            <a:r>
              <a:rPr lang="ru-RU" sz="6000" b="1" dirty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действий </a:t>
            </a:r>
            <a:r>
              <a:rPr lang="ru-RU" sz="6000" b="1" dirty="0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 ГИСП </a:t>
            </a:r>
            <a:endParaRPr lang="ru-RU" sz="6000" b="1" dirty="0">
              <a:solidFill>
                <a:schemeClr val="bg1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977014" y="3325500"/>
            <a:ext cx="26136084" cy="7967231"/>
            <a:chOff x="0" y="0"/>
            <a:chExt cx="25778863" cy="303167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25778863" cy="303167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874872" y="147994"/>
              <a:ext cx="24755997" cy="27356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b="1" kern="1200" dirty="0" smtClean="0"/>
                <a:t>Выяснить, какие требования предъявляются для продукции, которую необходимо внести в реестр российской промышленной продукции Минпромторга России (далее – Реестр) и тип документа, подтверждающего производство российской промышленной продукции:</a:t>
              </a:r>
            </a:p>
            <a:p>
              <a:pPr marL="685800" lvl="0" indent="-685800" algn="l" defTabSz="20002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4500" dirty="0" smtClean="0"/>
                <a:t>Продукция включена в приложение к Постановлению № 719 – акт экспертизы (определяем код ОКПД 2 по классификатору продукции по видам экономической деятельности ОК 034-2014)</a:t>
              </a:r>
            </a:p>
            <a:p>
              <a:pPr marL="685800" lvl="0" indent="-685800" defTabSz="20002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4500" kern="1200" dirty="0" smtClean="0"/>
                <a:t>Продукция отсутствует в приложении </a:t>
              </a:r>
              <a:r>
                <a:rPr lang="ru-RU" sz="4500" dirty="0"/>
                <a:t>к Постановлению № </a:t>
              </a:r>
              <a:r>
                <a:rPr lang="ru-RU" sz="4500" dirty="0" smtClean="0"/>
                <a:t>719 – сертификат формы СТ-1  (определяем код продукции в соответствии с Товарной номенклатурой внешнеэкономической деятельности Евразийского экономического союза – ТН ВЭД)</a:t>
              </a:r>
              <a:endParaRPr lang="ru-RU" sz="4500" kern="1200" dirty="0" smtClean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977013" y="11796787"/>
            <a:ext cx="26136083" cy="7992888"/>
            <a:chOff x="0" y="0"/>
            <a:chExt cx="25778863" cy="303167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25778863" cy="303167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874873" y="147994"/>
              <a:ext cx="24755997" cy="27356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b="1" dirty="0"/>
                <a:t>Подать заявку на включение сведений в реестр через государственную информационную систему промышленности (ГИСП).</a:t>
              </a:r>
            </a:p>
            <a:p>
              <a:pPr marL="628650"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dirty="0"/>
                <a:t>1.	Создать (учетную запись) личный кабинет в системе ГИСП</a:t>
              </a:r>
            </a:p>
            <a:p>
              <a:pPr marL="628650"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dirty="0"/>
                <a:t>2.	Внести сведения о продукции в каталог ГИСП</a:t>
              </a:r>
            </a:p>
            <a:p>
              <a:pPr marL="628650"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dirty="0"/>
                <a:t>3.	Загрузить все необходимые документы в зависимости от вида подтверждающего документа, выдаваемого уполномоченной ТПП</a:t>
              </a:r>
            </a:p>
            <a:p>
              <a:pPr marL="628650"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dirty="0"/>
                <a:t>4.	Подать заявку в уполномоченную ТПП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744765" y="3780690"/>
            <a:ext cx="266429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>
                <a:solidFill>
                  <a:schemeClr val="bg1"/>
                </a:solidFill>
              </a:rPr>
              <a:t>Шаг 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44765" y="11796787"/>
            <a:ext cx="266429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>
                <a:solidFill>
                  <a:schemeClr val="bg1"/>
                </a:solidFill>
              </a:rPr>
              <a:t>Шаг </a:t>
            </a:r>
            <a:r>
              <a:rPr lang="ru-RU" sz="6000" b="1" dirty="0" smtClean="0">
                <a:solidFill>
                  <a:schemeClr val="bg1"/>
                </a:solidFill>
              </a:rPr>
              <a:t>2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heruhin\Desktop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347513"/>
            <a:ext cx="35854677" cy="199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256933" y="-516580"/>
            <a:ext cx="30387376" cy="3888432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 algn="ctr" defTabSz="3657600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Порядок </a:t>
            </a:r>
            <a:r>
              <a:rPr lang="ru-RU" sz="6000" b="1" dirty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действий </a:t>
            </a:r>
            <a:r>
              <a:rPr lang="ru-RU" sz="6000" b="1" dirty="0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 ГИСП </a:t>
            </a:r>
            <a:endParaRPr lang="ru-RU" sz="6000" b="1" dirty="0">
              <a:solidFill>
                <a:schemeClr val="bg1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342295" y="6540203"/>
            <a:ext cx="26341729" cy="9001000"/>
            <a:chOff x="0" y="0"/>
            <a:chExt cx="26341729" cy="303167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0"/>
              <a:ext cx="25778863" cy="303167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858854" y="147994"/>
              <a:ext cx="25482875" cy="27356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b="1" dirty="0"/>
                <a:t>Взаимодействие через ГИСП</a:t>
              </a:r>
            </a:p>
            <a:p>
              <a:pPr marL="628650"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dirty="0"/>
                <a:t>Решение по заявленной продукции проходит в несколько этапов: </a:t>
              </a:r>
            </a:p>
            <a:p>
              <a:pPr marL="628650"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dirty="0"/>
                <a:t>•	первичная проверка; </a:t>
              </a:r>
            </a:p>
            <a:p>
              <a:pPr marL="628650"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dirty="0"/>
                <a:t>•	камеральная проверка; </a:t>
              </a:r>
            </a:p>
            <a:p>
              <a:pPr marL="628650"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dirty="0"/>
                <a:t>•	выездная проверка; </a:t>
              </a:r>
            </a:p>
            <a:p>
              <a:pPr marL="628650"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dirty="0"/>
                <a:t>•	формирование подтверждающего документа; </a:t>
              </a:r>
            </a:p>
            <a:p>
              <a:pPr marL="628650"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dirty="0"/>
                <a:t>•	формирование </a:t>
              </a:r>
              <a:r>
                <a:rPr lang="ru-RU" sz="4500" dirty="0" err="1"/>
                <a:t>Минпромторгом</a:t>
              </a:r>
              <a:r>
                <a:rPr lang="ru-RU" sz="4500" dirty="0"/>
                <a:t> России реестровой записи. 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553126" y="6935539"/>
            <a:ext cx="266429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>
                <a:solidFill>
                  <a:schemeClr val="bg1"/>
                </a:solidFill>
              </a:rPr>
              <a:t>Шаг </a:t>
            </a:r>
            <a:r>
              <a:rPr lang="ru-RU" sz="6000" b="1" dirty="0" smtClean="0">
                <a:solidFill>
                  <a:schemeClr val="bg1"/>
                </a:solidFill>
              </a:rPr>
              <a:t>3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acheruhin\Desktop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347513"/>
            <a:ext cx="35854677" cy="199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256933" y="-516580"/>
            <a:ext cx="30387376" cy="3888432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 algn="ctr" defTabSz="3657600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Этапы </a:t>
            </a:r>
            <a:r>
              <a:rPr lang="ru-RU" sz="6000" b="1" dirty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взаимодействия </a:t>
            </a:r>
            <a:r>
              <a:rPr lang="ru-RU" sz="6000" b="1" dirty="0" smtClean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 ГИСП </a:t>
            </a:r>
            <a:endParaRPr lang="ru-RU" sz="6000" b="1" dirty="0">
              <a:solidFill>
                <a:schemeClr val="bg1"/>
              </a:solidFill>
              <a:latin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4827" y="3515867"/>
            <a:ext cx="331956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0" b="1" dirty="0">
                <a:solidFill>
                  <a:schemeClr val="tx2"/>
                </a:solidFill>
              </a:rPr>
              <a:t>Этапы взаимодействия уполномоченной ТПП и заинтересованного субъекта деятельности в сфере промышленности в рамках процесса получения документа, подтверждающего производство промышленной продукции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0091" y="7476307"/>
            <a:ext cx="6303786" cy="938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500" dirty="0">
                <a:solidFill>
                  <a:schemeClr val="tx2"/>
                </a:solidFill>
              </a:rPr>
              <a:t>Этап 1</a:t>
            </a:r>
            <a:endParaRPr lang="ru-RU" sz="5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50091" y="9336573"/>
            <a:ext cx="6303786" cy="938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500" dirty="0">
                <a:solidFill>
                  <a:schemeClr val="tx2"/>
                </a:solidFill>
              </a:rPr>
              <a:t>Этап </a:t>
            </a:r>
            <a:r>
              <a:rPr lang="ru-RU" sz="5500" dirty="0" smtClean="0">
                <a:solidFill>
                  <a:schemeClr val="tx2"/>
                </a:solidFill>
              </a:rPr>
              <a:t>2</a:t>
            </a:r>
            <a:endParaRPr lang="ru-RU" sz="55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1357" y="11134729"/>
            <a:ext cx="6301255" cy="938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500" dirty="0">
                <a:solidFill>
                  <a:schemeClr val="tx2"/>
                </a:solidFill>
              </a:rPr>
              <a:t>Этап </a:t>
            </a:r>
            <a:r>
              <a:rPr lang="ru-RU" sz="5500" dirty="0" smtClean="0">
                <a:solidFill>
                  <a:schemeClr val="tx2"/>
                </a:solidFill>
              </a:rPr>
              <a:t>3</a:t>
            </a:r>
            <a:endParaRPr lang="ru-RU" sz="55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451357" y="12874292"/>
            <a:ext cx="6301255" cy="938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500" dirty="0">
                <a:solidFill>
                  <a:schemeClr val="tx2"/>
                </a:solidFill>
              </a:rPr>
              <a:t>Этап </a:t>
            </a:r>
            <a:r>
              <a:rPr lang="ru-RU" sz="5500" dirty="0" smtClean="0">
                <a:solidFill>
                  <a:schemeClr val="tx2"/>
                </a:solidFill>
              </a:rPr>
              <a:t>4</a:t>
            </a:r>
            <a:endParaRPr lang="ru-RU" sz="5500" dirty="0"/>
          </a:p>
        </p:txBody>
      </p:sp>
      <p:pic>
        <p:nvPicPr>
          <p:cNvPr id="27" name="Picture 2" descr="https://static.vecteezy.com/system/resources/previews/000/429/656/large_2x/business-icons-set-for-infographics-vector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7194" y="8415026"/>
            <a:ext cx="1830056" cy="22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static.vecteezy.com/system/resources/previews/000/429/656/large_2x/business-icons-set-for-infographics-vector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9598" y="12732891"/>
            <a:ext cx="1905248" cy="16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7451357" y="15181163"/>
            <a:ext cx="6301255" cy="938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500" dirty="0">
                <a:solidFill>
                  <a:schemeClr val="tx2"/>
                </a:solidFill>
              </a:rPr>
              <a:t>Этап 5</a:t>
            </a:r>
            <a:endParaRPr lang="ru-RU" sz="55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451357" y="17698828"/>
            <a:ext cx="6301255" cy="938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500" dirty="0">
                <a:solidFill>
                  <a:schemeClr val="tx2"/>
                </a:solidFill>
              </a:rPr>
              <a:t>Этап </a:t>
            </a:r>
            <a:r>
              <a:rPr lang="ru-RU" sz="5500" dirty="0" smtClean="0">
                <a:solidFill>
                  <a:schemeClr val="tx2"/>
                </a:solidFill>
              </a:rPr>
              <a:t>6</a:t>
            </a:r>
            <a:endParaRPr lang="ru-RU" sz="5500" dirty="0"/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692187127"/>
              </p:ext>
            </p:extLst>
          </p:nvPr>
        </p:nvGraphicFramePr>
        <p:xfrm>
          <a:off x="15698093" y="6828235"/>
          <a:ext cx="15409712" cy="218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2984611034"/>
              </p:ext>
            </p:extLst>
          </p:nvPr>
        </p:nvGraphicFramePr>
        <p:xfrm>
          <a:off x="15698093" y="8688501"/>
          <a:ext cx="15409712" cy="218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492994162"/>
              </p:ext>
            </p:extLst>
          </p:nvPr>
        </p:nvGraphicFramePr>
        <p:xfrm>
          <a:off x="15698093" y="10476675"/>
          <a:ext cx="15409712" cy="218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2087482412"/>
              </p:ext>
            </p:extLst>
          </p:nvPr>
        </p:nvGraphicFramePr>
        <p:xfrm>
          <a:off x="15698093" y="12227783"/>
          <a:ext cx="15409712" cy="218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4009667473"/>
              </p:ext>
            </p:extLst>
          </p:nvPr>
        </p:nvGraphicFramePr>
        <p:xfrm>
          <a:off x="15698093" y="14482437"/>
          <a:ext cx="15409712" cy="218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476808411"/>
              </p:ext>
            </p:extLst>
          </p:nvPr>
        </p:nvGraphicFramePr>
        <p:xfrm>
          <a:off x="15698093" y="17002717"/>
          <a:ext cx="15409712" cy="218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pic>
        <p:nvPicPr>
          <p:cNvPr id="1028" name="Picture 4" descr="https://cdn-s.acuityscheduling.com/appointmentType-thumb-4349117.png?1587133378"/>
          <p:cNvPicPr>
            <a:picLocks noChangeAspect="1" noChangeArrowheads="1"/>
          </p:cNvPicPr>
          <p:nvPr/>
        </p:nvPicPr>
        <p:blipFill>
          <a:blip r:embed="rId3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47" y="7125081"/>
            <a:ext cx="1188551" cy="12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xn----8sbncyk3alhx.xn--p1ai/uploads/product/12800/12898/dccc47eed51011ed9493382c4abd1850_dccc47efd51011ed9493382c4abd1850.png"/>
          <p:cNvPicPr>
            <a:picLocks noChangeAspect="1" noChangeArrowheads="1"/>
          </p:cNvPicPr>
          <p:nvPr/>
        </p:nvPicPr>
        <p:blipFill>
          <a:blip r:embed="rId3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68" y="11037052"/>
            <a:ext cx="2077308" cy="103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-icons-png.freepik.com/256/6766/6766483.png?semt=ais_hybrid"/>
          <p:cNvPicPr>
            <a:picLocks noChangeAspect="1" noChangeArrowheads="1"/>
          </p:cNvPicPr>
          <p:nvPr/>
        </p:nvPicPr>
        <p:blipFill>
          <a:blip r:embed="rId3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31" y="14988976"/>
            <a:ext cx="1274183" cy="12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pngplay.com/wp-content/uploads/8/Undo-PNG-Clipart-Background.png"/>
          <p:cNvPicPr>
            <a:picLocks noChangeAspect="1" noChangeArrowheads="1"/>
          </p:cNvPicPr>
          <p:nvPr/>
        </p:nvPicPr>
        <p:blipFill>
          <a:blip r:embed="rId3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44" y="17308750"/>
            <a:ext cx="1090156" cy="132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acheruhin\Desktop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347513"/>
            <a:ext cx="35854677" cy="199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256933" y="-516580"/>
            <a:ext cx="30387376" cy="3888432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 algn="ctr" defTabSz="3657600" rtl="0" eaLnBrk="1" latinLnBrk="0" hangingPunct="1"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bg1"/>
                </a:solidFill>
                <a:latin typeface="PT Sans" panose="020B0503020203020204" pitchFamily="34" charset="-52"/>
                <a:cs typeface="Times New Roman" panose="02020603050405020304" pitchFamily="18" charset="0"/>
              </a:rPr>
              <a:t>Сроки исполнения каждого этапа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12917" y="3854416"/>
            <a:ext cx="16057784" cy="3477875"/>
          </a:xfrm>
          <a:prstGeom prst="rect">
            <a:avLst/>
          </a:prstGeom>
          <a:solidFill>
            <a:srgbClr val="E09624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/>
            <a:r>
              <a:rPr lang="ru-RU" sz="5500" b="1" dirty="0">
                <a:solidFill>
                  <a:schemeClr val="tx2"/>
                </a:solidFill>
              </a:rPr>
              <a:t>Длительность зависит от: </a:t>
            </a:r>
          </a:p>
          <a:p>
            <a:pPr marL="714375"/>
            <a:r>
              <a:rPr lang="ru-RU" sz="5500" dirty="0">
                <a:solidFill>
                  <a:schemeClr val="tx2"/>
                </a:solidFill>
              </a:rPr>
              <a:t>•	количества позиций в заявке, </a:t>
            </a:r>
          </a:p>
          <a:p>
            <a:pPr marL="714375"/>
            <a:r>
              <a:rPr lang="ru-RU" sz="5500" dirty="0">
                <a:solidFill>
                  <a:schemeClr val="tx2"/>
                </a:solidFill>
              </a:rPr>
              <a:t>•	полноты предоставленного пакета, </a:t>
            </a:r>
          </a:p>
          <a:p>
            <a:pPr marL="714375"/>
            <a:r>
              <a:rPr lang="ru-RU" sz="5500" dirty="0">
                <a:solidFill>
                  <a:schemeClr val="tx2"/>
                </a:solidFill>
              </a:rPr>
              <a:t>•	оперативности исправления замечаний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22992"/>
              </p:ext>
            </p:extLst>
          </p:nvPr>
        </p:nvGraphicFramePr>
        <p:xfrm>
          <a:off x="2091232" y="8268395"/>
          <a:ext cx="32259584" cy="987201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974804"/>
                <a:gridCol w="19284780"/>
              </a:tblGrid>
              <a:tr h="1096891">
                <a:tc>
                  <a:txBody>
                    <a:bodyPr/>
                    <a:lstStyle/>
                    <a:p>
                      <a:pPr marL="14287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500" dirty="0">
                          <a:effectLst/>
                        </a:rPr>
                        <a:t>Этап </a:t>
                      </a:r>
                      <a:endParaRPr lang="ru-RU" sz="5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onstantia"/>
                      </a:endParaRPr>
                    </a:p>
                  </a:txBody>
                  <a:tcPr marL="68580" marR="68580" marT="0" marB="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5144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500" dirty="0">
                          <a:effectLst/>
                        </a:rPr>
                        <a:t>Регламентированный срок </a:t>
                      </a:r>
                      <a:endParaRPr lang="ru-RU" sz="5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onstantia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096891">
                <a:tc>
                  <a:txBody>
                    <a:bodyPr/>
                    <a:lstStyle/>
                    <a:p>
                      <a:pPr marL="714375" indent="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5500" dirty="0">
                          <a:effectLst/>
                        </a:rPr>
                        <a:t>Первичная проверка </a:t>
                      </a:r>
                      <a:endParaRPr lang="ru-RU" sz="5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onstantia"/>
                      </a:endParaRPr>
                    </a:p>
                  </a:txBody>
                  <a:tcPr marL="68580" marR="68580" marT="0" marB="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4375" indent="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5500" dirty="0">
                          <a:effectLst/>
                        </a:rPr>
                        <a:t>до 3 рабочих дней </a:t>
                      </a:r>
                      <a:endParaRPr lang="ru-RU" sz="5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onstantia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891">
                <a:tc>
                  <a:txBody>
                    <a:bodyPr/>
                    <a:lstStyle/>
                    <a:p>
                      <a:pPr marL="714375" indent="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5500" dirty="0">
                          <a:effectLst/>
                        </a:rPr>
                        <a:t>Камеральная проверка </a:t>
                      </a:r>
                      <a:endParaRPr lang="ru-RU" sz="5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onstantia"/>
                      </a:endParaRPr>
                    </a:p>
                  </a:txBody>
                  <a:tcPr marL="68580" marR="68580" marT="0" marB="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4375" indent="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5500" dirty="0">
                          <a:effectLst/>
                        </a:rPr>
                        <a:t>до 20 рабочих дней </a:t>
                      </a:r>
                      <a:endParaRPr lang="ru-RU" sz="5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onstantia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891">
                <a:tc>
                  <a:txBody>
                    <a:bodyPr/>
                    <a:lstStyle/>
                    <a:p>
                      <a:pPr marL="714375" indent="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5500" dirty="0">
                          <a:effectLst/>
                        </a:rPr>
                        <a:t>Выездная проверка </a:t>
                      </a:r>
                      <a:endParaRPr lang="ru-RU" sz="5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onstantia"/>
                      </a:endParaRPr>
                    </a:p>
                  </a:txBody>
                  <a:tcPr marL="68580" marR="68580" marT="0" marB="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4375" indent="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5500" dirty="0" smtClean="0">
                          <a:effectLst/>
                        </a:rPr>
                        <a:t>по </a:t>
                      </a:r>
                      <a:r>
                        <a:rPr lang="ru-RU" sz="5500" dirty="0">
                          <a:effectLst/>
                        </a:rPr>
                        <a:t>согласованию </a:t>
                      </a:r>
                      <a:endParaRPr lang="ru-RU" sz="5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onstantia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782">
                <a:tc>
                  <a:txBody>
                    <a:bodyPr/>
                    <a:lstStyle/>
                    <a:p>
                      <a:pPr marL="714375" indent="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5500" dirty="0">
                          <a:effectLst/>
                        </a:rPr>
                        <a:t>Оформление акта экспертизы и сертификата СТ-1 </a:t>
                      </a:r>
                      <a:endParaRPr lang="ru-RU" sz="5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onstantia"/>
                      </a:endParaRPr>
                    </a:p>
                  </a:txBody>
                  <a:tcPr marL="68580" marR="68580" marT="0" marB="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4375" indent="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5500" dirty="0">
                          <a:effectLst/>
                        </a:rPr>
                        <a:t>до 20 рабочих дней. </a:t>
                      </a:r>
                      <a:endParaRPr lang="ru-RU" sz="5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onstantia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673">
                <a:tc>
                  <a:txBody>
                    <a:bodyPr/>
                    <a:lstStyle/>
                    <a:p>
                      <a:pPr marL="7143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500" dirty="0">
                          <a:effectLst/>
                        </a:rPr>
                        <a:t>Общий срок </a:t>
                      </a:r>
                      <a:endParaRPr lang="ru-RU" sz="5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onstantia"/>
                      </a:endParaRPr>
                    </a:p>
                  </a:txBody>
                  <a:tcPr marL="68580" marR="68580" marT="0" marB="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43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500" dirty="0">
                          <a:effectLst/>
                        </a:rPr>
                        <a:t>Зависит от количества заявленной продукции, объема и качества предоставленных </a:t>
                      </a:r>
                      <a:r>
                        <a:rPr lang="ru-RU" sz="5500" dirty="0" smtClean="0">
                          <a:effectLst/>
                        </a:rPr>
                        <a:t>материалов,</a:t>
                      </a:r>
                      <a:r>
                        <a:rPr lang="ru-RU" sz="5500" baseline="0" dirty="0" smtClean="0">
                          <a:effectLst/>
                        </a:rPr>
                        <a:t> может составлять от 30 до 60 дней.</a:t>
                      </a:r>
                      <a:endParaRPr lang="ru-RU" sz="5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onstantia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0" name="Picture 6" descr="https://cdn3.iconfinder.com/data/icons/business-8/512/idea-1024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220" y="4079372"/>
            <a:ext cx="3027961" cy="302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3a560957eb4d83f40cbc80ff3b7862f65e6674"/>
</p:tagLst>
</file>

<file path=ppt/theme/theme1.xml><?xml version="1.0" encoding="utf-8"?>
<a:theme xmlns:a="http://schemas.openxmlformats.org/drawingml/2006/main" name="ктпп 20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ктпп 2019</Template>
  <TotalTime>5859</TotalTime>
  <Words>871</Words>
  <Application>Microsoft Office PowerPoint</Application>
  <PresentationFormat>Произвольный</PresentationFormat>
  <Paragraphs>124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ктпп 2019</vt:lpstr>
      <vt:lpstr>О механизме подтверждения  производства российской промышленной продукции  в соответствии с Постановлением Правительства РФ  от 17 июля 2015 г. N 719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obstinate</dc:creator>
  <cp:lastModifiedBy>Светлана Георгиевна Погорелова</cp:lastModifiedBy>
  <cp:revision>634</cp:revision>
  <cp:lastPrinted>2026-06-16T09:08:37Z</cp:lastPrinted>
  <dcterms:created xsi:type="dcterms:W3CDTF">2017-06-04T12:24:27Z</dcterms:created>
  <dcterms:modified xsi:type="dcterms:W3CDTF">2026-06-17T05:20:19Z</dcterms:modified>
</cp:coreProperties>
</file>