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4.png" ContentType="image/pn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2" name="Прямоугольник 9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8000" spc="-51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80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1207440" y="4474440"/>
            <a:ext cx="987588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7F4F560-C0E0-42B9-8409-BEBBA156BC72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Для правки структуры щёлкните мышью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 структуры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 структуры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Четвёртый уровень структуры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 структуры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Шестой уровень структуры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Седьмой уровень структуры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73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74" name="Прямоугольник 7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pc="-51" strike="noStrike" u="none">
                <a:solidFill>
                  <a:srgbClr val="ffffff"/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36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43320" y="3043080"/>
            <a:ext cx="3517200" cy="30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dt" idx="28"/>
          </p:nvPr>
        </p:nvSpPr>
        <p:spPr>
          <a:xfrm>
            <a:off x="643320" y="6446520"/>
            <a:ext cx="3517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29"/>
          </p:nvPr>
        </p:nvSpPr>
        <p:spPr>
          <a:xfrm>
            <a:off x="5459040" y="6446520"/>
            <a:ext cx="5333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sldNum" idx="30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chemeClr val="dk2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780CBEF-9E77-4D16-9953-41148B03B343}" type="slidenum">
              <a:rPr b="0" lang="en-US" sz="800" strike="noStrike" u="none">
                <a:solidFill>
                  <a:schemeClr val="dk2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82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83" name="Прямоугольник 7"/>
          <p:cNvSpPr/>
          <p:nvPr/>
        </p:nvSpPr>
        <p:spPr>
          <a:xfrm>
            <a:off x="0" y="4578480"/>
            <a:ext cx="12188520" cy="227916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57812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457200" rIns="90000" tIns="4572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Franklin Gothic Book"/>
              </a:rPr>
              <a:t>Вставка рисунка</a:t>
            </a:r>
            <a:endParaRPr b="0" lang="ru-RU" sz="32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1097280" y="4799520"/>
            <a:ext cx="10113120" cy="74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600" spc="-51" strike="noStrike" u="none">
                <a:solidFill>
                  <a:srgbClr val="ffffff"/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36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097280" y="5715000"/>
            <a:ext cx="10112760" cy="60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t">
            <a:normAutofit/>
          </a:bodyPr>
          <a:p>
            <a:pPr indent="0" defTabSz="914400">
              <a:lnSpc>
                <a:spcPct val="11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8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31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32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3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98C5AA4-D715-4CAB-9AE9-2C64F3760692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7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47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9728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t" vert="eaVer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27721CA-B2B1-4AFE-B70E-A3E75FDDAA96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7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18" name="Прямоугольник 8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724960" y="412200"/>
            <a:ext cx="2628720" cy="57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7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47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412200"/>
            <a:ext cx="7733880" cy="57596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t" vert="eaVer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7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8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9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11FCDBC9-E32E-40BE-BA54-E63EF7B6D455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25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7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47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9728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0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1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2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DD3F54E-FA98-4BFF-A903-32C7F098B2D8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2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33" name="Прямоугольник 9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8000" spc="-51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80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97280" y="4663440"/>
            <a:ext cx="100580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ru-RU" sz="2400" spc="201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cxnSp>
        <p:nvCxnSpPr>
          <p:cNvPr id="36" name="Прямая соединительная линия 8"/>
          <p:cNvCxnSpPr/>
          <p:nvPr/>
        </p:nvCxnSpPr>
        <p:spPr>
          <a:xfrm>
            <a:off x="1207440" y="4484880"/>
            <a:ext cx="987588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37" name="PlaceHolder 3"/>
          <p:cNvSpPr>
            <a:spLocks noGrp="1"/>
          </p:cNvSpPr>
          <p:nvPr>
            <p:ph type="dt" idx="13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14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15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95541E3-7A57-4F74-8E73-8C7296B27512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1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7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47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97280" y="2120760"/>
            <a:ext cx="4639320" cy="37479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516000" y="2120760"/>
            <a:ext cx="4639320" cy="37479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16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17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18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28B4845-9F65-41AC-918E-269E5BC0781B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9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7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47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97280" y="2057400"/>
            <a:ext cx="4639320" cy="73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ru-RU" sz="2000" strike="noStrike" u="none" cap="all">
                <a:solidFill>
                  <a:schemeClr val="dk1"/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097280" y="2958120"/>
            <a:ext cx="4639320" cy="2910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516000" y="2057400"/>
            <a:ext cx="4639320" cy="73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ru-RU" sz="2000" strike="noStrike" u="none" cap="all">
                <a:solidFill>
                  <a:schemeClr val="dk1"/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516000" y="2958120"/>
            <a:ext cx="4639320" cy="29106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9ba8b7"/>
              </a:buClr>
              <a:buFont typeface="Calibri"/>
              <a:buChar char=" 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Образец текста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38412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7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</a:t>
            </a:r>
            <a:endParaRPr b="0" lang="ru-RU" sz="17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56700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74988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Четвертый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932760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19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ftr" idx="20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sldNum" idx="21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888E1AA-9144-4ABF-9C9C-17211A298D80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59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7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Bookman Old Style"/>
              </a:rPr>
              <a:t>Образец заголовка</a:t>
            </a:r>
            <a:endParaRPr b="0" lang="ru-RU" sz="47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22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23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24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DC4E5F1-6C27-4355-9289-7BD692ED3F3B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65" name="Прямая соединительная линия 9"/>
          <p:cNvCxnSpPr/>
          <p:nvPr/>
        </p:nvCxnSpPr>
        <p:spPr>
          <a:xfrm>
            <a:off x="1193400" y="1897200"/>
            <a:ext cx="996732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sp>
        <p:nvSpPr>
          <p:cNvPr id="66" name="Прямоугольник 9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dt" idx="25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&lt;дата/время&gt;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ftr" idx="26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sldNum" idx="27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E3CA0C1F-0176-4788-8395-5C3295B63102}" type="slidenum">
              <a:rPr b="0" lang="en-US" sz="800" strike="noStrike" u="none">
                <a:solidFill>
                  <a:srgbClr val="ffffff"/>
                </a:solidFill>
                <a:effectLst/>
                <a:uFillTx/>
                <a:latin typeface="Franklin Gothic Book"/>
              </a:rPr>
              <a:t>&lt;номер&gt;</a:t>
            </a:fld>
            <a:endParaRPr b="0" lang="ru-RU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Franklin Gothic Book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Для правки структуры щёлкните мышью</a:t>
            </a:r>
            <a:endParaRPr b="0" lang="ru-RU" sz="19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Второй уровень структуры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Третий уровень структуры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Четвёртый уровень структуры</a:t>
            </a:r>
            <a:endParaRPr b="0" lang="ru-RU" sz="13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Пятый уровень структуры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Шестой уровень структуры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Franklin Gothic Book"/>
              </a:rPr>
              <a:t>Седьмой уровень структуры</a:t>
            </a:r>
            <a:endParaRPr b="0" lang="ru-RU" sz="2000" strike="noStrike" u="non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Прямоугольник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89160" y="444240"/>
            <a:ext cx="7243200" cy="368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b="1" lang="ru" sz="4400" spc="-51" strike="noStrike" u="none">
                <a:solidFill>
                  <a:srgbClr val="3b4555"/>
                </a:solidFill>
                <a:effectLst/>
                <a:uFillTx/>
                <a:latin typeface="Futura PT Medium"/>
              </a:rPr>
              <a:t>МЕРЫ </a:t>
            </a:r>
            <a:br>
              <a:rPr sz="4400"/>
            </a:br>
            <a:r>
              <a:rPr b="1" lang="ru" sz="4400" spc="-51" strike="noStrike" u="none">
                <a:solidFill>
                  <a:srgbClr val="3b4555"/>
                </a:solidFill>
                <a:effectLst/>
                <a:uFillTx/>
                <a:latin typeface="Futura PT Medium"/>
              </a:rPr>
              <a:t>ГОСУДАРСТВЕННОЙ ПОДДЕРЖКИ ПРОМЫШЛЕННЫХ ПРЕДПРИЯТИЙ КУЗБАССА </a:t>
            </a:r>
            <a:br>
              <a:rPr sz="4400"/>
            </a:br>
            <a:endParaRPr b="0" lang="ru-RU" sz="44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889160" y="4598640"/>
            <a:ext cx="6737400" cy="64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ru" sz="1800" spc="201" strike="noStrike" u="none" cap="all">
                <a:solidFill>
                  <a:srgbClr val="1036a2"/>
                </a:solidFill>
                <a:effectLst/>
                <a:uFillTx/>
                <a:latin typeface="Futura PT Medium"/>
              </a:rPr>
              <a:t>ФОНД РАЗВИТИЯ ПРОМЫШЛЕННОСТИ КУЗБАССА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3" name="Прямая соединительная линия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27720" y="4498920"/>
            <a:ext cx="5636160" cy="360"/>
          </a:xfrm>
          <a:prstGeom prst="straightConnector1">
            <a:avLst/>
          </a:prstGeom>
          <a:ln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pic>
        <p:nvPicPr>
          <p:cNvPr id="94" name="Рисунок 8" descr=""/>
          <p:cNvPicPr/>
          <p:nvPr/>
        </p:nvPicPr>
        <p:blipFill>
          <a:blip r:embed="rId1"/>
          <a:stretch/>
        </p:blipFill>
        <p:spPr>
          <a:xfrm>
            <a:off x="10289160" y="277560"/>
            <a:ext cx="1600560" cy="118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17"/>
          <p:cNvSpPr/>
          <p:nvPr/>
        </p:nvSpPr>
        <p:spPr>
          <a:xfrm>
            <a:off x="4934160" y="5720040"/>
            <a:ext cx="33984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3b4555"/>
                </a:solidFill>
                <a:effectLst/>
                <a:uFillTx/>
                <a:latin typeface="Futura PT Medium"/>
              </a:rPr>
              <a:t>Маслов Владимир Владимирович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3b4555"/>
                </a:solidFill>
                <a:effectLst/>
                <a:uFillTx/>
                <a:latin typeface="Futura PT Medium"/>
              </a:rPr>
              <a:t>директор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6" name="Прямая соединительная линия 25"/>
          <p:cNvCxnSpPr/>
          <p:nvPr/>
        </p:nvCxnSpPr>
        <p:spPr>
          <a:xfrm>
            <a:off x="301680" y="311040"/>
            <a:ext cx="360" cy="6214680"/>
          </a:xfrm>
          <a:prstGeom prst="straightConnector1">
            <a:avLst/>
          </a:prstGeom>
          <a:ln>
            <a:solidFill>
              <a:srgbClr val="112f4d"/>
            </a:solidFill>
            <a:round/>
          </a:ln>
        </p:spPr>
      </p:cxnSp>
      <p:pic>
        <p:nvPicPr>
          <p:cNvPr id="97" name="Рисунок 34" descr=""/>
          <p:cNvPicPr/>
          <p:nvPr/>
        </p:nvPicPr>
        <p:blipFill>
          <a:blip r:embed="rId2"/>
          <a:stretch/>
        </p:blipFill>
        <p:spPr>
          <a:xfrm rot="16200000">
            <a:off x="-916920" y="1815840"/>
            <a:ext cx="6239160" cy="3197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5"/>
          <p:cNvSpPr/>
          <p:nvPr/>
        </p:nvSpPr>
        <p:spPr>
          <a:xfrm>
            <a:off x="879120" y="1388520"/>
            <a:ext cx="10437480" cy="46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22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</a:pPr>
            <a:r>
              <a:rPr b="1" lang="ru-RU" sz="2400" strike="noStrike" u="none">
                <a:solidFill>
                  <a:srgbClr val="002060"/>
                </a:solidFill>
                <a:effectLst/>
                <a:uFillTx/>
                <a:latin typeface="Aptos Display"/>
                <a:ea typeface="Tahoma"/>
              </a:rPr>
              <a:t>являться ЮЛ или ИП, зарегистрированным и осуществляющим деятельность в сфере промышленности на территории Кузбасса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</a:pPr>
            <a:r>
              <a:rPr b="1" lang="ru-RU" sz="2400" strike="noStrike" u="none">
                <a:solidFill>
                  <a:srgbClr val="002060"/>
                </a:solidFill>
                <a:effectLst/>
                <a:uFillTx/>
                <a:latin typeface="Aptos Display"/>
                <a:ea typeface="Tahoma"/>
              </a:rPr>
              <a:t>не находится в процессе реорганизации, ликвидации или банкротства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</a:pPr>
            <a:r>
              <a:rPr b="1" lang="ru-RU" sz="2400" strike="noStrike" u="none">
                <a:solidFill>
                  <a:srgbClr val="002060"/>
                </a:solidFill>
                <a:effectLst/>
                <a:uFillTx/>
                <a:latin typeface="Aptos Display"/>
                <a:ea typeface="Tahoma"/>
              </a:rPr>
              <a:t>не имеет просроченной задолженность по налогам, сборам и иным платежам в бюджеты различных  уровней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</a:pPr>
            <a:r>
              <a:rPr b="1" lang="ru-RU" sz="2400" strike="noStrike" u="none">
                <a:solidFill>
                  <a:srgbClr val="002060"/>
                </a:solidFill>
                <a:effectLst/>
                <a:uFillTx/>
                <a:latin typeface="Aptos Display"/>
                <a:ea typeface="Tahoma"/>
              </a:rPr>
              <a:t>не имеет задолженности по заработной плате перед работниками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</a:pPr>
            <a:r>
              <a:rPr b="1" lang="ru-RU" sz="2400" strike="noStrike" u="none">
                <a:solidFill>
                  <a:srgbClr val="002060"/>
                </a:solidFill>
                <a:effectLst/>
                <a:uFillTx/>
                <a:latin typeface="Aptos Display"/>
                <a:ea typeface="Tahoma"/>
              </a:rPr>
              <a:t>имеет устойчивое финансовое положение (рентабельность продаж не менее 2% за последние 2 года)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</a:pPr>
            <a:r>
              <a:rPr b="1" lang="ru-RU" sz="2400" strike="noStrike" u="none">
                <a:solidFill>
                  <a:srgbClr val="002060"/>
                </a:solidFill>
                <a:effectLst/>
                <a:uFillTx/>
                <a:latin typeface="Aptos Display"/>
                <a:ea typeface="Tahoma"/>
              </a:rPr>
              <a:t>отраслевое направление деятельности должно соответствовать Разделу С «Обрабатывающие производства»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TextBox 6"/>
          <p:cNvSpPr/>
          <p:nvPr/>
        </p:nvSpPr>
        <p:spPr>
          <a:xfrm>
            <a:off x="398160" y="352800"/>
            <a:ext cx="5778000" cy="522720"/>
          </a:xfrm>
          <a:prstGeom prst="rect">
            <a:avLst/>
          </a:prstGeom>
          <a:noFill/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1036a2"/>
                </a:solidFill>
                <a:effectLst/>
                <a:uFillTx/>
                <a:latin typeface="Futura PT Bold"/>
              </a:rPr>
              <a:t>ТРЕБОВАНИЯ К ЗАЯВИТЕЛЮ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Блок-схема: узел 7"/>
          <p:cNvSpPr/>
          <p:nvPr/>
        </p:nvSpPr>
        <p:spPr>
          <a:xfrm>
            <a:off x="595800" y="1707840"/>
            <a:ext cx="215640" cy="215640"/>
          </a:xfrm>
          <a:prstGeom prst="flowChartConnector">
            <a:avLst/>
          </a:prstGeom>
          <a:solidFill>
            <a:srgbClr val="1036a2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1" name="Блок-схема: узел 8"/>
          <p:cNvSpPr/>
          <p:nvPr/>
        </p:nvSpPr>
        <p:spPr>
          <a:xfrm>
            <a:off x="589680" y="2431440"/>
            <a:ext cx="215640" cy="215640"/>
          </a:xfrm>
          <a:prstGeom prst="flowChartConnector">
            <a:avLst/>
          </a:prstGeom>
          <a:solidFill>
            <a:srgbClr val="1036a2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2" name="Блок-схема: узел 9"/>
          <p:cNvSpPr/>
          <p:nvPr/>
        </p:nvSpPr>
        <p:spPr>
          <a:xfrm>
            <a:off x="589680" y="2975400"/>
            <a:ext cx="215640" cy="215640"/>
          </a:xfrm>
          <a:prstGeom prst="flowChartConnector">
            <a:avLst/>
          </a:prstGeom>
          <a:solidFill>
            <a:srgbClr val="1036a2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3" name="Блок-схема: узел 11"/>
          <p:cNvSpPr/>
          <p:nvPr/>
        </p:nvSpPr>
        <p:spPr>
          <a:xfrm>
            <a:off x="589680" y="3888720"/>
            <a:ext cx="215640" cy="215640"/>
          </a:xfrm>
          <a:prstGeom prst="flowChartConnector">
            <a:avLst/>
          </a:prstGeom>
          <a:solidFill>
            <a:srgbClr val="1036a2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4" name="Блок-схема: узел 12"/>
          <p:cNvSpPr/>
          <p:nvPr/>
        </p:nvSpPr>
        <p:spPr>
          <a:xfrm>
            <a:off x="589680" y="4444560"/>
            <a:ext cx="215640" cy="215640"/>
          </a:xfrm>
          <a:prstGeom prst="flowChartConnector">
            <a:avLst/>
          </a:prstGeom>
          <a:solidFill>
            <a:srgbClr val="1036a2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5" name="Блок-схема: узел 14"/>
          <p:cNvSpPr/>
          <p:nvPr/>
        </p:nvSpPr>
        <p:spPr>
          <a:xfrm>
            <a:off x="589680" y="5375880"/>
            <a:ext cx="215640" cy="215640"/>
          </a:xfrm>
          <a:prstGeom prst="flowChartConnector">
            <a:avLst/>
          </a:prstGeom>
          <a:solidFill>
            <a:srgbClr val="1036a2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Блок-схема: узел 37"/>
          <p:cNvSpPr/>
          <p:nvPr/>
        </p:nvSpPr>
        <p:spPr>
          <a:xfrm>
            <a:off x="3794400" y="4918680"/>
            <a:ext cx="215640" cy="21564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434950"/>
            </a:solidFill>
            <a:round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7" name="TextBox 6"/>
          <p:cNvSpPr/>
          <p:nvPr/>
        </p:nvSpPr>
        <p:spPr>
          <a:xfrm>
            <a:off x="312840" y="0"/>
            <a:ext cx="11694960" cy="522720"/>
          </a:xfrm>
          <a:prstGeom prst="rect">
            <a:avLst/>
          </a:prstGeom>
          <a:noFill/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1036a2"/>
                </a:solidFill>
                <a:effectLst/>
                <a:uFillTx/>
                <a:latin typeface="Futura PT Bold"/>
              </a:rPr>
              <a:t>ОТРАСЛЕВЫЕ НАПРАВЛЕНИЯ, ФИНАНСИРУЕМЫЕ ФРП КУЗБАССА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Прямоугольник 8"/>
          <p:cNvSpPr/>
          <p:nvPr/>
        </p:nvSpPr>
        <p:spPr>
          <a:xfrm>
            <a:off x="449640" y="5595120"/>
            <a:ext cx="4878360" cy="1154520"/>
          </a:xfrm>
          <a:prstGeom prst="rect">
            <a:avLst/>
          </a:prstGeom>
          <a:solidFill>
            <a:srgbClr val="ffffff"/>
          </a:solidFill>
          <a:ln>
            <a:solidFill>
              <a:srgbClr val="9ba8b7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09" name="TextBox 7"/>
          <p:cNvSpPr/>
          <p:nvPr/>
        </p:nvSpPr>
        <p:spPr>
          <a:xfrm>
            <a:off x="517320" y="5595120"/>
            <a:ext cx="4743000" cy="14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000" strike="noStrike" u="none">
                <a:solidFill>
                  <a:srgbClr val="c00000"/>
                </a:solidFill>
                <a:effectLst/>
                <a:uFillTx/>
                <a:latin typeface="Aptos"/>
                <a:ea typeface="Microsoft JhengHei Light"/>
              </a:rPr>
              <a:t>1</a:t>
            </a:r>
            <a:r>
              <a:rPr b="0" lang="ru-RU" sz="1000" strike="noStrike" u="non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ptos"/>
                <a:ea typeface="Microsoft JhengHei Light"/>
              </a:rPr>
              <a:t> В части промышленных биотехнологий или проектов, продукция которых имеет лечебное назначение или относится к лечебному питанию, а также проектов, направленных на организацию производств сырья для иммунобиологических лекарственных препаратов для медицинского применения, и реализуемых в отраслях промышленности по следующим видам экономической деятельности: ОКВЭД 10.89.1, 10.89.4, 10.89.7, 10.89.8, 10.86.61, 10.86.62, 10.86.63, 10.86.64, 10.86.69, 10.86.5, 10.11.6., 10.91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Прямоугольник 14"/>
          <p:cNvSpPr/>
          <p:nvPr/>
        </p:nvSpPr>
        <p:spPr>
          <a:xfrm>
            <a:off x="6029640" y="1337040"/>
            <a:ext cx="5712480" cy="1224720"/>
          </a:xfrm>
          <a:prstGeom prst="rect">
            <a:avLst/>
          </a:prstGeom>
          <a:solidFill>
            <a:srgbClr val="ffffff"/>
          </a:solidFill>
          <a:ln>
            <a:solidFill>
              <a:srgbClr val="9ba8b7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600" strike="noStrike" u="none">
                <a:solidFill>
                  <a:srgbClr val="1036a2"/>
                </a:solidFill>
                <a:effectLst/>
                <a:uFillTx/>
                <a:latin typeface="Aptos"/>
              </a:rPr>
              <a:t>ОТРАСЛЕВЫЕ НАПРАВЛЕНИЯ </a:t>
            </a:r>
            <a:r>
              <a:rPr b="1" lang="ru-RU" sz="2600" strike="noStrike" u="none">
                <a:solidFill>
                  <a:srgbClr val="ff0000"/>
                </a:solidFill>
                <a:effectLst/>
                <a:uFillTx/>
                <a:latin typeface="Aptos"/>
              </a:rPr>
              <a:t>НЕ </a:t>
            </a:r>
            <a:r>
              <a:rPr b="1" lang="ru-RU" sz="2600" strike="noStrike" u="none">
                <a:solidFill>
                  <a:srgbClr val="1036a2"/>
                </a:solidFill>
                <a:effectLst/>
                <a:uFillTx/>
                <a:latin typeface="Aptos"/>
              </a:rPr>
              <a:t>ФИНАНСИРУЕМЫЕ ФРП КУЗБАССА (ИСКЛЮЧЕНИЯ ИЗ РАЗДЕЛА С)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Рисунок 20" descr=""/>
          <p:cNvPicPr/>
          <p:nvPr/>
        </p:nvPicPr>
        <p:blipFill>
          <a:blip r:embed="rId1"/>
          <a:stretch/>
        </p:blipFill>
        <p:spPr>
          <a:xfrm>
            <a:off x="6029640" y="2771640"/>
            <a:ext cx="5760360" cy="3439080"/>
          </a:xfrm>
          <a:prstGeom prst="rect">
            <a:avLst/>
          </a:prstGeom>
          <a:solidFill>
            <a:srgbClr val="ffffff"/>
          </a:solidFill>
          <a:ln>
            <a:solidFill>
              <a:srgbClr val="9ba8b7"/>
            </a:solidFill>
            <a:round/>
          </a:ln>
        </p:spPr>
      </p:pic>
      <p:pic>
        <p:nvPicPr>
          <p:cNvPr id="112" name="Рисунок 25" descr=""/>
          <p:cNvPicPr/>
          <p:nvPr/>
        </p:nvPicPr>
        <p:blipFill>
          <a:blip r:embed="rId2"/>
          <a:stretch/>
        </p:blipFill>
        <p:spPr>
          <a:xfrm>
            <a:off x="449640" y="564840"/>
            <a:ext cx="4878360" cy="4962240"/>
          </a:xfrm>
          <a:prstGeom prst="rect">
            <a:avLst/>
          </a:prstGeom>
          <a:solidFill>
            <a:srgbClr val="ffffff"/>
          </a:solidFill>
          <a:ln>
            <a:solidFill>
              <a:srgbClr val="9ba8b7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/>
          <p:nvPr/>
        </p:nvSpPr>
        <p:spPr>
          <a:xfrm>
            <a:off x="409680" y="2399040"/>
            <a:ext cx="11371320" cy="51660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516600"/>
              <a:gd name="textAreaBottom" fmla="*/ 516960 h 516600"/>
            </a:gdLst>
            <a:ahLst/>
            <a:cxnLst/>
            <a:rect l="textAreaLeft" t="textAreaTop" r="textAreaRight" b="textAreaBottom"/>
            <a:pathLst>
              <a:path w="9973945" h="453389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80872"/>
                </a:lnTo>
                <a:lnTo>
                  <a:pt x="5657" y="408897"/>
                </a:lnTo>
                <a:lnTo>
                  <a:pt x="21086" y="431782"/>
                </a:lnTo>
                <a:lnTo>
                  <a:pt x="43971" y="447211"/>
                </a:lnTo>
                <a:lnTo>
                  <a:pt x="71996" y="452869"/>
                </a:lnTo>
                <a:lnTo>
                  <a:pt x="9901377" y="452869"/>
                </a:lnTo>
                <a:lnTo>
                  <a:pt x="9929401" y="447211"/>
                </a:lnTo>
                <a:lnTo>
                  <a:pt x="9952286" y="431782"/>
                </a:lnTo>
                <a:lnTo>
                  <a:pt x="9967715" y="408897"/>
                </a:lnTo>
                <a:lnTo>
                  <a:pt x="9973373" y="380872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14" name="object 3"/>
          <p:cNvSpPr/>
          <p:nvPr/>
        </p:nvSpPr>
        <p:spPr>
          <a:xfrm>
            <a:off x="409680" y="3416760"/>
            <a:ext cx="11371320" cy="51660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516600"/>
              <a:gd name="textAreaBottom" fmla="*/ 516960 h 516600"/>
            </a:gdLst>
            <a:ahLst/>
            <a:cxnLst/>
            <a:rect l="textAreaLeft" t="textAreaTop" r="textAreaRight" b="textAreaBottom"/>
            <a:pathLst>
              <a:path w="9973945" h="453389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80873"/>
                </a:lnTo>
                <a:lnTo>
                  <a:pt x="5657" y="408897"/>
                </a:lnTo>
                <a:lnTo>
                  <a:pt x="21086" y="431782"/>
                </a:lnTo>
                <a:lnTo>
                  <a:pt x="43971" y="447211"/>
                </a:lnTo>
                <a:lnTo>
                  <a:pt x="71996" y="452869"/>
                </a:lnTo>
                <a:lnTo>
                  <a:pt x="9901377" y="452869"/>
                </a:lnTo>
                <a:lnTo>
                  <a:pt x="9929401" y="447211"/>
                </a:lnTo>
                <a:lnTo>
                  <a:pt x="9952286" y="431782"/>
                </a:lnTo>
                <a:lnTo>
                  <a:pt x="9967715" y="408897"/>
                </a:lnTo>
                <a:lnTo>
                  <a:pt x="9973373" y="380873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15" name="object 4"/>
          <p:cNvSpPr/>
          <p:nvPr/>
        </p:nvSpPr>
        <p:spPr>
          <a:xfrm>
            <a:off x="409680" y="4420800"/>
            <a:ext cx="11371320" cy="51660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516600"/>
              <a:gd name="textAreaBottom" fmla="*/ 516960 h 516600"/>
            </a:gdLst>
            <a:ahLst/>
            <a:cxnLst/>
            <a:rect l="textAreaLeft" t="textAreaTop" r="textAreaRight" b="textAreaBottom"/>
            <a:pathLst>
              <a:path w="9973945" h="453389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80872"/>
                </a:lnTo>
                <a:lnTo>
                  <a:pt x="5657" y="408897"/>
                </a:lnTo>
                <a:lnTo>
                  <a:pt x="21086" y="431782"/>
                </a:lnTo>
                <a:lnTo>
                  <a:pt x="43971" y="447211"/>
                </a:lnTo>
                <a:lnTo>
                  <a:pt x="71996" y="452869"/>
                </a:lnTo>
                <a:lnTo>
                  <a:pt x="9901377" y="452869"/>
                </a:lnTo>
                <a:lnTo>
                  <a:pt x="9929401" y="447211"/>
                </a:lnTo>
                <a:lnTo>
                  <a:pt x="9952286" y="431782"/>
                </a:lnTo>
                <a:lnTo>
                  <a:pt x="9967715" y="408897"/>
                </a:lnTo>
                <a:lnTo>
                  <a:pt x="9973373" y="380872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16" name="object 6"/>
          <p:cNvSpPr/>
          <p:nvPr/>
        </p:nvSpPr>
        <p:spPr>
          <a:xfrm>
            <a:off x="409680" y="1679040"/>
            <a:ext cx="11371320" cy="66492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664920"/>
              <a:gd name="textAreaBottom" fmla="*/ 665280 h 664920"/>
            </a:gdLst>
            <a:ahLst/>
            <a:cxnLst/>
            <a:rect l="textAreaLeft" t="textAreaTop" r="textAreaRight" b="textAreaBottom"/>
            <a:pathLst>
              <a:path w="9973945" h="583564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10997"/>
                </a:lnTo>
                <a:lnTo>
                  <a:pt x="5657" y="539021"/>
                </a:lnTo>
                <a:lnTo>
                  <a:pt x="21086" y="561906"/>
                </a:lnTo>
                <a:lnTo>
                  <a:pt x="43971" y="577335"/>
                </a:lnTo>
                <a:lnTo>
                  <a:pt x="71996" y="582993"/>
                </a:lnTo>
                <a:lnTo>
                  <a:pt x="9901377" y="582993"/>
                </a:lnTo>
                <a:lnTo>
                  <a:pt x="9929401" y="577335"/>
                </a:lnTo>
                <a:lnTo>
                  <a:pt x="9952286" y="561906"/>
                </a:lnTo>
                <a:lnTo>
                  <a:pt x="9967715" y="539021"/>
                </a:lnTo>
                <a:lnTo>
                  <a:pt x="9973373" y="510997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18447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17" name="object 7"/>
          <p:cNvSpPr/>
          <p:nvPr/>
        </p:nvSpPr>
        <p:spPr>
          <a:xfrm>
            <a:off x="410400" y="981720"/>
            <a:ext cx="820800" cy="360"/>
          </a:xfrm>
          <a:custGeom>
            <a:avLst/>
            <a:gdLst>
              <a:gd name="textAreaLeft" fmla="*/ 0 w 820800"/>
              <a:gd name="textAreaRight" fmla="*/ 821160 w 8208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20090" h="0">
                <a:moveTo>
                  <a:pt x="0" y="0"/>
                </a:moveTo>
                <a:lnTo>
                  <a:pt x="720001" y="0"/>
                </a:lnTo>
              </a:path>
            </a:pathLst>
          </a:custGeom>
          <a:noFill/>
          <a:ln w="38100">
            <a:solidFill>
              <a:srgbClr val="dd052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18" name="object 8" descr="$PPTXTitle"/>
          <p:cNvSpPr/>
          <p:nvPr/>
        </p:nvSpPr>
        <p:spPr>
          <a:xfrm>
            <a:off x="396000" y="340920"/>
            <a:ext cx="10058040" cy="44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b">
            <a:spAutoFit/>
          </a:bodyPr>
          <a:p>
            <a:pPr marL="13680" defTabSz="914400">
              <a:lnSpc>
                <a:spcPct val="100000"/>
              </a:lnSpc>
              <a:spcBef>
                <a:spcPts val="113"/>
              </a:spcBef>
            </a:pPr>
            <a:r>
              <a:rPr b="1" lang="ru-RU" sz="2800" spc="-51" strike="noStrike" u="none">
                <a:solidFill>
                  <a:srgbClr val="1036a2"/>
                </a:solidFill>
                <a:effectLst/>
                <a:uFillTx/>
                <a:latin typeface="Futura PT Bold"/>
              </a:rPr>
              <a:t>Основные условия программ федерального ФРП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object 9"/>
          <p:cNvSpPr/>
          <p:nvPr/>
        </p:nvSpPr>
        <p:spPr>
          <a:xfrm>
            <a:off x="1114200" y="1866600"/>
            <a:ext cx="1028520" cy="22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914400">
              <a:lnSpc>
                <a:spcPct val="100000"/>
              </a:lnSpc>
              <a:spcBef>
                <a:spcPts val="113"/>
              </a:spcBef>
            </a:pPr>
            <a:r>
              <a:rPr b="0" lang="ru-RU" sz="1370" spc="85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Программа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object 10"/>
          <p:cNvSpPr/>
          <p:nvPr/>
        </p:nvSpPr>
        <p:spPr>
          <a:xfrm>
            <a:off x="8444880" y="1776240"/>
            <a:ext cx="11376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262800" indent="-249120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ru-RU" sz="1370" spc="74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Процентные ставки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object 11"/>
          <p:cNvSpPr/>
          <p:nvPr/>
        </p:nvSpPr>
        <p:spPr>
          <a:xfrm>
            <a:off x="6941160" y="1776240"/>
            <a:ext cx="5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indent="55800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ru-RU" sz="1370" spc="51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Срок </a:t>
            </a:r>
            <a:r>
              <a:rPr b="0" lang="ru-RU" sz="1370" spc="102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займа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object 12"/>
          <p:cNvSpPr/>
          <p:nvPr/>
        </p:nvSpPr>
        <p:spPr>
          <a:xfrm>
            <a:off x="4938480" y="1771560"/>
            <a:ext cx="11962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algn="ctr" defTabSz="914400">
              <a:lnSpc>
                <a:spcPct val="100000"/>
              </a:lnSpc>
              <a:spcBef>
                <a:spcPts val="113"/>
              </a:spcBef>
            </a:pPr>
            <a:r>
              <a:rPr b="0" lang="ru-RU" sz="1370" spc="108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Cyмма</a:t>
            </a:r>
            <a:r>
              <a:rPr b="0" lang="ru-RU" sz="1370" spc="-68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</a:t>
            </a:r>
            <a:r>
              <a:rPr b="0" lang="ru-RU" sz="1370" spc="102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займа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37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(млн</a:t>
            </a:r>
            <a:r>
              <a:rPr b="0" lang="ru-RU" sz="1370" spc="125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 </a:t>
            </a:r>
            <a:r>
              <a:rPr b="0" lang="ru-RU" sz="1370" spc="-11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py6.)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3" name="object 20"/>
          <p:cNvGraphicFramePr/>
          <p:nvPr/>
        </p:nvGraphicFramePr>
        <p:xfrm>
          <a:off x="642240" y="2527200"/>
          <a:ext cx="10558440" cy="2785680"/>
        </p:xfrm>
        <a:graphic>
          <a:graphicData uri="http://schemas.openxmlformats.org/drawingml/2006/table">
            <a:tbl>
              <a:tblPr/>
              <a:tblGrid>
                <a:gridCol w="2830680"/>
                <a:gridCol w="1121400"/>
                <a:gridCol w="1893600"/>
                <a:gridCol w="1406520"/>
                <a:gridCol w="2304360"/>
                <a:gridCol w="1001160"/>
              </a:tblGrid>
              <a:tr h="375480">
                <a:tc>
                  <a:txBody>
                    <a:bodyPr lIns="0" rIns="0" tIns="1368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1. </a:t>
                      </a:r>
                      <a:r>
                        <a:rPr b="0" lang="en-US" sz="1400" spc="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Проекты</a:t>
                      </a:r>
                      <a:r>
                        <a:rPr b="0" lang="en-US" sz="1400" spc="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развития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59760" bIns="0" anchor="t">
                      <a:noAutofit/>
                    </a:bodyPr>
                    <a:p>
                      <a:endParaRPr b="0" lang="en-US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ahoma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r" defTabSz="914400">
                        <a:lnSpc>
                          <a:spcPts val="1500"/>
                        </a:lnSpc>
                      </a:pPr>
                      <a:r>
                        <a:rPr b="0" lang="en-US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100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-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</a:t>
                      </a:r>
                      <a:r>
                        <a:rPr b="0" lang="en-US" sz="1500" spc="-7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marL="69120" algn="ctr" defTabSz="914400">
                        <a:lnSpc>
                          <a:spcPts val="1500"/>
                        </a:lnSpc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 defTabSz="914400">
                        <a:lnSpc>
                          <a:spcPts val="1500"/>
                        </a:lnSpc>
                      </a:pPr>
                      <a:r>
                        <a:rPr b="0" lang="en-US" sz="15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r" defTabSz="914400">
                        <a:lnSpc>
                          <a:spcPts val="15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07960">
                <a:tc>
                  <a:txBody>
                    <a:bodyPr lIns="0" rIns="0" tIns="15336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2.</a:t>
                      </a:r>
                      <a:r>
                        <a:rPr b="0" lang="en-US" sz="1400" spc="-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400" spc="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Комплектующие изделия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81720" bIns="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100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-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</a:t>
                      </a:r>
                      <a:r>
                        <a:rPr b="0" lang="en-US" sz="1500" spc="-7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0120">
                <a:tc>
                  <a:txBody>
                    <a:bodyPr lIns="0" rIns="0" tIns="14544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3.</a:t>
                      </a:r>
                      <a:r>
                        <a:rPr b="0" lang="en-US" sz="14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6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Лизинговые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проекты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-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en-US" sz="1500" spc="-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(1%)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r>
                        <a:rPr b="0" lang="en-US" sz="1300" spc="-37" strike="noStrike" u="none" baseline="33000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endParaRPr b="0" lang="ru-RU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05080">
                <a:tc>
                  <a:txBody>
                    <a:bodyPr lIns="0" rIns="0" tIns="15552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1074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4.</a:t>
                      </a:r>
                      <a:r>
                        <a:rPr b="0" lang="en-US" sz="1400" spc="-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Маркировка</a:t>
                      </a:r>
                      <a:r>
                        <a:rPr b="0" lang="en-US" sz="14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товаров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464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-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25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464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-6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464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65920">
                <a:tc>
                  <a:txBody>
                    <a:bodyPr lIns="0" rIns="0" tIns="13896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961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5.</a:t>
                      </a:r>
                      <a:r>
                        <a:rPr b="0" lang="en-US" sz="1400" spc="-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400" spc="6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Производительность</a:t>
                      </a:r>
                      <a:r>
                        <a:rPr b="0" lang="en-US" sz="14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труда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67320" bIns="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1916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b="0" lang="en-US" sz="1500" spc="9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50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-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1916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432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5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54520" algn="ctr" defTabSz="914400">
                        <a:lnSpc>
                          <a:spcPts val="780"/>
                        </a:lnSpc>
                        <a:spcBef>
                          <a:spcPts val="159"/>
                        </a:spcBef>
                      </a:pPr>
                      <a:r>
                        <a:rPr b="1" lang="en-US" sz="800" spc="-15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7</a:t>
                      </a:r>
                      <a:r>
                        <a:rPr b="1" lang="ru-RU" sz="800" spc="-15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</a:t>
                      </a:r>
                      <a:r>
                        <a:rPr b="1" lang="en-US" sz="800" spc="-15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%</a:t>
                      </a:r>
                      <a:r>
                        <a:rPr b="1" lang="en-US" sz="8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в</a:t>
                      </a:r>
                      <a:r>
                        <a:rPr b="0" lang="en-US" sz="800" spc="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случае</a:t>
                      </a:r>
                      <a:r>
                        <a:rPr b="0" lang="en-US" sz="800" spc="6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8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невыполнения</a:t>
                      </a:r>
                      <a:r>
                        <a:rPr b="0" lang="en-US" sz="8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800" spc="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условий</a:t>
                      </a:r>
                      <a:r>
                        <a:rPr b="0" lang="en-US" sz="8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800" spc="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Национального</a:t>
                      </a:r>
                      <a:r>
                        <a:rPr b="0" lang="en-US" sz="800" spc="1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8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проекта</a:t>
                      </a:r>
                      <a:endParaRPr b="0" lang="ru-RU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1916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9680">
                <a:tc>
                  <a:txBody>
                    <a:bodyPr lIns="0" rIns="0" tIns="97560" bIns="0" anchor="t">
                      <a:noAutofit/>
                    </a:bodyPr>
                    <a:p>
                      <a:pPr marL="31680" defTabSz="914400">
                        <a:lnSpc>
                          <a:spcPts val="1429"/>
                        </a:lnSpc>
                        <a:spcBef>
                          <a:spcPts val="675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6.</a:t>
                      </a:r>
                      <a:r>
                        <a:rPr b="0" lang="en-US" sz="1400" spc="-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Автокомпоненты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7668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b="0" lang="en-US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100</a:t>
                      </a:r>
                      <a:r>
                        <a:rPr b="0" lang="en-US" sz="1500" spc="-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-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7668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7</a:t>
                      </a:r>
                      <a:r>
                        <a:rPr b="0" lang="en-US" sz="1500" spc="-7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7668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b="0" lang="en-US" sz="15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7668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4" name="object 21"/>
          <p:cNvSpPr/>
          <p:nvPr/>
        </p:nvSpPr>
        <p:spPr>
          <a:xfrm>
            <a:off x="9906120" y="1775880"/>
            <a:ext cx="17492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43560" indent="206280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ru-RU" sz="1370" spc="91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Возможность </a:t>
            </a:r>
            <a:r>
              <a:rPr b="0" lang="ru-RU" sz="1370" spc="102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снижения ставки</a:t>
            </a:r>
            <a:r>
              <a:rPr b="0" lang="ru-RU" sz="1200" spc="111" strike="noStrike" u="none" baseline="31000">
                <a:solidFill>
                  <a:srgbClr val="ffffff"/>
                </a:solidFill>
                <a:effectLst/>
                <a:uFillTx/>
                <a:latin typeface="Tahoma"/>
              </a:rPr>
              <a:t>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object 22"/>
          <p:cNvSpPr/>
          <p:nvPr/>
        </p:nvSpPr>
        <p:spPr>
          <a:xfrm>
            <a:off x="396000" y="6323040"/>
            <a:ext cx="540396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26720" indent="-112320" defTabSz="914400">
              <a:lnSpc>
                <a:spcPct val="100000"/>
              </a:lnSpc>
              <a:spcBef>
                <a:spcPts val="113"/>
              </a:spcBef>
              <a:buClr>
                <a:srgbClr val="000000"/>
              </a:buClr>
              <a:buFont typeface="OpenSymbol"/>
              <a:buAutoNum type="arabicPlain"/>
              <a:tabLst>
                <a:tab algn="l" pos="126720"/>
              </a:tabLst>
            </a:pP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Снижение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процентной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ставки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возможно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при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выполнении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дополнительных условий</a:t>
            </a:r>
            <a:r>
              <a:rPr b="0" lang="ru-RU" sz="1030" spc="-11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.</a:t>
            </a:r>
            <a:endParaRPr b="0" lang="ru-RU" sz="103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720" indent="-11232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lain"/>
              <a:tabLst>
                <a:tab algn="l" pos="126720"/>
              </a:tabLst>
            </a:pP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Размер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ставки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по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займу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не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pc="-11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может</a:t>
            </a:r>
            <a:r>
              <a:rPr b="0" lang="ru-RU" sz="1030" spc="-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6ыть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ниже</a:t>
            </a:r>
            <a:r>
              <a:rPr b="0" lang="ru-RU" sz="1030" spc="6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pc="-28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1%.</a:t>
            </a:r>
            <a:endParaRPr b="0" lang="ru-RU" sz="103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object 23"/>
          <p:cNvSpPr/>
          <p:nvPr/>
        </p:nvSpPr>
        <p:spPr>
          <a:xfrm>
            <a:off x="410400" y="6219360"/>
            <a:ext cx="820800" cy="360"/>
          </a:xfrm>
          <a:custGeom>
            <a:avLst/>
            <a:gdLst>
              <a:gd name="textAreaLeft" fmla="*/ 0 w 820800"/>
              <a:gd name="textAreaRight" fmla="*/ 821160 w 8208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20090" h="0">
                <a:moveTo>
                  <a:pt x="0" y="0"/>
                </a:moveTo>
                <a:lnTo>
                  <a:pt x="72000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6"/>
          <p:cNvSpPr/>
          <p:nvPr/>
        </p:nvSpPr>
        <p:spPr>
          <a:xfrm>
            <a:off x="409680" y="1983960"/>
            <a:ext cx="11371320" cy="66492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664920"/>
              <a:gd name="textAreaBottom" fmla="*/ 665280 h 664920"/>
            </a:gdLst>
            <a:ahLst/>
            <a:cxnLst/>
            <a:rect l="textAreaLeft" t="textAreaTop" r="textAreaRight" b="textAreaBottom"/>
            <a:pathLst>
              <a:path w="9973945" h="583564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10997"/>
                </a:lnTo>
                <a:lnTo>
                  <a:pt x="5657" y="539021"/>
                </a:lnTo>
                <a:lnTo>
                  <a:pt x="21086" y="561906"/>
                </a:lnTo>
                <a:lnTo>
                  <a:pt x="43971" y="577335"/>
                </a:lnTo>
                <a:lnTo>
                  <a:pt x="71996" y="582993"/>
                </a:lnTo>
                <a:lnTo>
                  <a:pt x="9901377" y="582993"/>
                </a:lnTo>
                <a:lnTo>
                  <a:pt x="9929401" y="577335"/>
                </a:lnTo>
                <a:lnTo>
                  <a:pt x="9952286" y="561906"/>
                </a:lnTo>
                <a:lnTo>
                  <a:pt x="9967715" y="539021"/>
                </a:lnTo>
                <a:lnTo>
                  <a:pt x="9973373" y="510997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18447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28" name="object 2"/>
          <p:cNvSpPr/>
          <p:nvPr/>
        </p:nvSpPr>
        <p:spPr>
          <a:xfrm>
            <a:off x="409680" y="2703600"/>
            <a:ext cx="11371320" cy="51660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516600"/>
              <a:gd name="textAreaBottom" fmla="*/ 516960 h 516600"/>
            </a:gdLst>
            <a:ahLst/>
            <a:cxnLst/>
            <a:rect l="textAreaLeft" t="textAreaTop" r="textAreaRight" b="textAreaBottom"/>
            <a:pathLst>
              <a:path w="9973945" h="453389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80872"/>
                </a:lnTo>
                <a:lnTo>
                  <a:pt x="5657" y="408897"/>
                </a:lnTo>
                <a:lnTo>
                  <a:pt x="21086" y="431782"/>
                </a:lnTo>
                <a:lnTo>
                  <a:pt x="43971" y="447211"/>
                </a:lnTo>
                <a:lnTo>
                  <a:pt x="71996" y="452869"/>
                </a:lnTo>
                <a:lnTo>
                  <a:pt x="9901377" y="452869"/>
                </a:lnTo>
                <a:lnTo>
                  <a:pt x="9929401" y="447211"/>
                </a:lnTo>
                <a:lnTo>
                  <a:pt x="9952286" y="431782"/>
                </a:lnTo>
                <a:lnTo>
                  <a:pt x="9967715" y="408897"/>
                </a:lnTo>
                <a:lnTo>
                  <a:pt x="9973373" y="380872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29" name="object 3"/>
          <p:cNvSpPr/>
          <p:nvPr/>
        </p:nvSpPr>
        <p:spPr>
          <a:xfrm>
            <a:off x="409680" y="3721320"/>
            <a:ext cx="11371320" cy="516600"/>
          </a:xfrm>
          <a:custGeom>
            <a:avLst/>
            <a:gdLst>
              <a:gd name="textAreaLeft" fmla="*/ 0 w 11371320"/>
              <a:gd name="textAreaRight" fmla="*/ 11371680 w 11371320"/>
              <a:gd name="textAreaTop" fmla="*/ 0 h 516600"/>
              <a:gd name="textAreaBottom" fmla="*/ 516960 h 516600"/>
            </a:gdLst>
            <a:ahLst/>
            <a:cxnLst/>
            <a:rect l="textAreaLeft" t="textAreaTop" r="textAreaRight" b="textAreaBottom"/>
            <a:pathLst>
              <a:path w="9973945" h="453389">
                <a:moveTo>
                  <a:pt x="990137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80873"/>
                </a:lnTo>
                <a:lnTo>
                  <a:pt x="5657" y="408897"/>
                </a:lnTo>
                <a:lnTo>
                  <a:pt x="21086" y="431782"/>
                </a:lnTo>
                <a:lnTo>
                  <a:pt x="43971" y="447211"/>
                </a:lnTo>
                <a:lnTo>
                  <a:pt x="71996" y="452869"/>
                </a:lnTo>
                <a:lnTo>
                  <a:pt x="9901377" y="452869"/>
                </a:lnTo>
                <a:lnTo>
                  <a:pt x="9929401" y="447211"/>
                </a:lnTo>
                <a:lnTo>
                  <a:pt x="9952286" y="431782"/>
                </a:lnTo>
                <a:lnTo>
                  <a:pt x="9967715" y="408897"/>
                </a:lnTo>
                <a:lnTo>
                  <a:pt x="9973373" y="380873"/>
                </a:lnTo>
                <a:lnTo>
                  <a:pt x="9973373" y="71996"/>
                </a:lnTo>
                <a:lnTo>
                  <a:pt x="9967715" y="43971"/>
                </a:lnTo>
                <a:lnTo>
                  <a:pt x="9952286" y="21086"/>
                </a:lnTo>
                <a:lnTo>
                  <a:pt x="9929401" y="5657"/>
                </a:lnTo>
                <a:lnTo>
                  <a:pt x="9901377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30" name="object 7"/>
          <p:cNvSpPr/>
          <p:nvPr/>
        </p:nvSpPr>
        <p:spPr>
          <a:xfrm>
            <a:off x="410400" y="1008720"/>
            <a:ext cx="820800" cy="360"/>
          </a:xfrm>
          <a:custGeom>
            <a:avLst/>
            <a:gdLst>
              <a:gd name="textAreaLeft" fmla="*/ 0 w 820800"/>
              <a:gd name="textAreaRight" fmla="*/ 821160 w 8208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20090" h="0">
                <a:moveTo>
                  <a:pt x="0" y="0"/>
                </a:moveTo>
                <a:lnTo>
                  <a:pt x="720001" y="0"/>
                </a:lnTo>
              </a:path>
            </a:pathLst>
          </a:custGeom>
          <a:noFill/>
          <a:ln w="38100">
            <a:solidFill>
              <a:srgbClr val="dd052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31" name="object 8" descr="$PPTXTitle"/>
          <p:cNvSpPr/>
          <p:nvPr/>
        </p:nvSpPr>
        <p:spPr>
          <a:xfrm>
            <a:off x="396000" y="367920"/>
            <a:ext cx="10058040" cy="44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b">
            <a:spAutoFit/>
          </a:bodyPr>
          <a:p>
            <a:pPr marL="13680" defTabSz="914400">
              <a:lnSpc>
                <a:spcPct val="100000"/>
              </a:lnSpc>
              <a:spcBef>
                <a:spcPts val="113"/>
              </a:spcBef>
            </a:pPr>
            <a:r>
              <a:rPr b="1" lang="ru-RU" sz="2800" spc="-51" strike="noStrike" u="none">
                <a:solidFill>
                  <a:srgbClr val="1036a2"/>
                </a:solidFill>
                <a:effectLst/>
                <a:uFillTx/>
                <a:latin typeface="Futura PT Bold"/>
              </a:rPr>
              <a:t>Основные условия программ совместного финансирования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object 9"/>
          <p:cNvSpPr/>
          <p:nvPr/>
        </p:nvSpPr>
        <p:spPr>
          <a:xfrm>
            <a:off x="1114200" y="2171520"/>
            <a:ext cx="1028520" cy="22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914400">
              <a:lnSpc>
                <a:spcPct val="100000"/>
              </a:lnSpc>
              <a:spcBef>
                <a:spcPts val="113"/>
              </a:spcBef>
            </a:pPr>
            <a:r>
              <a:rPr b="0" lang="ru-RU" sz="1370" spc="85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Программа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object 10"/>
          <p:cNvSpPr/>
          <p:nvPr/>
        </p:nvSpPr>
        <p:spPr>
          <a:xfrm>
            <a:off x="8444880" y="2080800"/>
            <a:ext cx="11376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262800" indent="-249120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ru-RU" sz="1370" spc="74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Процентные ставки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object 11"/>
          <p:cNvSpPr/>
          <p:nvPr/>
        </p:nvSpPr>
        <p:spPr>
          <a:xfrm>
            <a:off x="6941160" y="2080800"/>
            <a:ext cx="5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indent="55800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ru-RU" sz="1370" spc="51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Срок </a:t>
            </a:r>
            <a:r>
              <a:rPr b="0" lang="ru-RU" sz="1370" spc="102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займа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object 12"/>
          <p:cNvSpPr/>
          <p:nvPr/>
        </p:nvSpPr>
        <p:spPr>
          <a:xfrm>
            <a:off x="4938480" y="2076120"/>
            <a:ext cx="119628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algn="ctr" defTabSz="914400">
              <a:lnSpc>
                <a:spcPct val="100000"/>
              </a:lnSpc>
              <a:spcBef>
                <a:spcPts val="113"/>
              </a:spcBef>
            </a:pPr>
            <a:r>
              <a:rPr b="0" lang="ru-RU" sz="1370" spc="108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Cyмма</a:t>
            </a:r>
            <a:r>
              <a:rPr b="0" lang="ru-RU" sz="1370" spc="-68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 </a:t>
            </a:r>
            <a:r>
              <a:rPr b="0" lang="ru-RU" sz="1370" spc="102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займа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37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(млн</a:t>
            </a:r>
            <a:r>
              <a:rPr b="0" lang="ru-RU" sz="1370" spc="125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 </a:t>
            </a:r>
            <a:r>
              <a:rPr b="0" lang="ru-RU" sz="1370" spc="-11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py6.)</a:t>
            </a:r>
            <a:endParaRPr b="0" lang="ru-RU" sz="13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6" name="object 20"/>
          <p:cNvGraphicFramePr/>
          <p:nvPr/>
        </p:nvGraphicFramePr>
        <p:xfrm>
          <a:off x="664200" y="2741760"/>
          <a:ext cx="10558440" cy="1824120"/>
        </p:xfrm>
        <a:graphic>
          <a:graphicData uri="http://schemas.openxmlformats.org/drawingml/2006/table">
            <a:tbl>
              <a:tblPr/>
              <a:tblGrid>
                <a:gridCol w="3593880"/>
                <a:gridCol w="357840"/>
                <a:gridCol w="1893600"/>
                <a:gridCol w="1406520"/>
                <a:gridCol w="2304360"/>
                <a:gridCol w="1001160"/>
              </a:tblGrid>
              <a:tr h="375480">
                <a:tc>
                  <a:txBody>
                    <a:bodyPr lIns="0" rIns="0" tIns="1368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96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1. </a:t>
                      </a:r>
                      <a:r>
                        <a:rPr b="0" lang="ru-RU" sz="1400" spc="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Проекты</a:t>
                      </a:r>
                      <a:r>
                        <a:rPr b="0" lang="en-US" sz="1400" spc="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400" spc="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развития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59760" bIns="0" anchor="t">
                      <a:noAutofit/>
                    </a:bodyPr>
                    <a:p>
                      <a:endParaRPr b="0" lang="en-US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ahoma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 defTabSz="914400">
                        <a:lnSpc>
                          <a:spcPts val="1500"/>
                        </a:lnSpc>
                      </a:pPr>
                      <a:r>
                        <a:rPr b="0" lang="ru-RU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–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marL="69120" algn="ctr" defTabSz="914400">
                        <a:lnSpc>
                          <a:spcPts val="1500"/>
                        </a:lnSpc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 defTabSz="914400">
                        <a:lnSpc>
                          <a:spcPts val="1500"/>
                        </a:lnSpc>
                      </a:pPr>
                      <a:r>
                        <a:rPr b="0" lang="en-US" sz="15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r" defTabSz="914400">
                        <a:lnSpc>
                          <a:spcPts val="1500"/>
                        </a:lnSpc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07960">
                <a:tc>
                  <a:txBody>
                    <a:bodyPr lIns="0" rIns="0" tIns="15336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2.</a:t>
                      </a:r>
                      <a:r>
                        <a:rPr b="0" lang="en-US" sz="1400" spc="-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400" spc="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Комплектующие изделия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81720" bIns="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ru-RU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10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–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en-US" sz="15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104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904"/>
                        </a:spcBef>
                      </a:pPr>
                      <a:r>
                        <a:rPr b="0" lang="en-US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9240">
                <a:tc>
                  <a:txBody>
                    <a:bodyPr lIns="0" rIns="0" tIns="145440" bIns="0" anchor="ctr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3.</a:t>
                      </a:r>
                      <a:r>
                        <a:rPr b="0" lang="en-US" sz="1400" spc="-6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400" spc="6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Производительность</a:t>
                      </a:r>
                      <a:r>
                        <a:rPr b="0" lang="ru-RU" sz="14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400" spc="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труда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ru-RU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20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11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–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ctr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en-US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до</a:t>
                      </a:r>
                      <a:r>
                        <a:rPr b="0" lang="en-US" sz="1500" spc="-8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9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</a:t>
                      </a:r>
                      <a:r>
                        <a:rPr b="0" lang="en-US" sz="1500" spc="-7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ru-RU" sz="1500" spc="-45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5% 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54520" algn="ctr" defTabSz="914400">
                        <a:lnSpc>
                          <a:spcPts val="780"/>
                        </a:lnSpc>
                        <a:spcBef>
                          <a:spcPts val="159"/>
                        </a:spcBef>
                      </a:pPr>
                      <a:r>
                        <a:rPr b="0" lang="ru-RU" sz="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7  % в случае невыполнения условий Национального проекта</a:t>
                      </a:r>
                      <a:endParaRPr b="0" lang="ru-RU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2420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859"/>
                        </a:spcBef>
                      </a:pPr>
                      <a:r>
                        <a:rPr b="0" lang="ru-RU" sz="1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на</a:t>
                      </a:r>
                      <a:r>
                        <a:rPr b="0" lang="en-US" sz="1500" spc="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r>
                        <a:rPr b="0" lang="ru-RU" sz="15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49480">
                <a:tc>
                  <a:txBody>
                    <a:bodyPr lIns="0" rIns="0" tIns="155520" bIns="0" anchor="t">
                      <a:noAutofit/>
                    </a:bodyPr>
                    <a:p>
                      <a:pPr marL="31680" defTabSz="914400">
                        <a:lnSpc>
                          <a:spcPct val="100000"/>
                        </a:lnSpc>
                        <a:spcBef>
                          <a:spcPts val="1074"/>
                        </a:spcBef>
                      </a:pPr>
                      <a:r>
                        <a:rPr b="0" lang="en-US" sz="1400" spc="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4.</a:t>
                      </a:r>
                      <a:r>
                        <a:rPr b="0" lang="en-US" sz="1400" spc="-5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400" spc="6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Проекты лесной промышленности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464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b="0" lang="ru-RU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20</a:t>
                      </a:r>
                      <a:r>
                        <a:rPr b="0" lang="en-US" sz="1500" spc="9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–</a:t>
                      </a:r>
                      <a:r>
                        <a:rPr b="0" lang="en-US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-79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2</a:t>
                      </a:r>
                      <a:r>
                        <a:rPr b="0" lang="ru-RU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00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4640" bIns="0" anchor="t">
                      <a:noAutofit/>
                    </a:bodyPr>
                    <a:p>
                      <a:pPr marL="69120" algn="ctr" defTabSz="9144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b="0" lang="en-US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до 2 </a:t>
                      </a:r>
                      <a:r>
                        <a:rPr b="0" lang="ru-RU" sz="1500" spc="-3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лет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13464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b="0" lang="ru-RU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en-US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5%</a:t>
                      </a:r>
                      <a:r>
                        <a:rPr b="0" lang="ru-RU" sz="1500" spc="7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</a:t>
                      </a:r>
                      <a:r>
                        <a:rPr b="0" lang="ru-RU" sz="1500" spc="-51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(3%)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</a:t>
                      </a:r>
                      <a:r>
                        <a:rPr b="0" lang="ru-RU" sz="1500" spc="7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на </a:t>
                      </a:r>
                      <a:r>
                        <a:rPr b="0" lang="ru-RU" sz="15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2%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7" name="object 21"/>
          <p:cNvSpPr/>
          <p:nvPr/>
        </p:nvSpPr>
        <p:spPr>
          <a:xfrm>
            <a:off x="9906120" y="2080800"/>
            <a:ext cx="17492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43560" indent="206280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ru-RU" sz="1370" spc="91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Возможность </a:t>
            </a:r>
            <a:r>
              <a:rPr b="0" lang="ru-RU" sz="1370" spc="102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снижения ставки</a:t>
            </a:r>
            <a:r>
              <a:rPr b="0" lang="ru-RU" sz="1200" spc="111" strike="noStrike" u="none" baseline="31000">
                <a:solidFill>
                  <a:srgbClr val="ffffff"/>
                </a:solidFill>
                <a:effectLst/>
                <a:uFillTx/>
                <a:latin typeface="Tahoma"/>
              </a:rPr>
              <a:t>1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object 22"/>
          <p:cNvSpPr/>
          <p:nvPr/>
        </p:nvSpPr>
        <p:spPr>
          <a:xfrm>
            <a:off x="396000" y="6323040"/>
            <a:ext cx="5403960" cy="1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26720" indent="-112320" defTabSz="914400">
              <a:lnSpc>
                <a:spcPct val="100000"/>
              </a:lnSpc>
              <a:spcBef>
                <a:spcPts val="113"/>
              </a:spcBef>
              <a:buClr>
                <a:srgbClr val="000000"/>
              </a:buClr>
              <a:buFont typeface="OpenSymbol"/>
              <a:buAutoNum type="arabicPlain"/>
              <a:tabLst>
                <a:tab algn="l" pos="126720"/>
              </a:tabLst>
            </a:pP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Снижение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процентной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ставки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возможно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при </a:t>
            </a:r>
            <a:r>
              <a:rPr b="0" lang="ru-RU" sz="103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выполнении</a:t>
            </a:r>
            <a:r>
              <a:rPr b="0" lang="ru-RU" sz="1030" spc="34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 дополнительных условий</a:t>
            </a:r>
            <a:r>
              <a:rPr b="0" lang="ru-RU" sz="1030" spc="-11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.</a:t>
            </a:r>
            <a:endParaRPr b="0" lang="ru-RU" sz="103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object 23"/>
          <p:cNvSpPr/>
          <p:nvPr/>
        </p:nvSpPr>
        <p:spPr>
          <a:xfrm>
            <a:off x="410400" y="6219360"/>
            <a:ext cx="820800" cy="360"/>
          </a:xfrm>
          <a:custGeom>
            <a:avLst/>
            <a:gdLst>
              <a:gd name="textAreaLeft" fmla="*/ 0 w 820800"/>
              <a:gd name="textAreaRight" fmla="*/ 821160 w 8208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20090" h="0">
                <a:moveTo>
                  <a:pt x="0" y="0"/>
                </a:moveTo>
                <a:lnTo>
                  <a:pt x="72000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ru-RU" sz="2050" strike="noStrike" u="none">
              <a:solidFill>
                <a:schemeClr val="dk1"/>
              </a:solidFill>
              <a:effectLst/>
              <a:uFillTx/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</p:pic>
      <p:sp>
        <p:nvSpPr>
          <p:cNvPr id="141" name="Овал 53"/>
          <p:cNvSpPr/>
          <p:nvPr/>
        </p:nvSpPr>
        <p:spPr>
          <a:xfrm>
            <a:off x="8136000" y="207720"/>
            <a:ext cx="1195920" cy="719640"/>
          </a:xfrm>
          <a:prstGeom prst="ellipse">
            <a:avLst/>
          </a:prstGeom>
          <a:solidFill>
            <a:schemeClr val="lt1">
              <a:alpha val="5000"/>
            </a:schemeClr>
          </a:solidFill>
          <a:ln w="18000">
            <a:solidFill>
              <a:srgbClr val="e7122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e71224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42" name="Овал 54"/>
          <p:cNvSpPr/>
          <p:nvPr/>
        </p:nvSpPr>
        <p:spPr>
          <a:xfrm>
            <a:off x="6723360" y="449640"/>
            <a:ext cx="1281600" cy="719640"/>
          </a:xfrm>
          <a:prstGeom prst="ellipse">
            <a:avLst/>
          </a:prstGeom>
          <a:solidFill>
            <a:schemeClr val="lt1">
              <a:alpha val="5000"/>
            </a:schemeClr>
          </a:solidFill>
          <a:ln w="18000">
            <a:solidFill>
              <a:srgbClr val="e7122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e71224"/>
              </a:solidFill>
              <a:effectLst/>
              <a:uFillTx/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2"/>
          <p:cNvSpPr/>
          <p:nvPr/>
        </p:nvSpPr>
        <p:spPr>
          <a:xfrm>
            <a:off x="300600" y="205920"/>
            <a:ext cx="55450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002060"/>
                </a:solidFill>
                <a:effectLst/>
                <a:uFillTx/>
                <a:latin typeface="Futura PT Bold"/>
              </a:rPr>
              <a:t>ОСТАЛИСЬ ВОПРОСЫ?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object 2"/>
          <p:cNvSpPr/>
          <p:nvPr/>
        </p:nvSpPr>
        <p:spPr>
          <a:xfrm>
            <a:off x="959040" y="2121120"/>
            <a:ext cx="2707920" cy="1538640"/>
          </a:xfrm>
          <a:custGeom>
            <a:avLst/>
            <a:gdLst>
              <a:gd name="textAreaLeft" fmla="*/ 0 w 2707920"/>
              <a:gd name="textAreaRight" fmla="*/ 2708280 w 2707920"/>
              <a:gd name="textAreaTop" fmla="*/ 0 h 1538640"/>
              <a:gd name="textAreaBottom" fmla="*/ 1539000 h 1538640"/>
            </a:gdLst>
            <a:ahLst/>
            <a:cxnLst/>
            <a:rect l="textAreaLeft" t="textAreaTop" r="textAreaRight" b="textAreaBottom"/>
            <a:pathLst>
              <a:path w="2844800" h="1616710">
                <a:moveTo>
                  <a:pt x="2700782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2"/>
                </a:lnTo>
                <a:lnTo>
                  <a:pt x="27781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472488"/>
                </a:lnTo>
                <a:lnTo>
                  <a:pt x="7340" y="1518008"/>
                </a:lnTo>
                <a:lnTo>
                  <a:pt x="27781" y="1557539"/>
                </a:lnTo>
                <a:lnTo>
                  <a:pt x="58951" y="1588711"/>
                </a:lnTo>
                <a:lnTo>
                  <a:pt x="98478" y="1609153"/>
                </a:lnTo>
                <a:lnTo>
                  <a:pt x="143992" y="1616494"/>
                </a:lnTo>
                <a:lnTo>
                  <a:pt x="2700782" y="1616494"/>
                </a:lnTo>
                <a:lnTo>
                  <a:pt x="2746297" y="1609153"/>
                </a:lnTo>
                <a:lnTo>
                  <a:pt x="2785827" y="1588711"/>
                </a:lnTo>
                <a:lnTo>
                  <a:pt x="2817001" y="1557539"/>
                </a:lnTo>
                <a:lnTo>
                  <a:pt x="2837445" y="1518008"/>
                </a:lnTo>
                <a:lnTo>
                  <a:pt x="2844787" y="1472488"/>
                </a:lnTo>
                <a:lnTo>
                  <a:pt x="2844787" y="144005"/>
                </a:lnTo>
                <a:lnTo>
                  <a:pt x="2837445" y="98485"/>
                </a:lnTo>
                <a:lnTo>
                  <a:pt x="2817001" y="58954"/>
                </a:lnTo>
                <a:lnTo>
                  <a:pt x="2785827" y="27782"/>
                </a:lnTo>
                <a:lnTo>
                  <a:pt x="2746297" y="7340"/>
                </a:lnTo>
                <a:lnTo>
                  <a:pt x="270078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2240" algn="ctr" defTabSz="914400">
              <a:lnSpc>
                <a:spcPct val="100000"/>
              </a:lnSpc>
              <a:spcBef>
                <a:spcPts val="99"/>
              </a:spcBef>
            </a:pPr>
            <a:r>
              <a:rPr b="1" lang="en-US" sz="2200" spc="-82" strike="noStrike" u="none">
                <a:solidFill>
                  <a:srgbClr val="0070c0"/>
                </a:solidFill>
                <a:effectLst/>
                <a:uFillTx/>
                <a:latin typeface="Aptos"/>
              </a:rPr>
              <a:t>info.frp42@mail.ru 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Box 3"/>
          <p:cNvSpPr/>
          <p:nvPr/>
        </p:nvSpPr>
        <p:spPr>
          <a:xfrm>
            <a:off x="2883960" y="1008360"/>
            <a:ext cx="82184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002060"/>
                </a:solidFill>
                <a:effectLst/>
                <a:uFillTx/>
                <a:latin typeface="Futura PT Bold"/>
              </a:rPr>
              <a:t>МЫ ГОТОВЫ НА НИХ ОТВЕТИТЬ!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object 3"/>
          <p:cNvSpPr/>
          <p:nvPr/>
        </p:nvSpPr>
        <p:spPr>
          <a:xfrm>
            <a:off x="4893120" y="2125080"/>
            <a:ext cx="2707920" cy="1538640"/>
          </a:xfrm>
          <a:custGeom>
            <a:avLst/>
            <a:gdLst>
              <a:gd name="textAreaLeft" fmla="*/ 0 w 2707920"/>
              <a:gd name="textAreaRight" fmla="*/ 2708280 w 2707920"/>
              <a:gd name="textAreaTop" fmla="*/ 0 h 1538640"/>
              <a:gd name="textAreaBottom" fmla="*/ 1539000 h 1538640"/>
            </a:gdLst>
            <a:ahLst/>
            <a:cxnLst/>
            <a:rect l="textAreaLeft" t="textAreaTop" r="textAreaRight" b="textAreaBottom"/>
            <a:pathLst>
              <a:path w="2844800" h="1616710">
                <a:moveTo>
                  <a:pt x="2700781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2"/>
                </a:lnTo>
                <a:lnTo>
                  <a:pt x="27781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472488"/>
                </a:lnTo>
                <a:lnTo>
                  <a:pt x="7340" y="1518008"/>
                </a:lnTo>
                <a:lnTo>
                  <a:pt x="27781" y="1557539"/>
                </a:lnTo>
                <a:lnTo>
                  <a:pt x="58951" y="1588711"/>
                </a:lnTo>
                <a:lnTo>
                  <a:pt x="98478" y="1609153"/>
                </a:lnTo>
                <a:lnTo>
                  <a:pt x="143992" y="1616494"/>
                </a:lnTo>
                <a:lnTo>
                  <a:pt x="2700781" y="1616494"/>
                </a:lnTo>
                <a:lnTo>
                  <a:pt x="2746297" y="1609153"/>
                </a:lnTo>
                <a:lnTo>
                  <a:pt x="2785827" y="1588711"/>
                </a:lnTo>
                <a:lnTo>
                  <a:pt x="2817001" y="1557539"/>
                </a:lnTo>
                <a:lnTo>
                  <a:pt x="2837445" y="1518008"/>
                </a:lnTo>
                <a:lnTo>
                  <a:pt x="2844787" y="1472488"/>
                </a:lnTo>
                <a:lnTo>
                  <a:pt x="2844787" y="144005"/>
                </a:lnTo>
                <a:lnTo>
                  <a:pt x="2837445" y="98485"/>
                </a:lnTo>
                <a:lnTo>
                  <a:pt x="2817001" y="58954"/>
                </a:lnTo>
                <a:lnTo>
                  <a:pt x="2785827" y="27782"/>
                </a:lnTo>
                <a:lnTo>
                  <a:pt x="2746297" y="7340"/>
                </a:lnTo>
                <a:lnTo>
                  <a:pt x="2700781" y="0"/>
                </a:lnTo>
                <a:close/>
              </a:path>
            </a:pathLst>
          </a:custGeom>
          <a:solidFill>
            <a:srgbClr val="17375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2240" algn="ctr" defTabSz="914400">
              <a:lnSpc>
                <a:spcPct val="100000"/>
              </a:lnSpc>
              <a:spcBef>
                <a:spcPts val="300"/>
              </a:spcBef>
            </a:pPr>
            <a:r>
              <a:rPr b="1" lang="ru-RU" sz="2200" spc="-82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8 (3842) 90-17-19</a:t>
            </a:r>
            <a:endParaRPr b="0" lang="ru-RU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2240" algn="ctr" defTabSz="914400">
              <a:lnSpc>
                <a:spcPct val="100000"/>
              </a:lnSpc>
              <a:spcBef>
                <a:spcPts val="300"/>
              </a:spcBef>
            </a:pPr>
            <a:r>
              <a:rPr b="1" lang="ru-RU" sz="2200" spc="-82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8 923 510-39-49</a:t>
            </a:r>
            <a:endParaRPr b="0" lang="ru-RU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7" name="object 2"/>
          <p:cNvSpPr/>
          <p:nvPr/>
        </p:nvSpPr>
        <p:spPr>
          <a:xfrm>
            <a:off x="8827560" y="2125080"/>
            <a:ext cx="2707920" cy="1538640"/>
          </a:xfrm>
          <a:custGeom>
            <a:avLst/>
            <a:gdLst>
              <a:gd name="textAreaLeft" fmla="*/ 0 w 2707920"/>
              <a:gd name="textAreaRight" fmla="*/ 2708280 w 2707920"/>
              <a:gd name="textAreaTop" fmla="*/ 0 h 1538640"/>
              <a:gd name="textAreaBottom" fmla="*/ 1539000 h 1538640"/>
            </a:gdLst>
            <a:ahLst/>
            <a:cxnLst/>
            <a:rect l="textAreaLeft" t="textAreaTop" r="textAreaRight" b="textAreaBottom"/>
            <a:pathLst>
              <a:path w="2844800" h="1616710">
                <a:moveTo>
                  <a:pt x="2700782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2"/>
                </a:lnTo>
                <a:lnTo>
                  <a:pt x="27781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472488"/>
                </a:lnTo>
                <a:lnTo>
                  <a:pt x="7340" y="1518008"/>
                </a:lnTo>
                <a:lnTo>
                  <a:pt x="27781" y="1557539"/>
                </a:lnTo>
                <a:lnTo>
                  <a:pt x="58951" y="1588711"/>
                </a:lnTo>
                <a:lnTo>
                  <a:pt x="98478" y="1609153"/>
                </a:lnTo>
                <a:lnTo>
                  <a:pt x="143992" y="1616494"/>
                </a:lnTo>
                <a:lnTo>
                  <a:pt x="2700782" y="1616494"/>
                </a:lnTo>
                <a:lnTo>
                  <a:pt x="2746297" y="1609153"/>
                </a:lnTo>
                <a:lnTo>
                  <a:pt x="2785827" y="1588711"/>
                </a:lnTo>
                <a:lnTo>
                  <a:pt x="2817001" y="1557539"/>
                </a:lnTo>
                <a:lnTo>
                  <a:pt x="2837445" y="1518008"/>
                </a:lnTo>
                <a:lnTo>
                  <a:pt x="2844787" y="1472488"/>
                </a:lnTo>
                <a:lnTo>
                  <a:pt x="2844787" y="144005"/>
                </a:lnTo>
                <a:lnTo>
                  <a:pt x="2837445" y="98485"/>
                </a:lnTo>
                <a:lnTo>
                  <a:pt x="2817001" y="58954"/>
                </a:lnTo>
                <a:lnTo>
                  <a:pt x="2785827" y="27782"/>
                </a:lnTo>
                <a:lnTo>
                  <a:pt x="2746297" y="7340"/>
                </a:lnTo>
                <a:lnTo>
                  <a:pt x="270078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2240" algn="ctr" defTabSz="914400">
              <a:lnSpc>
                <a:spcPct val="100000"/>
              </a:lnSpc>
              <a:spcBef>
                <a:spcPts val="99"/>
              </a:spcBef>
            </a:pPr>
            <a:r>
              <a:rPr b="1" lang="en-US" sz="2200" spc="-82" strike="noStrike" u="none">
                <a:solidFill>
                  <a:srgbClr val="0070c0"/>
                </a:solidFill>
                <a:effectLst/>
                <a:uFillTx/>
                <a:latin typeface="Aptos"/>
              </a:rPr>
              <a:t>www.frp42.ru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Прямоугольник: скругленные углы 54"/>
          <p:cNvSpPr/>
          <p:nvPr/>
        </p:nvSpPr>
        <p:spPr>
          <a:xfrm>
            <a:off x="2313000" y="5126400"/>
            <a:ext cx="6737760" cy="12459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49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49" name="TextBox 57"/>
          <p:cNvSpPr/>
          <p:nvPr/>
        </p:nvSpPr>
        <p:spPr>
          <a:xfrm>
            <a:off x="2385720" y="5145480"/>
            <a:ext cx="6591600" cy="12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240" defTabSz="914400">
              <a:lnSpc>
                <a:spcPct val="100000"/>
              </a:lnSpc>
              <a:spcBef>
                <a:spcPts val="96"/>
              </a:spcBef>
            </a:pPr>
            <a:r>
              <a:rPr b="1" lang="ru-RU" sz="1600" spc="-82" strike="noStrike" u="none">
                <a:solidFill>
                  <a:srgbClr val="002060"/>
                </a:solidFill>
                <a:effectLst/>
                <a:uFillTx/>
                <a:latin typeface="Aptos"/>
              </a:rPr>
              <a:t>Ежедневно мы консультируем по следующим направлениям: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240" defTabSz="914400">
              <a:lnSpc>
                <a:spcPct val="100000"/>
              </a:lnSpc>
              <a:spcBef>
                <a:spcPts val="96"/>
              </a:spcBef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8360" indent="-82800" defTabSz="914400">
              <a:lnSpc>
                <a:spcPts val="2100"/>
              </a:lnSpc>
              <a:spcBef>
                <a:spcPts val="6"/>
              </a:spcBef>
              <a:buClr>
                <a:srgbClr val="db052b"/>
              </a:buClr>
              <a:buSzPct val="69000"/>
              <a:buFont typeface="Cambria"/>
              <a:buChar char="◾"/>
              <a:tabLst>
                <a:tab algn="l" pos="108720"/>
              </a:tabLst>
            </a:pPr>
            <a:r>
              <a:rPr b="1" lang="ru-RU" sz="1600" spc="-82" strike="noStrike" u="none">
                <a:solidFill>
                  <a:srgbClr val="002060"/>
                </a:solidFill>
                <a:effectLst/>
                <a:uFillTx/>
                <a:latin typeface="Aptos"/>
              </a:rPr>
              <a:t>Льготное заёмное финансирование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8360" indent="-82800" defTabSz="914400">
              <a:lnSpc>
                <a:spcPts val="2100"/>
              </a:lnSpc>
              <a:spcBef>
                <a:spcPts val="1213"/>
              </a:spcBef>
              <a:buClr>
                <a:srgbClr val="db052b"/>
              </a:buClr>
              <a:buSzPct val="69000"/>
              <a:buFont typeface="Cambria"/>
              <a:buChar char="◾"/>
              <a:tabLst>
                <a:tab algn="l" pos="108720"/>
              </a:tabLst>
            </a:pPr>
            <a:r>
              <a:rPr b="1" lang="ru-RU" sz="1600" spc="-82" strike="noStrike" u="none">
                <a:solidFill>
                  <a:srgbClr val="002060"/>
                </a:solidFill>
                <a:effectLst/>
                <a:uFillTx/>
                <a:latin typeface="Aptos"/>
              </a:rPr>
              <a:t>Меры господдержки промышленных предприятий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Ходьба"/>
          <p:cNvSpPr/>
          <p:nvPr/>
        </p:nvSpPr>
        <p:spPr>
          <a:xfrm>
            <a:off x="2533680" y="4352040"/>
            <a:ext cx="344160" cy="478440"/>
          </a:xfrm>
          <a:custGeom>
            <a:avLst/>
            <a:gdLst>
              <a:gd name="textAreaLeft" fmla="*/ 0 w 344160"/>
              <a:gd name="textAreaRight" fmla="*/ 344520 w 344160"/>
              <a:gd name="textAreaTop" fmla="*/ 0 h 478440"/>
              <a:gd name="textAreaBottom" fmla="*/ 478800 h 478440"/>
              <a:gd name="GluePoint1X" fmla="logwidth/2"/>
              <a:gd name="GluePoint1Y" fmla="logheight/2"/>
              <a:gd name="GluePoint2X" fmla="logwidth/2"/>
              <a:gd name="GluePoint2Y" fmla="logheight/2"/>
              <a:gd name="GluePoint3X" fmla="logwidth/2"/>
              <a:gd name="GluePoint3Y" fmla="logheight/2"/>
              <a:gd name="GluePoint4X" fmla="logwidth/2"/>
              <a:gd name="GluePoint4Y" fmla="logheight/2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155" h="2160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rgbClr val="ff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ffffff"/>
              </a:solidFill>
              <a:effectLst/>
              <a:uFillTx/>
              <a:latin typeface="Futura PT"/>
            </a:endParaRPr>
          </a:p>
        </p:txBody>
      </p:sp>
      <p:pic>
        <p:nvPicPr>
          <p:cNvPr id="151" name="Рисунок 2" descr=""/>
          <p:cNvPicPr/>
          <p:nvPr/>
        </p:nvPicPr>
        <p:blipFill>
          <a:blip r:embed="rId1"/>
          <a:stretch/>
        </p:blipFill>
        <p:spPr>
          <a:xfrm>
            <a:off x="318960" y="4139280"/>
            <a:ext cx="1455120" cy="223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Рисунок 61" descr=""/>
          <p:cNvPicPr/>
          <p:nvPr/>
        </p:nvPicPr>
        <p:blipFill>
          <a:blip r:embed="rId2"/>
          <a:stretch/>
        </p:blipFill>
        <p:spPr>
          <a:xfrm>
            <a:off x="9255600" y="4116960"/>
            <a:ext cx="2279880" cy="223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Прямоугольник: скругленные углы 63"/>
          <p:cNvSpPr/>
          <p:nvPr/>
        </p:nvSpPr>
        <p:spPr>
          <a:xfrm>
            <a:off x="2955600" y="4433760"/>
            <a:ext cx="5653440" cy="434160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>
            <a:solidFill>
              <a:srgbClr val="4349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154" name="TextBox 59"/>
          <p:cNvSpPr/>
          <p:nvPr/>
        </p:nvSpPr>
        <p:spPr>
          <a:xfrm>
            <a:off x="2917080" y="4423320"/>
            <a:ext cx="573084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200" spc="-82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г. Кемерово, пр. Советский, д. 56, оф. 222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 pitchFamily="0" charset="1"/>
        <a:ea typeface=""/>
        <a:cs typeface=""/>
      </a:majorFont>
      <a:minorFont>
        <a:latin typeface="Franklin Gothic Book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{71C2F1C9-B68B-4C89-ADB7-EA6E2F0BFE5A}tf56160789_win32</Template>
  <TotalTime>3508</TotalTime>
  <Application>LibreOffice/25.2.6.2$Linux_X86_64 LibreOffice_project/520$Build-2</Application>
  <AppVersion>15.0000</AppVersion>
  <Words>509</Words>
  <Paragraphs>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2025-05-19T02:01:38Z</dcterms:created>
  <dc:creator>info.frp42@mail.ru</dc:creator>
  <dc:description/>
  <dc:language>ru-RU</dc:language>
  <cp:lastModifiedBy>RP Fond</cp:lastModifiedBy>
  <cp:lastPrinted>2025-12-17T03:42:13Z</cp:lastPrinted>
  <dcterms:modified xsi:type="dcterms:W3CDTF">2026-06-17T04:24:47Z</dcterms:modified>
  <cp:revision>131</cp:revision>
  <dc:subject/>
  <dc:title>МЕРЫ  ГОСУДАРСТВЕННОЙ ПОДДЕРЖКИ ПРОМЫШЛЕННЫХ ПРЕДПРИЯТИЙ КУЗБАССА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7</vt:i4>
  </property>
</Properties>
</file>