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2.xml" ContentType="application/vnd.openxmlformats-officedocument.drawingml.chart+xml"/>
  <Override PartName="/ppt/notesSlides/notesSlide6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6.xml" ContentType="application/vnd.openxmlformats-officedocument.drawingml.chart+xml"/>
  <Override PartName="/ppt/notesSlides/notesSlide67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68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notesSlides/notesSlide69.xml" ContentType="application/vnd.openxmlformats-officedocument.presentationml.notesSlide+xml"/>
  <Override PartName="/ppt/charts/chart10.xml" ContentType="application/vnd.openxmlformats-officedocument.drawingml.chart+xml"/>
  <Override PartName="/ppt/notesSlides/notesSlide70.xml" ContentType="application/vnd.openxmlformats-officedocument.presentationml.notesSlide+xml"/>
  <Override PartName="/ppt/charts/chart11.xml" ContentType="application/vnd.openxmlformats-officedocument.drawingml.chart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484" r:id="rId3"/>
    <p:sldId id="369" r:id="rId4"/>
    <p:sldId id="371" r:id="rId5"/>
    <p:sldId id="348" r:id="rId6"/>
    <p:sldId id="372" r:id="rId7"/>
    <p:sldId id="349" r:id="rId8"/>
    <p:sldId id="373" r:id="rId9"/>
    <p:sldId id="433" r:id="rId10"/>
    <p:sldId id="434" r:id="rId11"/>
    <p:sldId id="435" r:id="rId12"/>
    <p:sldId id="425" r:id="rId13"/>
    <p:sldId id="377" r:id="rId14"/>
    <p:sldId id="379" r:id="rId15"/>
    <p:sldId id="381" r:id="rId16"/>
    <p:sldId id="375" r:id="rId17"/>
    <p:sldId id="486" r:id="rId18"/>
    <p:sldId id="376" r:id="rId19"/>
    <p:sldId id="490" r:id="rId20"/>
    <p:sldId id="491" r:id="rId21"/>
    <p:sldId id="492" r:id="rId22"/>
    <p:sldId id="493" r:id="rId23"/>
    <p:sldId id="494" r:id="rId24"/>
    <p:sldId id="495" r:id="rId25"/>
    <p:sldId id="496" r:id="rId26"/>
    <p:sldId id="497" r:id="rId27"/>
    <p:sldId id="498" r:id="rId28"/>
    <p:sldId id="499" r:id="rId29"/>
    <p:sldId id="500" r:id="rId30"/>
    <p:sldId id="501" r:id="rId31"/>
    <p:sldId id="436" r:id="rId32"/>
    <p:sldId id="437" r:id="rId33"/>
    <p:sldId id="438" r:id="rId34"/>
    <p:sldId id="385" r:id="rId35"/>
    <p:sldId id="387" r:id="rId36"/>
    <p:sldId id="388" r:id="rId37"/>
    <p:sldId id="488" r:id="rId38"/>
    <p:sldId id="386" r:id="rId39"/>
    <p:sldId id="489" r:id="rId40"/>
    <p:sldId id="448" r:id="rId41"/>
    <p:sldId id="449" r:id="rId42"/>
    <p:sldId id="423" r:id="rId43"/>
    <p:sldId id="450" r:id="rId44"/>
    <p:sldId id="451" r:id="rId45"/>
    <p:sldId id="452" r:id="rId46"/>
    <p:sldId id="383" r:id="rId47"/>
    <p:sldId id="384" r:id="rId48"/>
    <p:sldId id="382" r:id="rId49"/>
    <p:sldId id="453" r:id="rId50"/>
    <p:sldId id="454" r:id="rId51"/>
    <p:sldId id="378" r:id="rId52"/>
    <p:sldId id="380" r:id="rId53"/>
    <p:sldId id="507" r:id="rId54"/>
    <p:sldId id="456" r:id="rId55"/>
    <p:sldId id="458" r:id="rId56"/>
    <p:sldId id="459" r:id="rId57"/>
    <p:sldId id="460" r:id="rId58"/>
    <p:sldId id="503" r:id="rId59"/>
    <p:sldId id="504" r:id="rId60"/>
    <p:sldId id="505" r:id="rId61"/>
    <p:sldId id="506" r:id="rId62"/>
    <p:sldId id="473" r:id="rId63"/>
    <p:sldId id="474" r:id="rId64"/>
    <p:sldId id="475" r:id="rId65"/>
    <p:sldId id="476" r:id="rId66"/>
    <p:sldId id="477" r:id="rId67"/>
    <p:sldId id="479" r:id="rId68"/>
    <p:sldId id="401" r:id="rId69"/>
    <p:sldId id="481" r:id="rId70"/>
    <p:sldId id="482" r:id="rId71"/>
    <p:sldId id="402" r:id="rId72"/>
    <p:sldId id="483" r:id="rId73"/>
    <p:sldId id="487" r:id="rId74"/>
    <p:sldId id="406" r:id="rId75"/>
    <p:sldId id="266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8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6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03272043641235E-4"/>
          <c:y val="2.4933187515892793E-2"/>
          <c:w val="0.99980196727956339"/>
          <c:h val="0.7649175169648629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7125538504994E-2"/>
                  <c:y val="6.37631354569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CB-4862-AFB5-D45C86E3F600}"/>
                </c:ext>
              </c:extLst>
            </c:dLbl>
            <c:dLbl>
              <c:idx val="1"/>
              <c:layout>
                <c:manualLayout>
                  <c:x val="-3.7851404591776092E-2"/>
                  <c:y val="-4.876004476118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CB-4862-AFB5-D45C86E3F600}"/>
                </c:ext>
              </c:extLst>
            </c:dLbl>
            <c:dLbl>
              <c:idx val="2"/>
              <c:layout>
                <c:manualLayout>
                  <c:x val="-1.8925702295888046E-2"/>
                  <c:y val="4.8760044761189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CB-4862-AFB5-D45C86E3F6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Лист1!$H$9:$H$13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Лист1!$I$9:$I$13</c:f>
              <c:numCache>
                <c:formatCode>General</c:formatCode>
                <c:ptCount val="5"/>
                <c:pt idx="0">
                  <c:v>26.4</c:v>
                </c:pt>
                <c:pt idx="1">
                  <c:v>27.8</c:v>
                </c:pt>
                <c:pt idx="2">
                  <c:v>26.9</c:v>
                </c:pt>
                <c:pt idx="3">
                  <c:v>26.7</c:v>
                </c:pt>
                <c:pt idx="4">
                  <c:v>30.7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12-40C7-AADE-136C256F8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565184"/>
        <c:axId val="57566720"/>
      </c:lineChart>
      <c:catAx>
        <c:axId val="5756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566720"/>
        <c:crosses val="autoZero"/>
        <c:auto val="1"/>
        <c:lblAlgn val="ctr"/>
        <c:lblOffset val="100"/>
        <c:noMultiLvlLbl val="0"/>
      </c:catAx>
      <c:valAx>
        <c:axId val="57566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56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56667230367236"/>
          <c:y val="3.9649305339936831E-2"/>
          <c:w val="0.68670967194319066"/>
          <c:h val="0.70515231436838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0-FFF0-446B-8287-75356154D9DE}"/>
              </c:ext>
            </c:extLst>
          </c:dPt>
          <c:dLbls>
            <c:dLbl>
              <c:idx val="0"/>
              <c:layout>
                <c:manualLayout>
                  <c:x val="-6.4467935143593938E-4"/>
                  <c:y val="-2.8810504754577731E-2"/>
                </c:manualLayout>
              </c:layout>
              <c:tx>
                <c:rich>
                  <a:bodyPr/>
                  <a:lstStyle/>
                  <a:p>
                    <a:fld id="{62783815-FE3B-4575-B25D-1A1A17481D11}" type="VALUE">
                      <a:rPr lang="en-US" sz="2500" smtClean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F0-446B-8287-75356154D9DE}"/>
                </c:ext>
              </c:extLst>
            </c:dLbl>
            <c:dLbl>
              <c:idx val="1"/>
              <c:layout>
                <c:manualLayout>
                  <c:x val="4.8656887641188393E-3"/>
                  <c:y val="-1.7675363907983251E-2"/>
                </c:manualLayout>
              </c:layout>
              <c:tx>
                <c:rich>
                  <a:bodyPr/>
                  <a:lstStyle/>
                  <a:p>
                    <a:fld id="{837B9971-2F11-45FA-A493-97A94EF12D8B}" type="VALUE">
                      <a:rPr lang="en-US" sz="2500" smtClean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en-US" sz="2500" dirty="0">
                      <a:solidFill>
                        <a:schemeClr val="tx1"/>
                      </a:solidFill>
                    </a:endParaRPr>
                  </a:p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02163321025582"/>
                      <c:h val="9.846043255221248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FF0-446B-8287-75356154D9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41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153</c:v>
                </c:pt>
                <c:pt idx="1">
                  <c:v>159.19999999999999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F-43F9-9350-2B94665DC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491136"/>
        <c:axId val="92799360"/>
      </c:barChart>
      <c:catAx>
        <c:axId val="9249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117" b="1"/>
            </a:pPr>
            <a:endParaRPr lang="ru-RU"/>
          </a:p>
        </c:txPr>
        <c:crossAx val="92799360"/>
        <c:crosses val="autoZero"/>
        <c:auto val="1"/>
        <c:lblAlgn val="ctr"/>
        <c:lblOffset val="100"/>
        <c:noMultiLvlLbl val="0"/>
      </c:catAx>
      <c:valAx>
        <c:axId val="92799360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92491136"/>
        <c:crosses val="autoZero"/>
        <c:crossBetween val="between"/>
        <c:maj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906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67410217037198"/>
          <c:y val="0.12138903477607176"/>
          <c:w val="0.68670967194319066"/>
          <c:h val="0.70515231436838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0-9DE0-4586-99CD-B0C0EE6CC45D}"/>
              </c:ext>
            </c:extLst>
          </c:dPt>
          <c:dLbls>
            <c:dLbl>
              <c:idx val="0"/>
              <c:layout>
                <c:manualLayout>
                  <c:x val="3.8329381788448288E-3"/>
                  <c:y val="2.1477497214675213E-2"/>
                </c:manualLayout>
              </c:layout>
              <c:tx>
                <c:rich>
                  <a:bodyPr/>
                  <a:lstStyle/>
                  <a:p>
                    <a:pPr>
                      <a:defRPr sz="2541" b="1">
                        <a:solidFill>
                          <a:schemeClr val="tx1"/>
                        </a:solidFill>
                      </a:defRPr>
                    </a:pPr>
                    <a:fld id="{E5A0767B-6DD0-48FC-ACB7-2BC522F9DBF5}" type="VALU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 sz="2541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72244139480681"/>
                      <c:h val="0.124041596887922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DE0-4586-99CD-B0C0EE6CC45D}"/>
                </c:ext>
              </c:extLst>
            </c:dLbl>
            <c:dLbl>
              <c:idx val="1"/>
              <c:layout>
                <c:manualLayout>
                  <c:x val="6.2450311741383928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2541" b="1">
                        <a:solidFill>
                          <a:schemeClr val="tx1"/>
                        </a:solidFill>
                      </a:defRPr>
                    </a:pPr>
                    <a:fld id="{7827AD6E-18F3-4574-BBFF-2841B2D9FE0F}" type="VALU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 sz="2541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DE0-4586-99CD-B0C0EE6CC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41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10.5</c:v>
                </c:pt>
                <c:pt idx="1">
                  <c:v>32.200000000000003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5-4887-ADE5-3864D42BD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861184"/>
        <c:axId val="92862720"/>
      </c:barChart>
      <c:catAx>
        <c:axId val="9286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117" b="1"/>
            </a:pPr>
            <a:endParaRPr lang="ru-RU"/>
          </a:p>
        </c:txPr>
        <c:crossAx val="92862720"/>
        <c:crosses val="autoZero"/>
        <c:auto val="1"/>
        <c:lblAlgn val="ctr"/>
        <c:lblOffset val="100"/>
        <c:noMultiLvlLbl val="0"/>
      </c:catAx>
      <c:valAx>
        <c:axId val="92862720"/>
        <c:scaling>
          <c:orientation val="minMax"/>
          <c:max val="3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9286118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906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0-B68B-4A07-9AD2-F8071C12384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68B-4A07-9AD2-F8071C1238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1168.5</c:v>
                </c:pt>
                <c:pt idx="1">
                  <c:v>1056.0999999999999</c:v>
                </c:pt>
                <c:pt idx="2" formatCode="0.0">
                  <c:v>1060.9000000000001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9-40BC-B0A1-2FEBA9305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349376"/>
        <c:axId val="93350912"/>
      </c:barChart>
      <c:catAx>
        <c:axId val="9334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350912"/>
        <c:crosses val="autoZero"/>
        <c:auto val="1"/>
        <c:lblAlgn val="ctr"/>
        <c:lblOffset val="100"/>
        <c:noMultiLvlLbl val="0"/>
      </c:catAx>
      <c:valAx>
        <c:axId val="93350912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93349376"/>
        <c:crosses val="autoZero"/>
        <c:crossBetween val="between"/>
        <c:majorUnit val="500"/>
      </c:valAx>
      <c:spPr>
        <a:noFill/>
        <a:ln w="26869">
          <a:noFill/>
        </a:ln>
      </c:spPr>
    </c:plotArea>
    <c:plotVisOnly val="1"/>
    <c:dispBlanksAs val="gap"/>
    <c:showDLblsOverMax val="0"/>
  </c:chart>
  <c:txPr>
    <a:bodyPr/>
    <a:lstStyle/>
    <a:p>
      <a:pPr>
        <a:defRPr sz="1903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0-5154-427F-A0EA-F0C8D5E1389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154-427F-A0EA-F0C8D5E138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1168.5</c:v>
                </c:pt>
                <c:pt idx="1">
                  <c:v>1056.0999999999999</c:v>
                </c:pt>
                <c:pt idx="2" formatCode="0.0">
                  <c:v>1060.9000000000001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6E-4C6E-94CF-1E22F0434D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387776"/>
        <c:axId val="93471488"/>
      </c:barChart>
      <c:catAx>
        <c:axId val="93387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471488"/>
        <c:crosses val="autoZero"/>
        <c:auto val="1"/>
        <c:lblAlgn val="ctr"/>
        <c:lblOffset val="100"/>
        <c:noMultiLvlLbl val="0"/>
      </c:catAx>
      <c:valAx>
        <c:axId val="93471488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93387776"/>
        <c:crosses val="autoZero"/>
        <c:crossBetween val="between"/>
        <c:majorUnit val="5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903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762489050634524"/>
          <c:y val="0.16751095820352688"/>
          <c:w val="0.48610907815336468"/>
          <c:h val="0.683890611132054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Тыс.объектов</c:v>
                </c:pt>
              </c:strCache>
            </c:strRef>
          </c:tx>
          <c:explosion val="35"/>
          <c:cat>
            <c:strRef>
              <c:f>Лист1!$A$2:$A$4</c:f>
              <c:strCache>
                <c:ptCount val="3"/>
                <c:pt idx="0">
                  <c:v>15 тыс. оборудование, инвентарь</c:v>
                </c:pt>
                <c:pt idx="1">
                  <c:v>116 транспортные средства</c:v>
                </c:pt>
                <c:pt idx="2">
                  <c:v>2,2 тыс. недвижимое имущество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15</c:v>
                </c:pt>
                <c:pt idx="1">
                  <c:v>0.1</c:v>
                </c:pt>
                <c:pt idx="2" formatCode="General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9C-4100-8FDE-29F642300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6903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800" b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800" b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800" b="0"/>
            </a:pPr>
            <a:endParaRPr lang="ru-RU"/>
          </a:p>
        </c:txPr>
      </c:legendEntry>
      <c:layout>
        <c:manualLayout>
          <c:xMode val="edge"/>
          <c:yMode val="edge"/>
          <c:x val="0"/>
          <c:y val="0.12978160790115947"/>
          <c:w val="0.51028141888578038"/>
          <c:h val="0.84445207855354831"/>
        </c:manualLayout>
      </c:layout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904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69-471C-8351-EEE2254088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69-471C-8351-EEE225408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255936"/>
        <c:axId val="91257472"/>
      </c:barChart>
      <c:catAx>
        <c:axId val="91255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257472"/>
        <c:crosses val="autoZero"/>
        <c:auto val="1"/>
        <c:lblAlgn val="ctr"/>
        <c:lblOffset val="100"/>
        <c:noMultiLvlLbl val="0"/>
      </c:catAx>
      <c:valAx>
        <c:axId val="91257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5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193736554927001E-2"/>
          <c:y val="0.31504014028939203"/>
          <c:w val="0.97580626344507315"/>
          <c:h val="0.52393653341626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доходы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AE-49FD-B178-C79075739D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доходы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AE-49FD-B178-C79075739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359872"/>
        <c:axId val="91492736"/>
      </c:barChart>
      <c:catAx>
        <c:axId val="91359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492736"/>
        <c:crosses val="autoZero"/>
        <c:auto val="1"/>
        <c:lblAlgn val="ctr"/>
        <c:lblOffset val="100"/>
        <c:noMultiLvlLbl val="0"/>
      </c:catAx>
      <c:valAx>
        <c:axId val="91492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35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339815610826193E-2"/>
          <c:y val="0.88208761764172661"/>
          <c:w val="0.97728183084813092"/>
          <c:h val="6.84828436678557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947368421052635E-2"/>
          <c:y val="6.8594190423143797E-2"/>
          <c:w val="0.94210526315789489"/>
          <c:h val="0.7922284672641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2-4C79-8544-E4230D6E49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C2-4C79-8544-E4230D6E4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757184"/>
        <c:axId val="91767168"/>
      </c:barChart>
      <c:catAx>
        <c:axId val="9175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767168"/>
        <c:crosses val="autoZero"/>
        <c:auto val="1"/>
        <c:lblAlgn val="ctr"/>
        <c:lblOffset val="100"/>
        <c:noMultiLvlLbl val="0"/>
      </c:catAx>
      <c:valAx>
        <c:axId val="91767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75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3939266473269788"/>
          <c:y val="0.8499414316336692"/>
          <c:w val="0.47384624948197263"/>
          <c:h val="0.150058568366330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84987831540707E-2"/>
          <c:y val="3.7266425525368983E-2"/>
          <c:w val="0.79020496706328025"/>
          <c:h val="0.7871828343859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9420-4FEB-9139-7C9B2DEE6DDB}"/>
              </c:ext>
            </c:extLst>
          </c:dPt>
          <c:dLbls>
            <c:dLbl>
              <c:idx val="0"/>
              <c:layout>
                <c:manualLayout>
                  <c:x val="2.9579729666696485E-2"/>
                  <c:y val="-0.378245194856437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20-4FEB-9139-7C9B2DEE6DDB}"/>
                </c:ext>
              </c:extLst>
            </c:dLbl>
            <c:dLbl>
              <c:idx val="1"/>
              <c:layout>
                <c:manualLayout>
                  <c:x val="2.7545554887024183E-2"/>
                  <c:y val="-0.377523491111416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20-4FEB-9139-7C9B2DEE6D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384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1304.8</c:v>
                </c:pt>
                <c:pt idx="1">
                  <c:v>1268.5999999999999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20-4FEB-9139-7C9B2DEE6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861376"/>
        <c:axId val="91862912"/>
      </c:barChart>
      <c:catAx>
        <c:axId val="9186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 b="0" i="0" baseline="0"/>
            </a:pPr>
            <a:endParaRPr lang="ru-RU"/>
          </a:p>
        </c:txPr>
        <c:crossAx val="91862912"/>
        <c:crosses val="autoZero"/>
        <c:auto val="1"/>
        <c:lblAlgn val="ctr"/>
        <c:lblOffset val="100"/>
        <c:noMultiLvlLbl val="0"/>
      </c:catAx>
      <c:valAx>
        <c:axId val="91862912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91861376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903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159538674973617E-2"/>
          <c:y val="0.10219765958986671"/>
          <c:w val="0.79020496706328025"/>
          <c:h val="0.7871828343859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386329550298873E-3"/>
                  <c:y val="-3.8763510764938273E-2"/>
                </c:manualLayout>
              </c:layout>
              <c:tx>
                <c:rich>
                  <a:bodyPr/>
                  <a:lstStyle/>
                  <a:p>
                    <a:fld id="{3076C66B-CAD6-41A0-BEDD-618F73F3839A}" type="VALUE">
                      <a:rPr lang="en-US" sz="24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99D-44B4-98AD-1EB584F05881}"/>
                </c:ext>
              </c:extLst>
            </c:dLbl>
            <c:dLbl>
              <c:idx val="1"/>
              <c:layout>
                <c:manualLayout>
                  <c:x val="1.0261069957870151E-2"/>
                  <c:y val="-5.0719642755454888E-2"/>
                </c:manualLayout>
              </c:layout>
              <c:tx>
                <c:rich>
                  <a:bodyPr/>
                  <a:lstStyle/>
                  <a:p>
                    <a:fld id="{7BE0F508-9C5C-428E-A3D4-1BBCE6CEF8EF}" type="VALUE">
                      <a:rPr lang="en-US" sz="24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99D-44B4-98AD-1EB584F0588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76.900000000000006</c:v>
                </c:pt>
                <c:pt idx="1">
                  <c:v>62.3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9D-44B4-98AD-1EB584F058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553.6</c:v>
                </c:pt>
                <c:pt idx="1">
                  <c:v>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9D-44B4-98AD-1EB584F058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286336"/>
        <c:axId val="92296320"/>
      </c:barChart>
      <c:catAx>
        <c:axId val="9228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2296320"/>
        <c:crosses val="autoZero"/>
        <c:auto val="1"/>
        <c:lblAlgn val="ctr"/>
        <c:lblOffset val="100"/>
        <c:noMultiLvlLbl val="0"/>
      </c:catAx>
      <c:valAx>
        <c:axId val="92296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2286336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85873940206862243"/>
          <c:y val="8.4369315113573942E-2"/>
          <c:w val="0.12719940621936146"/>
          <c:h val="0.17593804826066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99316413217933"/>
          <c:y val="4.9097649152985694E-2"/>
          <c:w val="0.52512011116639168"/>
          <c:h val="0.757604869799654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Pt>
            <c:idx val="0"/>
            <c:bubble3D val="0"/>
            <c:explosion val="18"/>
            <c:extLst>
              <c:ext xmlns:c16="http://schemas.microsoft.com/office/drawing/2014/chart" uri="{C3380CC4-5D6E-409C-BE32-E72D297353CC}">
                <c16:uniqueId val="{00000001-2BBD-4F11-B2A8-0F87DCBBF4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2BBD-4F11-B2A8-0F87DCBBF466}"/>
              </c:ext>
            </c:extLst>
          </c:dPt>
          <c:dLbls>
            <c:dLbl>
              <c:idx val="0"/>
              <c:layout>
                <c:manualLayout>
                  <c:x val="-7.7953538041296053E-2"/>
                  <c:y val="0.56575141704357301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chemeClr val="bg1"/>
                        </a:solidFill>
                      </a:rPr>
                      <a:t>87,1%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BD-4F11-B2A8-0F87DCBBF466}"/>
                </c:ext>
              </c:extLst>
            </c:dLbl>
            <c:dLbl>
              <c:idx val="1"/>
              <c:layout>
                <c:manualLayout>
                  <c:x val="0.11451652531414865"/>
                  <c:y val="0.12422768181224293"/>
                </c:manualLayout>
              </c:layout>
              <c:tx>
                <c:rich>
                  <a:bodyPr/>
                  <a:lstStyle/>
                  <a:p>
                    <a:r>
                      <a:rPr lang="en-US" sz="2800" b="0" dirty="0"/>
                      <a:t>12,9%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BD-4F11-B2A8-0F87DCBBF4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87.1</c:v>
                </c:pt>
                <c:pt idx="1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BD-4F11-B2A8-0F87DCBBF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84987831540707E-2"/>
          <c:y val="3.7266425525368983E-2"/>
          <c:w val="0.79020496706328025"/>
          <c:h val="0.7871828343859229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explosion val="8"/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2-AED2-4361-81DF-0BD59669A51F}"/>
              </c:ext>
            </c:extLst>
          </c:dPt>
          <c:dLbls>
            <c:dLbl>
              <c:idx val="0"/>
              <c:layout>
                <c:manualLayout>
                  <c:x val="-7.7953538041296053E-2"/>
                  <c:y val="0.56575141704357301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chemeClr val="bg1"/>
                        </a:solidFill>
                      </a:rPr>
                      <a:t>87,1%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D2-4361-81DF-0BD59669A51F}"/>
                </c:ext>
              </c:extLst>
            </c:dLbl>
            <c:dLbl>
              <c:idx val="1"/>
              <c:layout>
                <c:manualLayout>
                  <c:x val="0.11861681914701615"/>
                  <c:y val="0.1360588896038851"/>
                </c:manualLayout>
              </c:layout>
              <c:tx>
                <c:rich>
                  <a:bodyPr/>
                  <a:lstStyle/>
                  <a:p>
                    <a:r>
                      <a:rPr lang="en-US" sz="2800" b="0" dirty="0"/>
                      <a:t>15,2%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D2-4361-81DF-0BD59669A5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84.8</c:v>
                </c:pt>
                <c:pt idx="1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D2-4361-81DF-0BD59669A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0.46893</cdr:x>
      <cdr:y>0.01728</cdr:y>
    </cdr:from>
    <cdr:to>
      <cdr:x>0.65962</cdr:x>
      <cdr:y>0.11314</cdr:y>
    </cdr:to>
    <cdr:sp macro="" textlink="">
      <cdr:nvSpPr>
        <cdr:cNvPr id="9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4135228" y="78076"/>
          <a:ext cx="1681611" cy="4331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ctr">
          <a:noAutofit/>
          <a:scene3d>
            <a:camera prst="orthographicFront"/>
            <a:lightRig rig="soft" dir="t">
              <a:rot lat="0" lon="0" rev="16800000"/>
            </a:lightRig>
          </a:scene3d>
          <a:sp3d prstMaterial="softEdge">
            <a:bevelT w="38100" h="38100"/>
          </a:sp3d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0.69158</cdr:x>
      <cdr:y>0.20835</cdr:y>
    </cdr:from>
    <cdr:to>
      <cdr:x>0.80843</cdr:x>
      <cdr:y>0.29843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8C772E-18D2-463F-AD6E-22FE3B218DC8}"/>
            </a:ext>
          </a:extLst>
        </cdr:cNvPr>
        <cdr:cNvSpPr txBox="1"/>
      </cdr:nvSpPr>
      <cdr:spPr>
        <a:xfrm xmlns:a="http://schemas.openxmlformats.org/drawingml/2006/main">
          <a:off x="6764601" y="834869"/>
          <a:ext cx="1142999" cy="3609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/>
            <a:t>423,0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0.07055</cdr:x>
      <cdr:y>0.79593</cdr:y>
    </cdr:from>
    <cdr:to>
      <cdr:x>0.40541</cdr:x>
      <cdr:y>0.89174</cdr:y>
    </cdr:to>
    <cdr:sp macro="" textlink="">
      <cdr:nvSpPr>
        <cdr:cNvPr id="2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437042" y="3417506"/>
          <a:ext cx="2074334" cy="411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ctr">
          <a:noAutofit/>
          <a:scene3d>
            <a:camera prst="orthographicFront"/>
            <a:lightRig rig="soft" dir="t">
              <a:rot lat="0" lon="0" rev="16800000"/>
            </a:lightRig>
          </a:scene3d>
          <a:sp3d prstMaterial="softEdge">
            <a:bevelT w="38100" h="38100"/>
          </a:sp3d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2020 год</a:t>
          </a:r>
        </a:p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0.66514</cdr:x>
      <cdr:y>0.76671</cdr:y>
    </cdr:from>
    <cdr:to>
      <cdr:x>1</cdr:x>
      <cdr:y>0.86252</cdr:y>
    </cdr:to>
    <cdr:sp macro="" textlink="">
      <cdr:nvSpPr>
        <cdr:cNvPr id="2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4325325" y="3452868"/>
          <a:ext cx="2177554" cy="4314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ctr">
          <a:noAutofit/>
          <a:scene3d>
            <a:camera prst="orthographicFront"/>
            <a:lightRig rig="soft" dir="t">
              <a:rot lat="0" lon="0" rev="16800000"/>
            </a:lightRig>
          </a:scene3d>
          <a:sp3d prstMaterial="softEdge">
            <a:bevelT w="38100" h="38100"/>
          </a:sp3d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2021 год</a:t>
          </a:r>
        </a:p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0.40857</cdr:x>
      <cdr:y>0.52532</cdr:y>
    </cdr:from>
    <cdr:to>
      <cdr:x>0.64229</cdr:x>
      <cdr:y>0.6318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EB6EFF61-54D4-4BA4-8277-1C1C39DB71C6}"/>
            </a:ext>
          </a:extLst>
        </cdr:cNvPr>
        <cdr:cNvSpPr txBox="1"/>
      </cdr:nvSpPr>
      <cdr:spPr>
        <a:xfrm xmlns:a="http://schemas.openxmlformats.org/drawingml/2006/main">
          <a:off x="2530953" y="2255571"/>
          <a:ext cx="1447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0.42081</cdr:x>
      <cdr:y>0.56081</cdr:y>
    </cdr:from>
    <cdr:to>
      <cdr:x>0.63641</cdr:x>
      <cdr:y>0.70722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E76DE15-7BE3-41A1-832A-3588971F3E57}"/>
            </a:ext>
          </a:extLst>
        </cdr:cNvPr>
        <cdr:cNvSpPr txBox="1"/>
      </cdr:nvSpPr>
      <cdr:spPr>
        <a:xfrm xmlns:a="http://schemas.openxmlformats.org/drawingml/2006/main">
          <a:off x="2606801" y="2407971"/>
          <a:ext cx="1335565" cy="628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dirty="0"/>
            <a:t>84,2%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C93BB-2EF5-4DAD-9143-E94FFE962025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82A38-5BBB-4E47-85D6-6D22B35C38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61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6110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248FFA29-6771-4535-A44B-05705C11A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CA2C1AB4-1D7B-4B27-AAA2-32300826F6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784A6B1E-0AEA-4B11-B0DA-74FFEDD40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E1E4CD-CD72-47E8-B710-E1133EFB77DD}" type="slidenum">
              <a:rPr lang="ru-RU" altLang="ru-RU" smtClean="0">
                <a:solidFill>
                  <a:srgbClr val="000000"/>
                </a:solidFill>
              </a:rPr>
              <a:pPr/>
              <a:t>11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71EB14A1-41B5-4550-B0C0-4A2E89AA24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4084B27A-12D8-496D-88EA-7ABED0CFA2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9A95B4CB-C286-48B6-A0E0-8CB53AEAB7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05EA4-CF92-4AC5-B606-E41C32C5F5C9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4703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>
            <a:extLst>
              <a:ext uri="{FF2B5EF4-FFF2-40B4-BE49-F238E27FC236}">
                <a16:creationId xmlns:a16="http://schemas.microsoft.com/office/drawing/2014/main" id="{56DB740C-2051-4D4D-B0CF-1B750DF108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F8C1A789-CE5D-4DAE-829E-719E8C7669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4036" name="Номер слайда 3">
            <a:extLst>
              <a:ext uri="{FF2B5EF4-FFF2-40B4-BE49-F238E27FC236}">
                <a16:creationId xmlns:a16="http://schemas.microsoft.com/office/drawing/2014/main" id="{50F3D741-EF4E-41F6-B37C-4128C28D7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13CFDF-0D27-443A-86BB-ED1755067FC0}" type="slidenum">
              <a:rPr lang="ru-RU" altLang="ru-RU" smtClean="0"/>
              <a:pPr>
                <a:spcBef>
                  <a:spcPct val="0"/>
                </a:spcBef>
              </a:pPr>
              <a:t>13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7543566A-CD9A-4EEC-B320-81A2FAB4A2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9646F019-7590-41E1-9A94-13D52180FA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8132" name="Номер слайда 3">
            <a:extLst>
              <a:ext uri="{FF2B5EF4-FFF2-40B4-BE49-F238E27FC236}">
                <a16:creationId xmlns:a16="http://schemas.microsoft.com/office/drawing/2014/main" id="{7AC54418-E5CA-4B04-8C97-DF382C56A2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2D277A-C093-4578-8558-CF3FF202973E}" type="slidenum">
              <a:rPr lang="ru-RU" altLang="ru-RU" smtClean="0"/>
              <a:pPr>
                <a:spcBef>
                  <a:spcPct val="0"/>
                </a:spcBef>
              </a:pPr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51470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>
            <a:extLst>
              <a:ext uri="{FF2B5EF4-FFF2-40B4-BE49-F238E27FC236}">
                <a16:creationId xmlns:a16="http://schemas.microsoft.com/office/drawing/2014/main" id="{E93FE856-1AE2-491B-9039-65D7A52DF5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>
            <a:extLst>
              <a:ext uri="{FF2B5EF4-FFF2-40B4-BE49-F238E27FC236}">
                <a16:creationId xmlns:a16="http://schemas.microsoft.com/office/drawing/2014/main" id="{38DF75D8-480A-4023-92E3-14FC50EFD8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0180" name="Номер слайда 3">
            <a:extLst>
              <a:ext uri="{FF2B5EF4-FFF2-40B4-BE49-F238E27FC236}">
                <a16:creationId xmlns:a16="http://schemas.microsoft.com/office/drawing/2014/main" id="{2E550BB3-0C5D-403F-A7F6-E84032F51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53BC6F-08CA-4D53-AFDA-7EBDDD63211F}" type="slidenum">
              <a:rPr lang="ru-RU" altLang="ru-RU" smtClean="0"/>
              <a:pPr>
                <a:spcBef>
                  <a:spcPct val="0"/>
                </a:spcBef>
              </a:pPr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66964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>
            <a:extLst>
              <a:ext uri="{FF2B5EF4-FFF2-40B4-BE49-F238E27FC236}">
                <a16:creationId xmlns:a16="http://schemas.microsoft.com/office/drawing/2014/main" id="{69DAB5B6-644E-404C-8FF1-84F84F1F7B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>
            <a:extLst>
              <a:ext uri="{FF2B5EF4-FFF2-40B4-BE49-F238E27FC236}">
                <a16:creationId xmlns:a16="http://schemas.microsoft.com/office/drawing/2014/main" id="{C66094BC-C5A4-4DDF-AF3B-A9A0F344EC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id="{DBD0F822-DFAD-4959-A28F-2B7CEF847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C58CA7-ECE5-45A6-BCAC-AD6D14582C51}" type="slidenum">
              <a:rPr lang="ru-RU" altLang="ru-RU" smtClean="0"/>
              <a:pPr>
                <a:spcBef>
                  <a:spcPct val="0"/>
                </a:spcBef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43018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>
            <a:extLst>
              <a:ext uri="{FF2B5EF4-FFF2-40B4-BE49-F238E27FC236}">
                <a16:creationId xmlns:a16="http://schemas.microsoft.com/office/drawing/2014/main" id="{69DAB5B6-644E-404C-8FF1-84F84F1F7B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>
            <a:extLst>
              <a:ext uri="{FF2B5EF4-FFF2-40B4-BE49-F238E27FC236}">
                <a16:creationId xmlns:a16="http://schemas.microsoft.com/office/drawing/2014/main" id="{C66094BC-C5A4-4DDF-AF3B-A9A0F344EC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id="{DBD0F822-DFAD-4959-A28F-2B7CEF847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C58CA7-ECE5-45A6-BCAC-AD6D14582C51}" type="slidenum">
              <a:rPr lang="ru-RU" altLang="ru-RU" smtClean="0"/>
              <a:pPr>
                <a:spcBef>
                  <a:spcPct val="0"/>
                </a:spcBef>
              </a:pPr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61863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>
            <a:extLst>
              <a:ext uri="{FF2B5EF4-FFF2-40B4-BE49-F238E27FC236}">
                <a16:creationId xmlns:a16="http://schemas.microsoft.com/office/drawing/2014/main" id="{A78359F1-BFEE-4C6B-BED2-BB7D8B624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>
            <a:extLst>
              <a:ext uri="{FF2B5EF4-FFF2-40B4-BE49-F238E27FC236}">
                <a16:creationId xmlns:a16="http://schemas.microsoft.com/office/drawing/2014/main" id="{F3E9225C-4730-41CB-A03B-68793B9C91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B899E905-3AF5-43A3-89EC-1967F1E61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46CB56-680F-4410-8F64-2C701CEB13B1}" type="slidenum">
              <a:rPr lang="ru-RU" altLang="ru-RU" smtClean="0"/>
              <a:pPr>
                <a:spcBef>
                  <a:spcPct val="0"/>
                </a:spcBef>
              </a:pPr>
              <a:t>18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id="{FCC5F1FE-048B-49C7-89F7-DDC57E5EFA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6FD92C25-5D38-44F1-8D95-E8D0C9A488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2DB210-2F6A-4D32-BE10-B2AB0DCD5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43CA3-774E-4664-897B-73DBAF8A3252}" type="slidenum">
              <a:rPr lang="ru-RU" altLang="ru-RU"/>
              <a:pPr/>
              <a:t>19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5E8410D9-D82D-4B12-94E9-6FB8AFC35F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752BFA5C-E291-41E5-93C2-C973F2471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AE58F3-8057-4774-8BEB-6F0713819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7EC73-3504-4F2A-A1F1-DFFC2E3D36ED}" type="slidenum">
              <a:rPr lang="ru-RU" altLang="ru-RU"/>
              <a:pPr/>
              <a:t>20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E866D24D-2E57-4BF7-BB4D-03372C44F8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C989800E-6A2F-48C2-93B3-3BE9A3E02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17E9BD61-4B3A-40D8-B788-190375175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55D4E8-77B7-4B8E-8F6E-65FCF78AAA27}" type="slidenum">
              <a:rPr lang="ru-RU" altLang="ru-RU" smtClean="0"/>
              <a:pPr>
                <a:spcBef>
                  <a:spcPct val="0"/>
                </a:spcBef>
              </a:pPr>
              <a:t>3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5E8410D9-D82D-4B12-94E9-6FB8AFC35F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752BFA5C-E291-41E5-93C2-C973F2471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AE58F3-8057-4774-8BEB-6F0713819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7EC73-3504-4F2A-A1F1-DFFC2E3D36ED}" type="slidenum">
              <a:rPr lang="ru-RU" altLang="ru-RU"/>
              <a:pPr/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70263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5E8410D9-D82D-4B12-94E9-6FB8AFC35F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752BFA5C-E291-41E5-93C2-C973F2471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AE58F3-8057-4774-8BEB-6F0713819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7EC73-3504-4F2A-A1F1-DFFC2E3D36ED}" type="slidenum">
              <a:rPr lang="ru-RU" altLang="ru-RU"/>
              <a:pPr/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28602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5E8410D9-D82D-4B12-94E9-6FB8AFC35F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752BFA5C-E291-41E5-93C2-C973F2471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AE58F3-8057-4774-8BEB-6F0713819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7EC73-3504-4F2A-A1F1-DFFC2E3D36ED}" type="slidenum">
              <a:rPr lang="ru-RU" altLang="ru-RU"/>
              <a:pPr/>
              <a:t>23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86216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5E8410D9-D82D-4B12-94E9-6FB8AFC35F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752BFA5C-E291-41E5-93C2-C973F2471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AE58F3-8057-4774-8BEB-6F0713819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7EC73-3504-4F2A-A1F1-DFFC2E3D36ED}" type="slidenum">
              <a:rPr lang="ru-RU" altLang="ru-RU"/>
              <a:pPr/>
              <a:t>24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48290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2F2923F7-EF32-4A09-938D-25CDF421C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0042E90C-4FB4-4757-83C6-88FE4363A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35C74C-5BB4-4B5D-96B6-55439F29F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E3D5D-EE4D-4552-9FAC-CCC41AB2CF19}" type="slidenum">
              <a:rPr lang="ru-RU" altLang="ru-RU"/>
              <a:pPr/>
              <a:t>25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2F2923F7-EF32-4A09-938D-25CDF421C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0042E90C-4FB4-4757-83C6-88FE4363A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35C74C-5BB4-4B5D-96B6-55439F29F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E3D5D-EE4D-4552-9FAC-CCC41AB2CF19}" type="slidenum">
              <a:rPr lang="ru-RU" altLang="ru-RU"/>
              <a:pPr/>
              <a:t>26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9577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2F2923F7-EF32-4A09-938D-25CDF421C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0042E90C-4FB4-4757-83C6-88FE4363A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35C74C-5BB4-4B5D-96B6-55439F29F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E3D5D-EE4D-4552-9FAC-CCC41AB2CF19}" type="slidenum">
              <a:rPr lang="ru-RU" altLang="ru-RU"/>
              <a:pPr/>
              <a:t>27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38118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2F2923F7-EF32-4A09-938D-25CDF421C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0042E90C-4FB4-4757-83C6-88FE4363A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35C74C-5BB4-4B5D-96B6-55439F29F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E3D5D-EE4D-4552-9FAC-CCC41AB2CF19}" type="slidenum">
              <a:rPr lang="ru-RU" altLang="ru-RU"/>
              <a:pPr/>
              <a:t>28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84109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>
            <a:extLst>
              <a:ext uri="{FF2B5EF4-FFF2-40B4-BE49-F238E27FC236}">
                <a16:creationId xmlns:a16="http://schemas.microsoft.com/office/drawing/2014/main" id="{23F6838D-AFE1-4AE9-BF56-E523DA5EB3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>
            <a:extLst>
              <a:ext uri="{FF2B5EF4-FFF2-40B4-BE49-F238E27FC236}">
                <a16:creationId xmlns:a16="http://schemas.microsoft.com/office/drawing/2014/main" id="{ED07C808-6AF3-40B7-890A-ED471563F8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0FBB33-3920-4682-A166-4DCF88865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D963-DE8D-4B41-9754-7C822295F687}" type="slidenum">
              <a:rPr lang="ru-RU" altLang="ru-RU"/>
              <a:pPr/>
              <a:t>29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>
            <a:extLst>
              <a:ext uri="{FF2B5EF4-FFF2-40B4-BE49-F238E27FC236}">
                <a16:creationId xmlns:a16="http://schemas.microsoft.com/office/drawing/2014/main" id="{23F6838D-AFE1-4AE9-BF56-E523DA5EB3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>
            <a:extLst>
              <a:ext uri="{FF2B5EF4-FFF2-40B4-BE49-F238E27FC236}">
                <a16:creationId xmlns:a16="http://schemas.microsoft.com/office/drawing/2014/main" id="{ED07C808-6AF3-40B7-890A-ED471563F8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0FBB33-3920-4682-A166-4DCF88865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D963-DE8D-4B41-9754-7C822295F687}" type="slidenum">
              <a:rPr lang="ru-RU" altLang="ru-RU"/>
              <a:pPr/>
              <a:t>30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801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95D3928D-1C19-4A41-BF2E-07E2D5C4A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A1FDA893-61D2-4907-B6F8-029840F6D5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7CE22EE6-AAA1-4D5C-ADDF-0ECBDBAC4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1CC53F-0A69-4F35-BA23-10BBF6DD4A80}" type="slidenum">
              <a:rPr lang="ru-RU" altLang="ru-RU" smtClean="0"/>
              <a:pPr>
                <a:spcBef>
                  <a:spcPct val="0"/>
                </a:spcBef>
              </a:pPr>
              <a:t>4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0642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17328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07698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9101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51060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82363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60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258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7832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>
            <a:extLst>
              <a:ext uri="{FF2B5EF4-FFF2-40B4-BE49-F238E27FC236}">
                <a16:creationId xmlns:a16="http://schemas.microsoft.com/office/drawing/2014/main" id="{8A8E3A8C-7D6D-4204-BB20-68900B83FD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>
            <a:extLst>
              <a:ext uri="{FF2B5EF4-FFF2-40B4-BE49-F238E27FC236}">
                <a16:creationId xmlns:a16="http://schemas.microsoft.com/office/drawing/2014/main" id="{F389E5D3-69FA-4B64-88A5-20B4A8FC1D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3492" name="Номер слайда 3">
            <a:extLst>
              <a:ext uri="{FF2B5EF4-FFF2-40B4-BE49-F238E27FC236}">
                <a16:creationId xmlns:a16="http://schemas.microsoft.com/office/drawing/2014/main" id="{CDCE593F-9E13-4780-A2DB-4DD824C10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801CF7-E581-4D39-BF96-2579698ADFC6}" type="slidenum">
              <a:rPr lang="ru-RU" altLang="ru-RU" smtClean="0"/>
              <a:pPr>
                <a:spcBef>
                  <a:spcPct val="0"/>
                </a:spcBef>
              </a:pPr>
              <a:t>40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:a16="http://schemas.microsoft.com/office/drawing/2014/main" id="{AF92BE78-D4D9-4440-B786-BF97C12271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:a16="http://schemas.microsoft.com/office/drawing/2014/main" id="{F55BE8ED-E434-448A-A7B9-1F9537909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8F97CC50-D227-45C0-B188-8BF094AC6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7528F-A71A-4720-858D-CD48D22C63DB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>
            <a:extLst>
              <a:ext uri="{FF2B5EF4-FFF2-40B4-BE49-F238E27FC236}">
                <a16:creationId xmlns:a16="http://schemas.microsoft.com/office/drawing/2014/main" id="{37EC865F-26B2-4C4A-8FEC-260CB4E42E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>
            <a:extLst>
              <a:ext uri="{FF2B5EF4-FFF2-40B4-BE49-F238E27FC236}">
                <a16:creationId xmlns:a16="http://schemas.microsoft.com/office/drawing/2014/main" id="{01BCF3DB-99DB-4FCA-B977-20FCB0FE84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5540" name="Номер слайда 3">
            <a:extLst>
              <a:ext uri="{FF2B5EF4-FFF2-40B4-BE49-F238E27FC236}">
                <a16:creationId xmlns:a16="http://schemas.microsoft.com/office/drawing/2014/main" id="{7F8D5C29-1DE2-4D8A-8B69-5A6AA75EE5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2494CB-868B-4885-AB37-2A0978E1C355}" type="slidenum">
              <a:rPr lang="ru-RU" altLang="ru-RU" smtClean="0"/>
              <a:pPr>
                <a:spcBef>
                  <a:spcPct val="0"/>
                </a:spcBef>
              </a:pPr>
              <a:t>41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>
            <a:extLst>
              <a:ext uri="{FF2B5EF4-FFF2-40B4-BE49-F238E27FC236}">
                <a16:creationId xmlns:a16="http://schemas.microsoft.com/office/drawing/2014/main" id="{B57EC823-FB93-4EB7-A14E-13AE6E5896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>
            <a:extLst>
              <a:ext uri="{FF2B5EF4-FFF2-40B4-BE49-F238E27FC236}">
                <a16:creationId xmlns:a16="http://schemas.microsoft.com/office/drawing/2014/main" id="{0B1FCB36-13D3-41D1-8F7E-AC6471E866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7588" name="Номер слайда 3">
            <a:extLst>
              <a:ext uri="{FF2B5EF4-FFF2-40B4-BE49-F238E27FC236}">
                <a16:creationId xmlns:a16="http://schemas.microsoft.com/office/drawing/2014/main" id="{DF9B01CF-6832-45A4-907E-3F5AF05BB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1F99C0-965D-41EA-B237-0EB5D30E867B}" type="slidenum">
              <a:rPr lang="ru-RU" altLang="ru-RU" smtClean="0"/>
              <a:pPr>
                <a:spcBef>
                  <a:spcPct val="0"/>
                </a:spcBef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69194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>
            <a:extLst>
              <a:ext uri="{FF2B5EF4-FFF2-40B4-BE49-F238E27FC236}">
                <a16:creationId xmlns:a16="http://schemas.microsoft.com/office/drawing/2014/main" id="{B57EC823-FB93-4EB7-A14E-13AE6E5896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>
            <a:extLst>
              <a:ext uri="{FF2B5EF4-FFF2-40B4-BE49-F238E27FC236}">
                <a16:creationId xmlns:a16="http://schemas.microsoft.com/office/drawing/2014/main" id="{0B1FCB36-13D3-41D1-8F7E-AC6471E866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7588" name="Номер слайда 3">
            <a:extLst>
              <a:ext uri="{FF2B5EF4-FFF2-40B4-BE49-F238E27FC236}">
                <a16:creationId xmlns:a16="http://schemas.microsoft.com/office/drawing/2014/main" id="{DF9B01CF-6832-45A4-907E-3F5AF05BB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1F99C0-965D-41EA-B237-0EB5D30E867B}" type="slidenum">
              <a:rPr lang="ru-RU" altLang="ru-RU" smtClean="0"/>
              <a:pPr>
                <a:spcBef>
                  <a:spcPct val="0"/>
                </a:spcBef>
              </a:pPr>
              <a:t>44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6420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32461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3023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463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3465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121303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8701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C93DD734-F748-400F-A11C-50A297C651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374612F1-4012-4ED1-BE61-ACCD458B1B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14270033-ADC5-4F18-B4B6-23173AF6CB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2C1C83-7048-4E7C-8215-FBAEFB6DEE8D}" type="slidenum">
              <a:rPr lang="ru-RU" altLang="ru-RU" smtClean="0"/>
              <a:pPr>
                <a:spcBef>
                  <a:spcPct val="0"/>
                </a:spcBef>
              </a:pPr>
              <a:t>6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243834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0642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662102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72611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062686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09298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21575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59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057305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60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845038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61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2189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3619AE98-523D-439E-A506-1B153C61D4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0D0B3921-8DE9-4B66-BCB5-2CCE0A6F63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B6388B43-24F6-4099-859D-ED5451766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86E0C3-21B5-44B6-BCFB-AEC9F99C5A17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FA151F6F-92B7-4D70-91BB-8327613DA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2BB9AD98-CF50-4935-8C2E-9C7850310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264CB201-33E9-44C7-A1DA-942D5385A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44733-1741-42EC-9467-DF48ABCCC094}" type="slidenum">
              <a:rPr lang="ru-RU" altLang="ru-RU" smtClean="0"/>
              <a:pPr>
                <a:spcBef>
                  <a:spcPct val="0"/>
                </a:spcBef>
              </a:pPr>
              <a:t>62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074515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E866D24D-2E57-4BF7-BB4D-03372C44F8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C989800E-6A2F-48C2-93B3-3BE9A3E02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17E9BD61-4B3A-40D8-B788-190375175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55D4E8-77B7-4B8E-8F6E-65FCF78AAA27}" type="slidenum">
              <a:rPr lang="ru-RU" altLang="ru-RU" smtClean="0"/>
              <a:pPr>
                <a:spcBef>
                  <a:spcPct val="0"/>
                </a:spcBef>
              </a:pPr>
              <a:t>63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805415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E866D24D-2E57-4BF7-BB4D-03372C44F8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C989800E-6A2F-48C2-93B3-3BE9A3E02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17E9BD61-4B3A-40D8-B788-190375175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55D4E8-77B7-4B8E-8F6E-65FCF78AAA27}" type="slidenum">
              <a:rPr lang="ru-RU" altLang="ru-RU" smtClean="0"/>
              <a:pPr>
                <a:spcBef>
                  <a:spcPct val="0"/>
                </a:spcBef>
              </a:pPr>
              <a:t>64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872859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E866D24D-2E57-4BF7-BB4D-03372C44F8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C989800E-6A2F-48C2-93B3-3BE9A3E02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17E9BD61-4B3A-40D8-B788-190375175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55D4E8-77B7-4B8E-8F6E-65FCF78AAA27}" type="slidenum">
              <a:rPr lang="ru-RU" altLang="ru-RU" smtClean="0"/>
              <a:pPr>
                <a:spcBef>
                  <a:spcPct val="0"/>
                </a:spcBef>
              </a:pPr>
              <a:t>65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754068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5483D18B-9149-41D1-BEB9-5A5B0F92F4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699DEB5F-0A78-47B3-A578-D686569412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244ADCC2-A3A4-48AF-89E7-C672777D61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112537-A5B6-4DD8-A83C-2B2B5D79D1EE}" type="slidenum">
              <a:rPr lang="ru-RU" altLang="ru-RU" smtClean="0"/>
              <a:pPr>
                <a:spcBef>
                  <a:spcPct val="0"/>
                </a:spcBef>
              </a:pPr>
              <a:t>66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431920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95D3928D-1C19-4A41-BF2E-07E2D5C4A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A1FDA893-61D2-4907-B6F8-029840F6D5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7CE22EE6-AAA1-4D5C-ADDF-0ECBDBAC4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1CC53F-0A69-4F35-BA23-10BBF6DD4A80}" type="slidenum">
              <a:rPr lang="ru-RU" altLang="ru-RU" smtClean="0"/>
              <a:pPr>
                <a:spcBef>
                  <a:spcPct val="0"/>
                </a:spcBef>
              </a:pPr>
              <a:t>67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393698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>
            <a:extLst>
              <a:ext uri="{FF2B5EF4-FFF2-40B4-BE49-F238E27FC236}">
                <a16:creationId xmlns:a16="http://schemas.microsoft.com/office/drawing/2014/main" id="{55EEC085-329F-4FCA-960B-61AFC6E3A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>
            <a:extLst>
              <a:ext uri="{FF2B5EF4-FFF2-40B4-BE49-F238E27FC236}">
                <a16:creationId xmlns:a16="http://schemas.microsoft.com/office/drawing/2014/main" id="{C74B579C-3BDD-48C8-9488-1E1F37F70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83972" name="Номер слайда 3">
            <a:extLst>
              <a:ext uri="{FF2B5EF4-FFF2-40B4-BE49-F238E27FC236}">
                <a16:creationId xmlns:a16="http://schemas.microsoft.com/office/drawing/2014/main" id="{DAFD85C4-251F-44E5-8088-243C4283E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B75F67-2E64-49DE-A33B-2BDB63F18927}" type="slidenum">
              <a:rPr lang="ru-RU" altLang="ru-RU" smtClean="0"/>
              <a:pPr>
                <a:spcBef>
                  <a:spcPct val="0"/>
                </a:spcBef>
              </a:pPr>
              <a:t>68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>
            <a:extLst>
              <a:ext uri="{FF2B5EF4-FFF2-40B4-BE49-F238E27FC236}">
                <a16:creationId xmlns:a16="http://schemas.microsoft.com/office/drawing/2014/main" id="{55EEC085-329F-4FCA-960B-61AFC6E3A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>
            <a:extLst>
              <a:ext uri="{FF2B5EF4-FFF2-40B4-BE49-F238E27FC236}">
                <a16:creationId xmlns:a16="http://schemas.microsoft.com/office/drawing/2014/main" id="{C74B579C-3BDD-48C8-9488-1E1F37F70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83972" name="Номер слайда 3">
            <a:extLst>
              <a:ext uri="{FF2B5EF4-FFF2-40B4-BE49-F238E27FC236}">
                <a16:creationId xmlns:a16="http://schemas.microsoft.com/office/drawing/2014/main" id="{DAFD85C4-251F-44E5-8088-243C4283E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B75F67-2E64-49DE-A33B-2BDB63F18927}" type="slidenum">
              <a:rPr lang="ru-RU" altLang="ru-RU" smtClean="0"/>
              <a:pPr>
                <a:spcBef>
                  <a:spcPct val="0"/>
                </a:spcBef>
              </a:pPr>
              <a:t>69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>
            <a:extLst>
              <a:ext uri="{FF2B5EF4-FFF2-40B4-BE49-F238E27FC236}">
                <a16:creationId xmlns:a16="http://schemas.microsoft.com/office/drawing/2014/main" id="{55EEC085-329F-4FCA-960B-61AFC6E3A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>
            <a:extLst>
              <a:ext uri="{FF2B5EF4-FFF2-40B4-BE49-F238E27FC236}">
                <a16:creationId xmlns:a16="http://schemas.microsoft.com/office/drawing/2014/main" id="{C74B579C-3BDD-48C8-9488-1E1F37F70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83972" name="Номер слайда 3">
            <a:extLst>
              <a:ext uri="{FF2B5EF4-FFF2-40B4-BE49-F238E27FC236}">
                <a16:creationId xmlns:a16="http://schemas.microsoft.com/office/drawing/2014/main" id="{DAFD85C4-251F-44E5-8088-243C4283E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B75F67-2E64-49DE-A33B-2BDB63F18927}" type="slidenum">
              <a:rPr lang="ru-RU" altLang="ru-RU" smtClean="0"/>
              <a:pPr>
                <a:spcBef>
                  <a:spcPct val="0"/>
                </a:spcBef>
              </a:pPr>
              <a:t>70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>
            <a:extLst>
              <a:ext uri="{FF2B5EF4-FFF2-40B4-BE49-F238E27FC236}">
                <a16:creationId xmlns:a16="http://schemas.microsoft.com/office/drawing/2014/main" id="{E5FA75D3-3AFE-450E-A334-DC1CC27DDC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>
            <a:extLst>
              <a:ext uri="{FF2B5EF4-FFF2-40B4-BE49-F238E27FC236}">
                <a16:creationId xmlns:a16="http://schemas.microsoft.com/office/drawing/2014/main" id="{C13595C4-B98E-458B-AA65-E79F86DFF1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86020" name="Номер слайда 3">
            <a:extLst>
              <a:ext uri="{FF2B5EF4-FFF2-40B4-BE49-F238E27FC236}">
                <a16:creationId xmlns:a16="http://schemas.microsoft.com/office/drawing/2014/main" id="{5A147BA9-2C6D-469C-BFF7-660336168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B17776-D08F-4696-9BF8-95BE54F7C2F1}" type="slidenum">
              <a:rPr lang="ru-RU" altLang="ru-RU" smtClean="0"/>
              <a:pPr>
                <a:spcBef>
                  <a:spcPct val="0"/>
                </a:spcBef>
              </a:pPr>
              <a:t>71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id="{85AAD8AB-61F2-47B5-826A-56AC7F06D2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id="{DED82EC0-75E6-4E0F-8D21-3D23E209EF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A5AE9303-3CFB-4383-ACCB-114019E51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2F0475-D7D7-4FB8-8417-BC2209E62C09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>
            <a:extLst>
              <a:ext uri="{FF2B5EF4-FFF2-40B4-BE49-F238E27FC236}">
                <a16:creationId xmlns:a16="http://schemas.microsoft.com/office/drawing/2014/main" id="{E5FA75D3-3AFE-450E-A334-DC1CC27DDC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>
            <a:extLst>
              <a:ext uri="{FF2B5EF4-FFF2-40B4-BE49-F238E27FC236}">
                <a16:creationId xmlns:a16="http://schemas.microsoft.com/office/drawing/2014/main" id="{C13595C4-B98E-458B-AA65-E79F86DFF1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86020" name="Номер слайда 3">
            <a:extLst>
              <a:ext uri="{FF2B5EF4-FFF2-40B4-BE49-F238E27FC236}">
                <a16:creationId xmlns:a16="http://schemas.microsoft.com/office/drawing/2014/main" id="{5A147BA9-2C6D-469C-BFF7-660336168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B17776-D08F-4696-9BF8-95BE54F7C2F1}" type="slidenum">
              <a:rPr lang="ru-RU" altLang="ru-RU" smtClean="0"/>
              <a:pPr>
                <a:spcBef>
                  <a:spcPct val="0"/>
                </a:spcBef>
              </a:pPr>
              <a:t>72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>
            <a:extLst>
              <a:ext uri="{FF2B5EF4-FFF2-40B4-BE49-F238E27FC236}">
                <a16:creationId xmlns:a16="http://schemas.microsoft.com/office/drawing/2014/main" id="{E5FA75D3-3AFE-450E-A334-DC1CC27DDC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>
            <a:extLst>
              <a:ext uri="{FF2B5EF4-FFF2-40B4-BE49-F238E27FC236}">
                <a16:creationId xmlns:a16="http://schemas.microsoft.com/office/drawing/2014/main" id="{C13595C4-B98E-458B-AA65-E79F86DFF1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86020" name="Номер слайда 3">
            <a:extLst>
              <a:ext uri="{FF2B5EF4-FFF2-40B4-BE49-F238E27FC236}">
                <a16:creationId xmlns:a16="http://schemas.microsoft.com/office/drawing/2014/main" id="{5A147BA9-2C6D-469C-BFF7-660336168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B17776-D08F-4696-9BF8-95BE54F7C2F1}" type="slidenum">
              <a:rPr lang="ru-RU" altLang="ru-RU" smtClean="0"/>
              <a:pPr>
                <a:spcBef>
                  <a:spcPct val="0"/>
                </a:spcBef>
              </a:pPr>
              <a:t>73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520841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>
            <a:extLst>
              <a:ext uri="{FF2B5EF4-FFF2-40B4-BE49-F238E27FC236}">
                <a16:creationId xmlns:a16="http://schemas.microsoft.com/office/drawing/2014/main" id="{4CD16BDC-483C-4EA5-B372-73EB10B3A6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>
            <a:extLst>
              <a:ext uri="{FF2B5EF4-FFF2-40B4-BE49-F238E27FC236}">
                <a16:creationId xmlns:a16="http://schemas.microsoft.com/office/drawing/2014/main" id="{330CAD2F-7A77-42D0-8C7C-5F53735351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94212" name="Номер слайда 3">
            <a:extLst>
              <a:ext uri="{FF2B5EF4-FFF2-40B4-BE49-F238E27FC236}">
                <a16:creationId xmlns:a16="http://schemas.microsoft.com/office/drawing/2014/main" id="{4487D32D-1F05-41E7-B408-E750EB4A40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613A0F-AA29-44CE-9A93-86F7296C8682}" type="slidenum">
              <a:rPr lang="ru-RU" altLang="ru-RU" smtClean="0"/>
              <a:pPr>
                <a:spcBef>
                  <a:spcPct val="0"/>
                </a:spcBef>
              </a:pPr>
              <a:t>74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id="{16E4AD57-9419-421E-92B4-C1535C389F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id="{6F6007F0-EC30-47CA-AC14-625E9ECC7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id="{6567ADFA-FC71-4B17-92A8-2D6ED46CE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A9B4D3-0C9B-4914-955F-71B1FDC9BD3D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8F80F74E-FC91-4717-BE8E-E541486A0A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313EF887-E068-44A1-88BE-F9EB5FBEA4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A6255964-7C21-4853-8D96-96C938A78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7F104E-1BC2-4E1D-8D3A-91D19883653F}" type="slidenum">
              <a:rPr lang="ru-RU" altLang="ru-RU" smtClean="0">
                <a:solidFill>
                  <a:srgbClr val="000000"/>
                </a:solidFill>
              </a:rPr>
              <a:pPr/>
              <a:t>10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3272E-CE11-47FE-88B7-1C25F9990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83E0BF-7ADC-4F49-A8C8-0F5524AE3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53AE8-99BF-419C-912A-70C2F806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2C8952-7542-4259-AF5A-2672FC0C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D9B0E7-8FCE-4AE7-8B5B-10603EE7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02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CD88D-C8C5-4397-BFB4-EF729839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3A803D-8A31-4FB1-8C34-F9DCB2FAE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E84A5-AF5E-4639-A65A-0575E27B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F2555-C4F2-4015-9FB0-00C8CE8C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8D80E-E8FF-4C10-93EA-7A9AF19C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1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F42C5B-570B-43C8-AB0F-7483AEF2B2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65223E-B505-45A7-85AD-D903F10A7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82C50-1F16-4064-B5B7-CE60D077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71104-D875-40C2-989F-B123B0BC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D530E-7FA0-49A9-A689-9DB15324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88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2A8C4-1089-4E06-8EB8-9A45C4E1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FD9D57-8C8C-40F5-8D96-E71A0EDF8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DEF20-C22F-42F3-BEC9-BECF6EBA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23C95-3881-461A-B175-4176EF78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792A0-06AA-4DE2-AA9C-755BE4B6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17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51767-72A6-4E3E-95D8-358F0C21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3044DF-AE3A-4D4F-A8FF-B956D7516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0D5B8-CEA9-4862-A976-8AA616669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D02CB9-EE28-4FEC-A669-EA208616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2DFCAA-D58F-4E9B-83B0-2BC08B7D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0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A1263-7176-4ADA-978C-3DE624A05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B5995B-526D-4FC3-B870-1965071B3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06E0AC-11B1-4823-B78C-E82AE9AFD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88D12B-EAD7-4CF5-84CA-F6B9E42E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2725A4-DF7D-41D4-B8CB-8309BE85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5B3906-0CD0-4BA9-B3C1-C48706F0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36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E4BC9-8E32-411A-B808-79A44190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A296C3-9384-48A7-8544-5C2173C05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D8FD67-7910-4619-8F9A-1E35B116E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1B6F85-987B-4C5A-8E22-38894E40E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1BA0C3-84FB-4661-AE4E-3BCADAD3E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185BC8-4C4C-490F-BF7D-D376EB2B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AB6C59-144B-4D16-B8A7-0215220D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C48D0F-4407-41A8-BF54-B04E12FB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64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89DE7-B62E-4E81-858B-5192FF32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B88540-99E8-4D88-B137-7AED0AA9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FDE67E-BFD5-4415-B328-E4B129D6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3267C5-E482-4259-B589-E684F92B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116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DBF4D8-3C24-46F6-8106-5C1AD7CA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0AA4DA-44CB-46E2-9791-69CF433C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2916A-756F-4289-A935-C34CC53F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4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70FDD-AD5D-404B-A4ED-5B9E80B1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82E545-65DF-40B7-AB50-0F47AF825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6DC269-B81D-44F4-BD4C-C2ABC4E5B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46C72B-098A-41CC-8F14-76DB787E0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E7ABBD-7777-4CDD-80AC-6EC4B879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8F4164-19E1-4827-A57E-190E81A3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891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0AB58-60DB-429F-9238-EF434BE6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E516E1-2BF6-48A1-8605-024B75544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178122-56DA-49B3-98C8-76EE49735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7F0932-C5B0-4D3C-B30C-55BD71A6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C6C64-88CD-455D-BA6D-9FB01785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6631D4-53E1-4318-8366-31308D3A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47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27387-AF23-4ADC-89CD-8BB7EAD8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BFA445-1C1C-4FD4-8EE7-7826864E0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590A54-5AF3-4C1F-897D-EBCE7106F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8F27B-6885-443D-BA60-54CCD5CD528A}" type="datetimeFigureOut">
              <a:rPr lang="ru-RU" smtClean="0"/>
              <a:pPr/>
              <a:t>25.11.2021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7A9B9-2979-4EBB-BC22-EA120DCCD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1B10C-E1BB-405E-9328-5D975F56E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345AC-CA35-441F-9ECB-D4FD79C432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81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jpe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4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5.jpeg"/><Relationship Id="rId9" Type="http://schemas.openxmlformats.org/officeDocument/2006/relationships/image" Target="../media/image10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4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5.jpeg"/><Relationship Id="rId9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4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5.jpeg"/><Relationship Id="rId9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4.png"/><Relationship Id="rId7" Type="http://schemas.openxmlformats.org/officeDocument/2006/relationships/image" Target="../media/image12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jpeg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>
            <a:extLst>
              <a:ext uri="{FF2B5EF4-FFF2-40B4-BE49-F238E27FC236}">
                <a16:creationId xmlns:a16="http://schemas.microsoft.com/office/drawing/2014/main" id="{60D15196-5E58-487C-8102-330EBD9C7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60" y="-38886"/>
            <a:ext cx="8738328" cy="686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0B8ECE-7EE5-4F9F-B8EC-A98FDF45AEA5}"/>
              </a:ext>
            </a:extLst>
          </p:cNvPr>
          <p:cNvSpPr/>
          <p:nvPr/>
        </p:nvSpPr>
        <p:spPr>
          <a:xfrm>
            <a:off x="187649" y="1777497"/>
            <a:ext cx="114509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9008"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2A5243"/>
                </a:solidFill>
                <a:latin typeface="+mj-lt"/>
              </a:rPr>
              <a:t>БЮДЖЕТНОЕ ПОСЛАНИЕ </a:t>
            </a:r>
          </a:p>
          <a:p>
            <a:pPr defTabSz="419008"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2A5243"/>
                </a:solidFill>
                <a:latin typeface="+mj-lt"/>
              </a:rPr>
              <a:t>ГЛАВЫ ТЯЖИНСКОГО МУНИЦИПАЛЬНОГО ОКРУГА</a:t>
            </a:r>
          </a:p>
          <a:p>
            <a:pPr defTabSz="419008"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2A5243"/>
                </a:solidFill>
                <a:latin typeface="+mj-lt"/>
              </a:rPr>
              <a:t>НА 2022 ГОД </a:t>
            </a:r>
            <a:br>
              <a:rPr lang="ru-RU" sz="3600" b="1" dirty="0">
                <a:solidFill>
                  <a:srgbClr val="2A5243"/>
                </a:solidFill>
                <a:latin typeface="+mj-lt"/>
              </a:rPr>
            </a:br>
            <a:r>
              <a:rPr lang="ru-RU" sz="3600" b="1" dirty="0">
                <a:solidFill>
                  <a:srgbClr val="2A5243"/>
                </a:solidFill>
                <a:latin typeface="+mj-lt"/>
              </a:rPr>
              <a:t>И НА ПЛАНОВЫЙ ПЕРИОД </a:t>
            </a:r>
            <a:br>
              <a:rPr lang="ru-RU" sz="3600" b="1" dirty="0">
                <a:solidFill>
                  <a:srgbClr val="2A5243"/>
                </a:solidFill>
                <a:latin typeface="+mj-lt"/>
              </a:rPr>
            </a:br>
            <a:r>
              <a:rPr lang="ru-RU" sz="3600" b="1" dirty="0">
                <a:solidFill>
                  <a:srgbClr val="2A5243"/>
                </a:solidFill>
                <a:latin typeface="+mj-lt"/>
              </a:rPr>
              <a:t>2023 – 2024 ГОДОВ </a:t>
            </a:r>
          </a:p>
          <a:p>
            <a:pPr defTabSz="419008">
              <a:defRPr/>
            </a:pPr>
            <a:endParaRPr lang="ru-RU" sz="3600" b="1" dirty="0">
              <a:solidFill>
                <a:srgbClr val="2A5243"/>
              </a:solidFill>
              <a:latin typeface="+mj-lt"/>
            </a:endParaRPr>
          </a:p>
          <a:p>
            <a:pPr defTabSz="419008">
              <a:defRPr/>
            </a:pPr>
            <a:r>
              <a:rPr lang="ru-RU" sz="3600" b="1" dirty="0">
                <a:solidFill>
                  <a:srgbClr val="2A5243"/>
                </a:solidFill>
                <a:latin typeface="+mj-lt"/>
              </a:rPr>
              <a:t>26 ноября 2021г.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5E7D8-B6D2-49FB-BE03-DB58F0CE0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14" y="270740"/>
            <a:ext cx="859936" cy="1285130"/>
          </a:xfrm>
          <a:prstGeom prst="rect">
            <a:avLst/>
          </a:prstGeom>
        </p:spPr>
      </p:pic>
      <p:pic>
        <p:nvPicPr>
          <p:cNvPr id="6" name="Picture 2" descr="http://www.kuzzbas.ru/images/Foto_many/Gerb_Kuz.jpg">
            <a:extLst>
              <a:ext uri="{FF2B5EF4-FFF2-40B4-BE49-F238E27FC236}">
                <a16:creationId xmlns:a16="http://schemas.microsoft.com/office/drawing/2014/main" id="{D3F4AE04-35D8-4839-AEBD-4CD0B5D86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1" r="22398"/>
          <a:stretch/>
        </p:blipFill>
        <p:spPr bwMode="auto">
          <a:xfrm>
            <a:off x="607963" y="235313"/>
            <a:ext cx="1121394" cy="13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Объект 3">
            <a:extLst>
              <a:ext uri="{FF2B5EF4-FFF2-40B4-BE49-F238E27FC236}">
                <a16:creationId xmlns:a16="http://schemas.microsoft.com/office/drawing/2014/main" id="{91CFA359-0664-4A40-AAF2-4BAD57E1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740" y="1363115"/>
            <a:ext cx="6762751" cy="1470292"/>
          </a:xfrm>
        </p:spPr>
        <p:txBody>
          <a:bodyPr>
            <a:no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altLang="ru-RU" sz="3200" dirty="0">
                <a:cs typeface="Times New Roman" panose="02020603050405020304" pitchFamily="18" charset="0"/>
              </a:rPr>
              <a:t>Музей имени Николая Масалова</a:t>
            </a:r>
          </a:p>
          <a:p>
            <a:pPr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alt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пгт Тяжинский, ул.Садовая 6</a:t>
            </a:r>
          </a:p>
        </p:txBody>
      </p:sp>
      <p:pic>
        <p:nvPicPr>
          <p:cNvPr id="6147" name="Рисунок 4">
            <a:extLst>
              <a:ext uri="{FF2B5EF4-FFF2-40B4-BE49-F238E27FC236}">
                <a16:creationId xmlns:a16="http://schemas.microsoft.com/office/drawing/2014/main" id="{9F47013D-8B89-42C4-BE5E-27FCEEEB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E8785D2-8A0F-474F-8B06-1F7909436CEF}"/>
              </a:ext>
            </a:extLst>
          </p:cNvPr>
          <p:cNvCxnSpPr/>
          <p:nvPr/>
        </p:nvCxnSpPr>
        <p:spPr>
          <a:xfrm>
            <a:off x="813024" y="1335490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Рисунок 1">
            <a:extLst>
              <a:ext uri="{FF2B5EF4-FFF2-40B4-BE49-F238E27FC236}">
                <a16:creationId xmlns:a16="http://schemas.microsoft.com/office/drawing/2014/main" id="{72607CD1-7D2C-4619-872E-734BE1BF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33" y="3740121"/>
            <a:ext cx="5452566" cy="234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Николай Масалов. Послевоенное фото.">
            <a:extLst>
              <a:ext uri="{FF2B5EF4-FFF2-40B4-BE49-F238E27FC236}">
                <a16:creationId xmlns:a16="http://schemas.microsoft.com/office/drawing/2014/main" id="{1F674876-92B1-4B83-BCAA-D4D8D797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24" y="2651904"/>
            <a:ext cx="2416579" cy="34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EF99782-4326-4620-AFB8-5C2C83F4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29" y="2651904"/>
            <a:ext cx="2572863" cy="34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3C7285EF-1E52-4C8B-85C5-AA4E63E4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2422"/>
            <a:ext cx="10144321" cy="13387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СОЦИАЛЬНОЙ ИНФРАСТРУКТУРЫ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62CE46F-4786-4AB1-B774-AD36EC40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ъект 3">
            <a:extLst>
              <a:ext uri="{FF2B5EF4-FFF2-40B4-BE49-F238E27FC236}">
                <a16:creationId xmlns:a16="http://schemas.microsoft.com/office/drawing/2014/main" id="{FC93E929-73B3-4A72-BF06-90CC0F9A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9328"/>
            <a:ext cx="10853075" cy="101897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Bef>
                <a:spcPts val="411"/>
              </a:spcBef>
              <a:buNone/>
            </a:pPr>
            <a:r>
              <a:rPr lang="ru-RU" altLang="ru-RU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Государственная программа Кемеровской области - Кузбасса </a:t>
            </a:r>
          </a:p>
          <a:p>
            <a:pPr marL="0" indent="0" algn="ctr">
              <a:lnSpc>
                <a:spcPct val="115000"/>
              </a:lnSpc>
              <a:spcBef>
                <a:spcPts val="411"/>
              </a:spcBef>
              <a:buNone/>
            </a:pPr>
            <a:r>
              <a:rPr lang="ru-RU" altLang="ru-RU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"Моя новая школа"           </a:t>
            </a:r>
          </a:p>
          <a:p>
            <a:pPr marL="0" indent="0" algn="just">
              <a:lnSpc>
                <a:spcPct val="115000"/>
              </a:lnSpc>
              <a:spcBef>
                <a:spcPts val="411"/>
              </a:spcBef>
              <a:buNone/>
            </a:pPr>
            <a:endParaRPr lang="ru-RU" altLang="ru-RU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411"/>
              </a:spcBef>
              <a:buNone/>
            </a:pPr>
            <a:endParaRPr lang="ru-RU" altLang="ru-RU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411"/>
              </a:spcBef>
            </a:pPr>
            <a:endParaRPr lang="ru-RU" altLang="ru-RU" sz="2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411"/>
              </a:spcBef>
            </a:pPr>
            <a:endParaRPr lang="ru-RU" altLang="ru-RU" sz="2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411"/>
              </a:spcBef>
              <a:buNone/>
            </a:pPr>
            <a:endParaRPr lang="ru-RU" altLang="ru-RU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Arial" panose="020B0604020202020204" pitchFamily="34" charset="0"/>
              <a:buNone/>
            </a:pPr>
            <a:endParaRPr lang="ru-RU" altLang="ru-RU" sz="1693" b="1" dirty="0"/>
          </a:p>
        </p:txBody>
      </p:sp>
      <p:pic>
        <p:nvPicPr>
          <p:cNvPr id="8195" name="Рисунок 4">
            <a:extLst>
              <a:ext uri="{FF2B5EF4-FFF2-40B4-BE49-F238E27FC236}">
                <a16:creationId xmlns:a16="http://schemas.microsoft.com/office/drawing/2014/main" id="{8AE0576B-1D31-4F9D-ADC0-2DE3361AE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D427F3C-1A04-4BE6-99C4-BCC5496AFDBE}"/>
              </a:ext>
            </a:extLst>
          </p:cNvPr>
          <p:cNvCxnSpPr/>
          <p:nvPr/>
        </p:nvCxnSpPr>
        <p:spPr>
          <a:xfrm>
            <a:off x="771160" y="1234119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4AD3F90-F086-4DB8-AF2E-4A3C696851F4}"/>
              </a:ext>
            </a:extLst>
          </p:cNvPr>
          <p:cNvSpPr txBox="1"/>
          <p:nvPr/>
        </p:nvSpPr>
        <p:spPr>
          <a:xfrm>
            <a:off x="6459648" y="4992639"/>
            <a:ext cx="5333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Тяжинская средняя общеобразовательная школа №1</a:t>
            </a:r>
          </a:p>
          <a:p>
            <a:r>
              <a:rPr lang="ru-RU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им. Героя Кузбасса Н.И. Масалова</a:t>
            </a:r>
            <a:endParaRPr lang="ru-RU" dirty="0"/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0A48EB41-71EA-4B91-A487-805D8C0C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14" y="123564"/>
            <a:ext cx="10144321" cy="9825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СОЦИАЛЬНОЙ ИНФРАСТРУКТУРЫ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DBC060-FF99-479A-AE62-5E633DF07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60" y="2459271"/>
            <a:ext cx="4961193" cy="2410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C2CB4-0545-45FA-B38C-898029550025}"/>
              </a:ext>
            </a:extLst>
          </p:cNvPr>
          <p:cNvSpPr txBox="1"/>
          <p:nvPr/>
        </p:nvSpPr>
        <p:spPr>
          <a:xfrm>
            <a:off x="613703" y="5385978"/>
            <a:ext cx="5482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Тяжинская средняя общеобразовательная школа №2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161817-5743-424F-A2E5-3A218DBED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648" y="2446178"/>
            <a:ext cx="5206452" cy="241059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D3E853C-8B07-4101-B786-21530547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1713A4F5-4854-469C-A14A-B6FCEA30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-4986"/>
            <a:ext cx="10144322" cy="11649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ПОТРЕБИТЕЛЬСКИЙ РЫНОК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6C096E93-7561-48E7-8A15-7A0E9F62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Рисунок 4">
            <a:extLst>
              <a:ext uri="{FF2B5EF4-FFF2-40B4-BE49-F238E27FC236}">
                <a16:creationId xmlns:a16="http://schemas.microsoft.com/office/drawing/2014/main" id="{9C856CC5-A57D-4977-BF27-6C54FFFE0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8A55A63-403D-42EA-84BC-993C08504693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51BD38-8E8F-4761-B4FC-B85A4BCE650C}"/>
              </a:ext>
            </a:extLst>
          </p:cNvPr>
          <p:cNvSpPr txBox="1"/>
          <p:nvPr/>
        </p:nvSpPr>
        <p:spPr>
          <a:xfrm>
            <a:off x="813025" y="4396203"/>
            <a:ext cx="3339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ОБЪЕМ </a:t>
            </a:r>
          </a:p>
          <a:p>
            <a:r>
              <a:rPr lang="ru-RU" sz="2400" dirty="0"/>
              <a:t>РОЗНИЧНОГО ТОВАРООБОРОТА</a:t>
            </a:r>
          </a:p>
          <a:p>
            <a:r>
              <a:rPr lang="ru-RU" sz="2400" dirty="0"/>
              <a:t>1,520 млрд.руб. + 17,6%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81CDD-5AC3-4F1B-A70C-42ECCF09E447}"/>
              </a:ext>
            </a:extLst>
          </p:cNvPr>
          <p:cNvSpPr txBox="1"/>
          <p:nvPr/>
        </p:nvSpPr>
        <p:spPr>
          <a:xfrm>
            <a:off x="4955055" y="1993251"/>
            <a:ext cx="3006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/>
              <a:t>УСЛУГИ ОБЩЕСТВЕННОГО ПИТАНИЯ </a:t>
            </a:r>
          </a:p>
          <a:p>
            <a:pPr algn="r"/>
            <a:r>
              <a:rPr lang="ru-RU" sz="2400" dirty="0"/>
              <a:t>28,9 млн.руб. 	+ 11,3%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ECC10-F3EA-443B-AB99-C0C4C965487F}"/>
              </a:ext>
            </a:extLst>
          </p:cNvPr>
          <p:cNvSpPr txBox="1"/>
          <p:nvPr/>
        </p:nvSpPr>
        <p:spPr>
          <a:xfrm>
            <a:off x="7961895" y="4908721"/>
            <a:ext cx="3339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ПЛАТНЫЕ</a:t>
            </a:r>
          </a:p>
          <a:p>
            <a:r>
              <a:rPr lang="ru-RU" sz="2400" dirty="0"/>
              <a:t>УСЛУГИ</a:t>
            </a:r>
          </a:p>
          <a:p>
            <a:r>
              <a:rPr lang="ru-RU" sz="2400" dirty="0"/>
              <a:t>НАСЕЛЕНИЮ </a:t>
            </a:r>
          </a:p>
          <a:p>
            <a:r>
              <a:rPr lang="ru-RU" sz="2400" dirty="0"/>
              <a:t>270 млн.руб. + 13%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CEF284-BA71-434C-86E2-4908AD90F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1809045"/>
            <a:ext cx="3366688" cy="22435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D08496-E631-4951-8852-90B906163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95" y="1905600"/>
            <a:ext cx="3218969" cy="21470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510F6A-AAD4-495C-A130-A5FF065A0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37" y="4422178"/>
            <a:ext cx="3006841" cy="19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3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3DEF6F7A-8BBA-440F-AE69-977A3C73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47" y="3892"/>
            <a:ext cx="10144321" cy="10121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ТРУД И ЗАНЯТОСТЬ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193A7D33-B2C5-4991-B0F3-3D6F5E63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Рисунок 4">
            <a:extLst>
              <a:ext uri="{FF2B5EF4-FFF2-40B4-BE49-F238E27FC236}">
                <a16:creationId xmlns:a16="http://schemas.microsoft.com/office/drawing/2014/main" id="{15BE7604-D2D7-4D80-A379-B3C819025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7325662-A4BE-4481-A986-64B724371316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Прямоугольник 7">
            <a:extLst>
              <a:ext uri="{FF2B5EF4-FFF2-40B4-BE49-F238E27FC236}">
                <a16:creationId xmlns:a16="http://schemas.microsoft.com/office/drawing/2014/main" id="{611042EC-FBFF-4C04-B8FE-73B5FED9E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451" y="1932608"/>
            <a:ext cx="7173373" cy="465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Среднемесячная заработная плата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31 348 руб.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800" dirty="0">
              <a:latin typeface="+mn-lt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Уровень зарегистрированной безработицы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на 01.11.2021 года 3,2%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800" dirty="0">
              <a:latin typeface="+mn-lt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Трудоустроено через ЦЗН 592 человека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None/>
            </a:pPr>
            <a:endParaRPr lang="ru-RU" sz="280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2800" dirty="0">
                <a:latin typeface="+mn-lt"/>
              </a:rPr>
              <a:t>Проведено 6 ярмарок вакансий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None/>
            </a:pPr>
            <a:endParaRPr lang="ru-RU" sz="2800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2800" dirty="0">
                <a:latin typeface="+mn-lt"/>
              </a:rPr>
              <a:t>189 человек участвовали в временных работах, из них 117 - подростков</a:t>
            </a:r>
            <a:endParaRPr lang="ru-RU" dirty="0"/>
          </a:p>
          <a:p>
            <a:pPr algn="ctr">
              <a:spcBef>
                <a:spcPct val="0"/>
              </a:spcBef>
              <a:buNone/>
            </a:pPr>
            <a:endParaRPr lang="ru-RU" altLang="ru-RU" sz="2800" dirty="0">
              <a:latin typeface="+mn-lt"/>
            </a:endParaRPr>
          </a:p>
        </p:txBody>
      </p:sp>
      <p:sp>
        <p:nvSpPr>
          <p:cNvPr id="43015" name="TextBox 1">
            <a:extLst>
              <a:ext uri="{FF2B5EF4-FFF2-40B4-BE49-F238E27FC236}">
                <a16:creationId xmlns:a16="http://schemas.microsoft.com/office/drawing/2014/main" id="{6F4D18D6-DA91-47D3-AF21-23F5D726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43" y="2209466"/>
            <a:ext cx="3885381" cy="4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16" dirty="0"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BA56A-274C-442D-98F1-9CE6E8A63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" y="1867661"/>
            <a:ext cx="3292888" cy="2037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7E1FC4-0433-4C9B-96AF-1651885B2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3416" y="4095481"/>
            <a:ext cx="3292886" cy="22149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913E41BA-A5FD-4EF5-8B9E-298F1356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83" y="0"/>
            <a:ext cx="10144322" cy="10963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МАЛОЕ И СРЕДНЕЕ ПРЕДПРИНИМАТЕЛЬСТВО</a:t>
            </a: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1F2B3447-01A5-4192-978F-F519070B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Рисунок 4">
            <a:extLst>
              <a:ext uri="{FF2B5EF4-FFF2-40B4-BE49-F238E27FC236}">
                <a16:creationId xmlns:a16="http://schemas.microsoft.com/office/drawing/2014/main" id="{B4135F37-8024-4405-B2C0-41CC50C2A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54AF978-B116-4CC8-93DB-C5BFD08C2C96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0" name="Объект 2">
            <a:extLst>
              <a:ext uri="{FF2B5EF4-FFF2-40B4-BE49-F238E27FC236}">
                <a16:creationId xmlns:a16="http://schemas.microsoft.com/office/drawing/2014/main" id="{855DC7A4-704C-4A0A-976E-F072A2CF8B7C}"/>
              </a:ext>
            </a:extLst>
          </p:cNvPr>
          <p:cNvSpPr txBox="1">
            <a:spLocks/>
          </p:cNvSpPr>
          <p:nvPr/>
        </p:nvSpPr>
        <p:spPr bwMode="auto">
          <a:xfrm>
            <a:off x="824783" y="1914406"/>
            <a:ext cx="7175602" cy="228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6088" tIns="78044" rIns="156088" bIns="78044"/>
          <a:lstStyle>
            <a:lvl1pPr defTabSz="1474788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74788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74788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600" dirty="0">
                <a:cs typeface="Tahoma" panose="020B0604030504040204" pitchFamily="34" charset="0"/>
              </a:rPr>
              <a:t>В малом бизнесе на 01.10.2021г. </a:t>
            </a:r>
            <a:endParaRPr lang="ru-RU" altLang="ru-RU" sz="2600" dirty="0">
              <a:solidFill>
                <a:srgbClr val="FF0000"/>
              </a:solidFill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600" dirty="0">
                <a:cs typeface="Tahoma" panose="020B0604030504040204" pitchFamily="34" charset="0"/>
              </a:rPr>
              <a:t>47 малых предприятий - юридических лиц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600" dirty="0">
                <a:cs typeface="Tahoma" panose="020B0604030504040204" pitchFamily="34" charset="0"/>
              </a:rPr>
              <a:t>284 индивидуальных предпринимателей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dirty="0"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431B7-EE31-4BD7-8CF4-2F56AD47C52E}"/>
              </a:ext>
            </a:extLst>
          </p:cNvPr>
          <p:cNvSpPr txBox="1"/>
          <p:nvPr/>
        </p:nvSpPr>
        <p:spPr>
          <a:xfrm>
            <a:off x="5903344" y="5021667"/>
            <a:ext cx="5699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Общий оборот малых предприятий и индивидуальных предпринимателей </a:t>
            </a:r>
          </a:p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оценивается в 1,7 млрд. руб.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B64CF-EE44-485C-BC33-987A7B8FA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30" y="1826979"/>
            <a:ext cx="4046706" cy="29279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2605E9-5198-403F-985E-9C1DBCD60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3614474"/>
            <a:ext cx="4516877" cy="27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1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4943E5AC-42CD-41A7-8455-EFF5603B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144322" cy="1019174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МАЛОЕ И СРЕДНЕЕ ПРЕДПРИНИМАТЕЛЬСТВО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C420B1B1-CC53-484F-8367-1FF52ADA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Рисунок 4">
            <a:extLst>
              <a:ext uri="{FF2B5EF4-FFF2-40B4-BE49-F238E27FC236}">
                <a16:creationId xmlns:a16="http://schemas.microsoft.com/office/drawing/2014/main" id="{B215E870-350C-4958-96E9-61EEC8CD2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ED600C7-53C2-4B23-8BF0-16C6C679535D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8" name="Объект 2">
            <a:extLst>
              <a:ext uri="{FF2B5EF4-FFF2-40B4-BE49-F238E27FC236}">
                <a16:creationId xmlns:a16="http://schemas.microsoft.com/office/drawing/2014/main" id="{43D17A5A-BF62-44F1-AA5B-533022D73807}"/>
              </a:ext>
            </a:extLst>
          </p:cNvPr>
          <p:cNvSpPr txBox="1">
            <a:spLocks/>
          </p:cNvSpPr>
          <p:nvPr/>
        </p:nvSpPr>
        <p:spPr bwMode="auto">
          <a:xfrm>
            <a:off x="6451600" y="4630415"/>
            <a:ext cx="4755721" cy="134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6088" tIns="78044" rIns="156088" bIns="78044"/>
          <a:lstStyle>
            <a:lvl1pPr defTabSz="1474788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74788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74788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600" dirty="0">
                <a:cs typeface="Tahoma" panose="020B0604030504040204" pitchFamily="34" charset="0"/>
              </a:rPr>
              <a:t>За 10 месяцев 2021 года </a:t>
            </a:r>
          </a:p>
          <a:p>
            <a:pPr algn="ctr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600" dirty="0">
                <a:cs typeface="Tahoma" panose="020B0604030504040204" pitchFamily="34" charset="0"/>
              </a:rPr>
              <a:t>в малом бизнесе создано </a:t>
            </a:r>
          </a:p>
          <a:p>
            <a:pPr algn="ctr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600" dirty="0">
                <a:cs typeface="Tahoma" panose="020B0604030504040204" pitchFamily="34" charset="0"/>
              </a:rPr>
              <a:t>82 новых рабочих места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7470A-23CF-45AC-9E2A-68FF368B90FF}"/>
              </a:ext>
            </a:extLst>
          </p:cNvPr>
          <p:cNvSpPr txBox="1"/>
          <p:nvPr/>
        </p:nvSpPr>
        <p:spPr>
          <a:xfrm>
            <a:off x="591186" y="1839910"/>
            <a:ext cx="55048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численность работающих </a:t>
            </a:r>
          </a:p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в малом бизнесе, включая ИП   </a:t>
            </a:r>
          </a:p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составляет 1 385 человек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BCECA-B2A2-463B-BEDA-5CAFF08EE124}"/>
              </a:ext>
            </a:extLst>
          </p:cNvPr>
          <p:cNvSpPr txBox="1"/>
          <p:nvPr/>
        </p:nvSpPr>
        <p:spPr>
          <a:xfrm>
            <a:off x="5905586" y="1839910"/>
            <a:ext cx="58477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доля занятых в малом бизнесе </a:t>
            </a:r>
          </a:p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27,2 %</a:t>
            </a:r>
          </a:p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 от общего числа занятых </a:t>
            </a:r>
          </a:p>
          <a:p>
            <a:pPr algn="ctr"/>
            <a:r>
              <a:rPr lang="ru-RU" altLang="ru-RU" sz="2600" dirty="0">
                <a:cs typeface="Tahoma" panose="020B0604030504040204" pitchFamily="34" charset="0"/>
              </a:rPr>
              <a:t>в экономике Тяжинского округа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24BA93-BB55-47F9-B0A7-2FE4B22A6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57" y="3429000"/>
            <a:ext cx="3634544" cy="272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3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8237C971-2D2F-4D26-8E85-E220FFC6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1243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СЕЛЬСКОЕ ХОЗЯЙСТВО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9C97E263-047D-478C-A9FC-AC77C0A5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Рисунок 4">
            <a:extLst>
              <a:ext uri="{FF2B5EF4-FFF2-40B4-BE49-F238E27FC236}">
                <a16:creationId xmlns:a16="http://schemas.microsoft.com/office/drawing/2014/main" id="{0E07A445-0D52-4282-92F8-87122727B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4855C31-B7C7-439C-B866-11D6EF6DC3CE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308DD0-320C-44A3-B47E-9EBA424C7A44}"/>
              </a:ext>
            </a:extLst>
          </p:cNvPr>
          <p:cNvSpPr/>
          <p:nvPr/>
        </p:nvSpPr>
        <p:spPr>
          <a:xfrm>
            <a:off x="813024" y="1981013"/>
            <a:ext cx="6819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cs typeface="Arial" panose="020B0604020202020204" pitchFamily="34" charset="0"/>
              </a:rPr>
              <a:t>Объём  производства  валовой  </a:t>
            </a:r>
          </a:p>
          <a:p>
            <a:pPr>
              <a:defRPr/>
            </a:pPr>
            <a:r>
              <a:rPr lang="ru-RU" sz="2800" dirty="0">
                <a:cs typeface="Arial" panose="020B0604020202020204" pitchFamily="34" charset="0"/>
              </a:rPr>
              <a:t>продукции 1,5  млрд. руб.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EA5D45-3A2C-4C99-9108-FEBF93D182AE}"/>
              </a:ext>
            </a:extLst>
          </p:cNvPr>
          <p:cNvSpPr/>
          <p:nvPr/>
        </p:nvSpPr>
        <p:spPr>
          <a:xfrm>
            <a:off x="4502811" y="4715164"/>
            <a:ext cx="73970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cs typeface="Arial" panose="020B0604020202020204" pitchFamily="34" charset="0"/>
              </a:rPr>
              <a:t>Занято в отрасли 247 человек</a:t>
            </a:r>
          </a:p>
          <a:p>
            <a:pPr>
              <a:defRPr/>
            </a:pPr>
            <a:r>
              <a:rPr lang="ru-RU" sz="2800" dirty="0">
                <a:cs typeface="Arial" panose="020B0604020202020204" pitchFamily="34" charset="0"/>
              </a:rPr>
              <a:t>Среднемесячная заработная плата 25 180 руб.</a:t>
            </a:r>
          </a:p>
          <a:p>
            <a:pPr>
              <a:defRPr/>
            </a:pPr>
            <a:r>
              <a:rPr lang="ru-RU" sz="2800" dirty="0">
                <a:cs typeface="Arial" panose="020B0604020202020204" pitchFamily="34" charset="0"/>
              </a:rPr>
              <a:t>Валовое производство зерна  – 52,7 тыс. тонн</a:t>
            </a:r>
          </a:p>
          <a:p>
            <a:pPr>
              <a:defRPr/>
            </a:pPr>
            <a:r>
              <a:rPr lang="ru-RU" sz="2800" dirty="0">
                <a:cs typeface="Arial" panose="020B0604020202020204" pitchFamily="34" charset="0"/>
              </a:rPr>
              <a:t>Урожайность  -  23,1 цн/га</a:t>
            </a:r>
          </a:p>
        </p:txBody>
      </p:sp>
      <p:sp>
        <p:nvSpPr>
          <p:cNvPr id="22538" name="TextBox 1">
            <a:extLst>
              <a:ext uri="{FF2B5EF4-FFF2-40B4-BE49-F238E27FC236}">
                <a16:creationId xmlns:a16="http://schemas.microsoft.com/office/drawing/2014/main" id="{96BFC1AF-A883-42B5-8476-4D6666A97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529" y="3099996"/>
            <a:ext cx="48914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Инвестиции в отрасль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154 млн. 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AA68A-D2DE-46BE-83CB-30155BA14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17" y="1831954"/>
            <a:ext cx="4659549" cy="26848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352E7A-08E1-49C1-93FE-7143077EC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4054103"/>
            <a:ext cx="3591849" cy="23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13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8237C971-2D2F-4D26-8E85-E220FFC6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1243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СЕЛЬСКОЕ ХОЗЯЙСТВО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9C97E263-047D-478C-A9FC-AC77C0A5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Рисунок 4">
            <a:extLst>
              <a:ext uri="{FF2B5EF4-FFF2-40B4-BE49-F238E27FC236}">
                <a16:creationId xmlns:a16="http://schemas.microsoft.com/office/drawing/2014/main" id="{0E07A445-0D52-4282-92F8-87122727B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4855C31-B7C7-439C-B866-11D6EF6DC3CE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372330-0598-4D45-A67B-E4F56280A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78" y="1939319"/>
            <a:ext cx="2953965" cy="22154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1E7685-6239-4EB4-AA64-F1443B7D8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79" y="4273537"/>
            <a:ext cx="2953965" cy="22154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585FBD-4A89-43BD-8E8D-C6A5BF077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1" y="4273537"/>
            <a:ext cx="2953965" cy="22154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548D01-7695-498E-8A70-302E73DE6A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2726043"/>
            <a:ext cx="4076700" cy="30670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B20FF9-EDCF-4519-98DF-25C1F1F517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1939318"/>
            <a:ext cx="2953967" cy="22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8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BC52C1A3-B3AB-4E86-97E6-EE9FFBFF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8" y="6691"/>
            <a:ext cx="10144321" cy="10121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СЕЛЬСКОЕ ХОЗЯЙСТВО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5F099003-C12B-4CFF-A22D-9A9CF3F1A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Рисунок 4">
            <a:extLst>
              <a:ext uri="{FF2B5EF4-FFF2-40B4-BE49-F238E27FC236}">
                <a16:creationId xmlns:a16="http://schemas.microsoft.com/office/drawing/2014/main" id="{4FE25F4A-862E-4F9A-AE2A-8DE98D476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512FC99-1822-4EC0-ABCD-EFBE875F372A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2" name="Прямоугольник 7">
            <a:extLst>
              <a:ext uri="{FF2B5EF4-FFF2-40B4-BE49-F238E27FC236}">
                <a16:creationId xmlns:a16="http://schemas.microsoft.com/office/drawing/2014/main" id="{B9D39F7C-0F77-49E7-A176-521DAD639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698" y="1946000"/>
            <a:ext cx="48759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+mn-lt"/>
              </a:rPr>
              <a:t>Валовое производство молока составило 3821 тонна Продуктивность 3378 кг на фуражную корову. </a:t>
            </a:r>
          </a:p>
        </p:txBody>
      </p:sp>
      <p:sp>
        <p:nvSpPr>
          <p:cNvPr id="13321" name="TextBox 1">
            <a:extLst>
              <a:ext uri="{FF2B5EF4-FFF2-40B4-BE49-F238E27FC236}">
                <a16:creationId xmlns:a16="http://schemas.microsoft.com/office/drawing/2014/main" id="{2C57D015-3128-402A-8A2E-85ACAE308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418" y="4127170"/>
            <a:ext cx="6228580" cy="260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dirty="0">
                <a:latin typeface="Calibri (Основной текст)"/>
              </a:rPr>
              <a:t>Задачи на 2021 год:</a:t>
            </a:r>
          </a:p>
          <a:p>
            <a:pPr marL="302352" indent="-302352" eaLnBrk="1" hangingPunct="1">
              <a:buFontTx/>
              <a:buChar char="-"/>
              <a:defRPr/>
            </a:pPr>
            <a:r>
              <a:rPr lang="ru-RU" altLang="ru-RU" sz="2400" dirty="0">
                <a:latin typeface="Calibri (Основной текст)"/>
              </a:rPr>
              <a:t>Повышение продуктивности до 4,500 кг.</a:t>
            </a:r>
          </a:p>
          <a:p>
            <a:pPr marL="302352" indent="-302352" eaLnBrk="1" hangingPunct="1">
              <a:buFontTx/>
              <a:buChar char="-"/>
              <a:defRPr/>
            </a:pPr>
            <a:r>
              <a:rPr lang="ru-RU" altLang="ru-RU" sz="2400" dirty="0">
                <a:latin typeface="Calibri (Основной текст)"/>
              </a:rPr>
              <a:t>Увеличение посевных площадей с внедрением новых продуктивных сортов;</a:t>
            </a:r>
          </a:p>
          <a:p>
            <a:pPr marL="302352" indent="-302352" eaLnBrk="1" hangingPunct="1">
              <a:buFontTx/>
              <a:buChar char="-"/>
              <a:defRPr/>
            </a:pPr>
            <a:r>
              <a:rPr lang="ru-RU" altLang="ru-RU" sz="2400" dirty="0">
                <a:latin typeface="Calibri (Основной текст)"/>
              </a:rPr>
              <a:t>Ввод в оборот до 6 тысяч гектаров брошенной пашни</a:t>
            </a:r>
          </a:p>
          <a:p>
            <a:pPr marL="302352" indent="-302352" eaLnBrk="1" hangingPunct="1">
              <a:buFontTx/>
              <a:buChar char="-"/>
              <a:defRPr/>
            </a:pPr>
            <a:endParaRPr lang="ru-RU" altLang="ru-RU" sz="1905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DE287-D9F9-4EAC-93E8-B70863DAC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06" y="1886791"/>
            <a:ext cx="4095603" cy="2157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E680FB-964B-4480-B99D-CFA26F268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15" y="3812415"/>
            <a:ext cx="3407024" cy="25552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27859FA3-7F67-4D32-BBEF-1E42D5D0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9888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F74521AD-FD85-4680-980D-52D0238D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Рисунок 4">
            <a:extLst>
              <a:ext uri="{FF2B5EF4-FFF2-40B4-BE49-F238E27FC236}">
                <a16:creationId xmlns:a16="http://schemas.microsoft.com/office/drawing/2014/main" id="{BFDEE7E2-A28B-414A-9F44-EB6C63157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A72930D-312C-41DF-9D8D-9FA88695A7C0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Прямоугольник 7">
            <a:extLst>
              <a:ext uri="{FF2B5EF4-FFF2-40B4-BE49-F238E27FC236}">
                <a16:creationId xmlns:a16="http://schemas.microsoft.com/office/drawing/2014/main" id="{B315FA22-D697-445F-AE57-C7AF7635E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5" y="2211704"/>
            <a:ext cx="725375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/>
              <a:t>Объекты  инфраструктуры ЖКХ</a:t>
            </a:r>
          </a:p>
          <a:p>
            <a:pPr algn="just"/>
            <a:endParaRPr lang="ru-RU" altLang="ru-RU" sz="2800" dirty="0"/>
          </a:p>
          <a:p>
            <a:pPr algn="just"/>
            <a:r>
              <a:rPr lang="ru-RU" altLang="ru-RU" sz="2800" dirty="0"/>
              <a:t>37 котельных</a:t>
            </a:r>
          </a:p>
          <a:p>
            <a:pPr algn="just"/>
            <a:r>
              <a:rPr lang="ru-RU" altLang="ru-RU" sz="2800" dirty="0"/>
              <a:t>57,4 км. теплосетей</a:t>
            </a:r>
          </a:p>
          <a:p>
            <a:pPr algn="just"/>
            <a:r>
              <a:rPr lang="ru-RU" altLang="ru-RU" sz="2800" dirty="0"/>
              <a:t>63 артезианские скважины</a:t>
            </a:r>
          </a:p>
          <a:p>
            <a:pPr algn="just"/>
            <a:r>
              <a:rPr lang="ru-RU" altLang="ru-RU" sz="2800" dirty="0"/>
              <a:t>248 км. водопроводных сетей </a:t>
            </a:r>
          </a:p>
          <a:p>
            <a:pPr algn="just"/>
            <a:endParaRPr lang="ru-RU" altLang="ru-RU" sz="2800" dirty="0"/>
          </a:p>
          <a:p>
            <a:pPr algn="just"/>
            <a:r>
              <a:rPr lang="ru-RU" altLang="ru-RU" sz="2800" dirty="0"/>
              <a:t>Общая площадь </a:t>
            </a:r>
          </a:p>
          <a:p>
            <a:pPr algn="just"/>
            <a:r>
              <a:rPr lang="ru-RU" altLang="ru-RU" sz="2800" dirty="0"/>
              <a:t>жилищного фонда 579,5 </a:t>
            </a:r>
            <a:r>
              <a:rPr lang="ru-RU" altLang="ru-RU" sz="2800" dirty="0" err="1"/>
              <a:t>тыс.м.кв</a:t>
            </a:r>
            <a:endParaRPr lang="ru-RU" alt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29" y="1803042"/>
            <a:ext cx="5143500" cy="45977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236E4B49-1615-464D-9284-2128BCEB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249772"/>
          </a:xfrm>
        </p:spPr>
        <p:txBody>
          <a:bodyPr/>
          <a:lstStyle/>
          <a:p>
            <a:pPr>
              <a:defRPr/>
            </a:pPr>
            <a:r>
              <a:rPr lang="ru-RU" altLang="ru-RU" sz="338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ДЕМОГРАФИЧЕСКАЯ</a:t>
            </a:r>
            <a:r>
              <a:rPr lang="ru-RU" altLang="ru-RU" sz="3386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38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СИТУАЦИЯ</a:t>
            </a:r>
          </a:p>
        </p:txBody>
      </p:sp>
      <p:sp>
        <p:nvSpPr>
          <p:cNvPr id="4099" name="Объект 2">
            <a:extLst>
              <a:ext uri="{FF2B5EF4-FFF2-40B4-BE49-F238E27FC236}">
                <a16:creationId xmlns:a16="http://schemas.microsoft.com/office/drawing/2014/main" id="{B77B7D10-7344-44EB-A6D7-2D2770414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258" y="1986739"/>
            <a:ext cx="11528611" cy="5991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dirty="0"/>
              <a:t>Численность населения в округе на 1 января 2021 года - 21 112 человек</a:t>
            </a:r>
          </a:p>
        </p:txBody>
      </p:sp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C1CF9814-D6E0-438A-8CBE-53A9644B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72" y="2599765"/>
            <a:ext cx="3908584" cy="39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3208A-23FF-405D-B556-B04C6BEC6231}"/>
              </a:ext>
            </a:extLst>
          </p:cNvPr>
          <p:cNvSpPr txBox="1"/>
          <p:nvPr/>
        </p:nvSpPr>
        <p:spPr>
          <a:xfrm>
            <a:off x="8009403" y="3750012"/>
            <a:ext cx="35259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12.5 тыс. человек городское население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24D59-0611-42EE-9930-ADBAF9FAD366}"/>
              </a:ext>
            </a:extLst>
          </p:cNvPr>
          <p:cNvSpPr txBox="1"/>
          <p:nvPr/>
        </p:nvSpPr>
        <p:spPr>
          <a:xfrm>
            <a:off x="400633" y="3750012"/>
            <a:ext cx="34950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8,6 тыс. человек сельское население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75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F0C24F80-F59A-4F23-B768-68CF35D6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8924"/>
            <a:ext cx="10144321" cy="10197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A85EB75A-9597-4E1C-9D67-FCFF3362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Рисунок 4">
            <a:extLst>
              <a:ext uri="{FF2B5EF4-FFF2-40B4-BE49-F238E27FC236}">
                <a16:creationId xmlns:a16="http://schemas.microsoft.com/office/drawing/2014/main" id="{63AE11D9-226C-4E68-9548-CBAA4CC9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8F52F28-7156-4860-8332-4CEEEBE763E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Прямоугольник 7">
            <a:extLst>
              <a:ext uri="{FF2B5EF4-FFF2-40B4-BE49-F238E27FC236}">
                <a16:creationId xmlns:a16="http://schemas.microsoft.com/office/drawing/2014/main" id="{B93F15FD-1026-48A4-B676-EDEB39DF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419" y="1927689"/>
            <a:ext cx="523258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/>
              <a:t>МКП «Комфорт»</a:t>
            </a:r>
          </a:p>
          <a:p>
            <a:pPr algn="just"/>
            <a:r>
              <a:rPr lang="ru-RU" sz="2800" dirty="0" err="1"/>
              <a:t>пгт</a:t>
            </a:r>
            <a:r>
              <a:rPr lang="ru-RU" sz="2800" dirty="0"/>
              <a:t> </a:t>
            </a:r>
            <a:r>
              <a:rPr lang="ru-RU" sz="2800" dirty="0" err="1"/>
              <a:t>Итатский</a:t>
            </a:r>
            <a:r>
              <a:rPr lang="ru-RU" sz="2800" dirty="0"/>
              <a:t>, </a:t>
            </a:r>
          </a:p>
          <a:p>
            <a:pPr algn="just"/>
            <a:r>
              <a:rPr lang="ru-RU" sz="2800" dirty="0"/>
              <a:t>с. Новопокровка</a:t>
            </a:r>
          </a:p>
          <a:p>
            <a:pPr algn="just"/>
            <a:r>
              <a:rPr lang="ru-RU" sz="2800" dirty="0"/>
              <a:t>д. Старый Урюп</a:t>
            </a:r>
          </a:p>
          <a:p>
            <a:pPr algn="just"/>
            <a:r>
              <a:rPr lang="ru-RU" sz="2800" dirty="0"/>
              <a:t>3 котельных в </a:t>
            </a:r>
            <a:r>
              <a:rPr lang="ru-RU" sz="2800" dirty="0" err="1"/>
              <a:t>пгт</a:t>
            </a:r>
            <a:r>
              <a:rPr lang="ru-RU" sz="2800" dirty="0"/>
              <a:t> Тяжинский</a:t>
            </a:r>
            <a:endParaRPr lang="ru-RU" alt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64" y="1927688"/>
            <a:ext cx="4979942" cy="4505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33" y="4174458"/>
            <a:ext cx="3825511" cy="22586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F0C24F80-F59A-4F23-B768-68CF35D6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-1691"/>
            <a:ext cx="10144321" cy="9838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A85EB75A-9597-4E1C-9D67-FCFF3362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Рисунок 4">
            <a:extLst>
              <a:ext uri="{FF2B5EF4-FFF2-40B4-BE49-F238E27FC236}">
                <a16:creationId xmlns:a16="http://schemas.microsoft.com/office/drawing/2014/main" id="{63AE11D9-226C-4E68-9548-CBAA4CC9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8F52F28-7156-4860-8332-4CEEEBE763E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Прямоугольник 7">
            <a:extLst>
              <a:ext uri="{FF2B5EF4-FFF2-40B4-BE49-F238E27FC236}">
                <a16:creationId xmlns:a16="http://schemas.microsoft.com/office/drawing/2014/main" id="{B93F15FD-1026-48A4-B676-EDEB39DF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5" y="1870966"/>
            <a:ext cx="55488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МУП «Гарант»</a:t>
            </a:r>
          </a:p>
          <a:p>
            <a:pPr algn="just"/>
            <a:r>
              <a:rPr lang="ru-RU" sz="2400" dirty="0"/>
              <a:t>ремонт тепловых сетей </a:t>
            </a:r>
          </a:p>
          <a:p>
            <a:r>
              <a:rPr lang="ru-RU" sz="2400" dirty="0"/>
              <a:t>на сумму 3 млн.914 тыс. руб. </a:t>
            </a:r>
          </a:p>
          <a:p>
            <a:r>
              <a:rPr lang="ru-RU" sz="2400" dirty="0"/>
              <a:t>протяженность 871 метр</a:t>
            </a:r>
            <a:endParaRPr lang="ru-RU" altLang="ru-RU" sz="2400" b="1" dirty="0"/>
          </a:p>
        </p:txBody>
      </p:sp>
      <p:sp>
        <p:nvSpPr>
          <p:cNvPr id="15367" name="Прямоугольник 7">
            <a:extLst>
              <a:ext uri="{FF2B5EF4-FFF2-40B4-BE49-F238E27FC236}">
                <a16:creationId xmlns:a16="http://schemas.microsoft.com/office/drawing/2014/main" id="{FDA09A7E-C2A3-4EBA-9A74-879A9E0F1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758" y="5181033"/>
            <a:ext cx="531068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dirty="0" err="1"/>
              <a:t>пгт</a:t>
            </a:r>
            <a:r>
              <a:rPr lang="ru-RU" sz="2400" dirty="0"/>
              <a:t> Тяжинский </a:t>
            </a:r>
          </a:p>
          <a:p>
            <a:pPr algn="just"/>
            <a:r>
              <a:rPr lang="ru-RU" sz="2400" dirty="0"/>
              <a:t>улицы Тельмана,  Советская, Ленина</a:t>
            </a:r>
          </a:p>
          <a:p>
            <a:pPr algn="just"/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3451014"/>
            <a:ext cx="4087960" cy="2935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80" y="1948370"/>
            <a:ext cx="4800701" cy="28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2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F0C24F80-F59A-4F23-B768-68CF35D6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58" y="4730"/>
            <a:ext cx="9771957" cy="994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A85EB75A-9597-4E1C-9D67-FCFF3362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Рисунок 4">
            <a:extLst>
              <a:ext uri="{FF2B5EF4-FFF2-40B4-BE49-F238E27FC236}">
                <a16:creationId xmlns:a16="http://schemas.microsoft.com/office/drawing/2014/main" id="{63AE11D9-226C-4E68-9548-CBAA4CC9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8F52F28-7156-4860-8332-4CEEEBE763E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Прямоугольник 7">
            <a:extLst>
              <a:ext uri="{FF2B5EF4-FFF2-40B4-BE49-F238E27FC236}">
                <a16:creationId xmlns:a16="http://schemas.microsoft.com/office/drawing/2014/main" id="{B93F15FD-1026-48A4-B676-EDEB39DF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5" y="1768515"/>
            <a:ext cx="46344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МУП «Водоканал» </a:t>
            </a:r>
          </a:p>
          <a:p>
            <a:pPr algn="just"/>
            <a:r>
              <a:rPr lang="ru-RU" sz="2400" dirty="0"/>
              <a:t>капитальный ремонт </a:t>
            </a:r>
          </a:p>
          <a:p>
            <a:pPr algn="just"/>
            <a:r>
              <a:rPr lang="ru-RU" sz="2400" dirty="0"/>
              <a:t>центрального водопровода  </a:t>
            </a:r>
            <a:endParaRPr lang="ru-RU" altLang="ru-RU" sz="2400" b="1" dirty="0"/>
          </a:p>
        </p:txBody>
      </p:sp>
      <p:sp>
        <p:nvSpPr>
          <p:cNvPr id="15367" name="Прямоугольник 7">
            <a:extLst>
              <a:ext uri="{FF2B5EF4-FFF2-40B4-BE49-F238E27FC236}">
                <a16:creationId xmlns:a16="http://schemas.microsoft.com/office/drawing/2014/main" id="{FDA09A7E-C2A3-4EBA-9A74-879A9E0F1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736" y="5248977"/>
            <a:ext cx="57770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/>
              <a:t>пгт</a:t>
            </a:r>
            <a:r>
              <a:rPr lang="ru-RU" dirty="0"/>
              <a:t> Тяжинский 	</a:t>
            </a:r>
            <a:r>
              <a:rPr lang="ru-RU" dirty="0" err="1"/>
              <a:t>пгт</a:t>
            </a:r>
            <a:r>
              <a:rPr lang="ru-RU" dirty="0"/>
              <a:t> </a:t>
            </a:r>
            <a:r>
              <a:rPr lang="ru-RU" dirty="0" err="1"/>
              <a:t>Итатский</a:t>
            </a:r>
            <a:r>
              <a:rPr lang="ru-RU" dirty="0"/>
              <a:t>	с. </a:t>
            </a:r>
            <a:r>
              <a:rPr lang="ru-RU" dirty="0" err="1"/>
              <a:t>Сандайка</a:t>
            </a:r>
            <a:r>
              <a:rPr lang="ru-RU" dirty="0"/>
              <a:t> </a:t>
            </a:r>
          </a:p>
          <a:p>
            <a:r>
              <a:rPr lang="ru-RU" dirty="0"/>
              <a:t>с. Новопокровка 	п. Октябрьский	д. Старый Урюп	</a:t>
            </a:r>
          </a:p>
          <a:p>
            <a:r>
              <a:rPr lang="ru-RU" dirty="0"/>
              <a:t>с. Ступишино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5" y="3232717"/>
            <a:ext cx="4089610" cy="3134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8" y="1924151"/>
            <a:ext cx="6011108" cy="30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06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F0C24F80-F59A-4F23-B768-68CF35D6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-4172"/>
            <a:ext cx="9636490" cy="9569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A85EB75A-9597-4E1C-9D67-FCFF3362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Рисунок 4">
            <a:extLst>
              <a:ext uri="{FF2B5EF4-FFF2-40B4-BE49-F238E27FC236}">
                <a16:creationId xmlns:a16="http://schemas.microsoft.com/office/drawing/2014/main" id="{63AE11D9-226C-4E68-9548-CBAA4CC9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8F52F28-7156-4860-8332-4CEEEBE763E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Прямоугольник 7">
            <a:extLst>
              <a:ext uri="{FF2B5EF4-FFF2-40B4-BE49-F238E27FC236}">
                <a16:creationId xmlns:a16="http://schemas.microsoft.com/office/drawing/2014/main" id="{B93F15FD-1026-48A4-B676-EDEB39DF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4" y="1954974"/>
            <a:ext cx="548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/>
              <a:t>Аварийный запас материально-технических ресурсов и оборудования на сумму 4 млн.руб.</a:t>
            </a:r>
            <a:endParaRPr lang="ru-RU" alt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4" y="1954974"/>
            <a:ext cx="4752305" cy="4400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3155303"/>
            <a:ext cx="56023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0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F0C24F80-F59A-4F23-B768-68CF35D6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7110"/>
            <a:ext cx="9783246" cy="9326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A85EB75A-9597-4E1C-9D67-FCFF3362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Рисунок 4">
            <a:extLst>
              <a:ext uri="{FF2B5EF4-FFF2-40B4-BE49-F238E27FC236}">
                <a16:creationId xmlns:a16="http://schemas.microsoft.com/office/drawing/2014/main" id="{63AE11D9-226C-4E68-9548-CBAA4CC9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8F52F28-7156-4860-8332-4CEEEBE763E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Прямоугольник 7">
            <a:extLst>
              <a:ext uri="{FF2B5EF4-FFF2-40B4-BE49-F238E27FC236}">
                <a16:creationId xmlns:a16="http://schemas.microsoft.com/office/drawing/2014/main" id="{B93F15FD-1026-48A4-B676-EDEB39DF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5" y="1907863"/>
            <a:ext cx="5407471" cy="2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Формирование современной</a:t>
            </a:r>
          </a:p>
          <a:p>
            <a:pPr algn="just"/>
            <a:r>
              <a:rPr lang="ru-RU" sz="2400" dirty="0"/>
              <a:t>городской среды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освоены средства </a:t>
            </a:r>
          </a:p>
          <a:p>
            <a:pPr algn="just"/>
            <a:r>
              <a:rPr lang="ru-RU" sz="2400" dirty="0"/>
              <a:t>в размере 5 млн. 846 тыс. руб.</a:t>
            </a:r>
          </a:p>
          <a:p>
            <a:pPr algn="just"/>
            <a:endParaRPr lang="ru-RU" altLang="ru-RU" sz="1905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23252" y="4404777"/>
            <a:ext cx="6548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  <a:tab pos="3060065" algn="ctr"/>
              </a:tabLst>
            </a:pPr>
            <a:r>
              <a:rPr lang="ru-RU" sz="2400" dirty="0">
                <a:ea typeface="Calibri" panose="020F0502020204030204" pitchFamily="34" charset="0"/>
              </a:rPr>
              <a:t>благоустройство</a:t>
            </a:r>
            <a:r>
              <a:rPr lang="ru-RU" sz="2400" dirty="0">
                <a:ea typeface="Times New Roman" panose="02020603050405020304" pitchFamily="18" charset="0"/>
              </a:rPr>
              <a:t> дворовых территорий в </a:t>
            </a:r>
          </a:p>
          <a:p>
            <a:pPr>
              <a:spcAft>
                <a:spcPts val="0"/>
              </a:spcAft>
              <a:tabLst>
                <a:tab pos="457200" algn="l"/>
                <a:tab pos="3060065" algn="ctr"/>
              </a:tabLst>
            </a:pPr>
            <a:r>
              <a:rPr lang="ru-RU" sz="2400" dirty="0" err="1">
                <a:ea typeface="Times New Roman" panose="02020603050405020304" pitchFamily="18" charset="0"/>
              </a:rPr>
              <a:t>пгт</a:t>
            </a:r>
            <a:r>
              <a:rPr lang="ru-RU" sz="2400" dirty="0">
                <a:ea typeface="Times New Roman" panose="02020603050405020304" pitchFamily="18" charset="0"/>
              </a:rPr>
              <a:t> Тяжинский ул. Кооперативная-8б, </a:t>
            </a:r>
          </a:p>
          <a:p>
            <a:pPr>
              <a:spcAft>
                <a:spcPts val="0"/>
              </a:spcAft>
              <a:tabLst>
                <a:tab pos="457200" algn="l"/>
                <a:tab pos="3060065" algn="ctr"/>
              </a:tabLst>
            </a:pPr>
            <a:r>
              <a:rPr lang="ru-RU" sz="2400" dirty="0">
                <a:ea typeface="Times New Roman" panose="02020603050405020304" pitchFamily="18" charset="0"/>
              </a:rPr>
              <a:t>ул. Ленина-20, ул. Школьная-1а </a:t>
            </a:r>
          </a:p>
          <a:p>
            <a:pPr>
              <a:spcAft>
                <a:spcPts val="0"/>
              </a:spcAft>
              <a:tabLst>
                <a:tab pos="457200" algn="l"/>
                <a:tab pos="3060065" algn="ctr"/>
              </a:tabLst>
            </a:pPr>
            <a:endParaRPr lang="ru-RU" sz="24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457200" algn="l"/>
                <a:tab pos="3060065" algn="ctr"/>
              </a:tabLst>
            </a:pPr>
            <a:r>
              <a:rPr lang="ru-RU" sz="2400" dirty="0">
                <a:ea typeface="Times New Roman" panose="02020603050405020304" pitchFamily="18" charset="0"/>
              </a:rPr>
              <a:t>благоустройство общественной территории </a:t>
            </a:r>
          </a:p>
          <a:p>
            <a:pPr>
              <a:spcAft>
                <a:spcPts val="0"/>
              </a:spcAft>
              <a:tabLst>
                <a:tab pos="457200" algn="l"/>
                <a:tab pos="3060065" algn="ctr"/>
              </a:tabLst>
            </a:pPr>
            <a:r>
              <a:rPr lang="ru-RU" sz="2400" dirty="0" err="1">
                <a:ea typeface="Times New Roman" panose="02020603050405020304" pitchFamily="18" charset="0"/>
              </a:rPr>
              <a:t>пгт</a:t>
            </a:r>
            <a:r>
              <a:rPr lang="ru-RU" sz="2400" dirty="0">
                <a:ea typeface="Times New Roman" panose="02020603050405020304" pitchFamily="18" charset="0"/>
              </a:rPr>
              <a:t> Тяжинский, ул. Школьная,17 Б.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B1A1F-A0F6-48FC-A64A-A59BC7BD1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252" y="1907863"/>
            <a:ext cx="5187197" cy="24358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B903B-3AE6-4562-BDFB-8FC290225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050" y="3933086"/>
            <a:ext cx="4793598" cy="26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7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4A0EB79E-2C49-4D34-8759-19B13951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999067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A18A39E1-1FA6-4A67-8AFF-D99F0644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Рисунок 4">
            <a:extLst>
              <a:ext uri="{FF2B5EF4-FFF2-40B4-BE49-F238E27FC236}">
                <a16:creationId xmlns:a16="http://schemas.microsoft.com/office/drawing/2014/main" id="{DA114760-A159-4BAB-9F8D-0821BDBC7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115C2AF-EDB3-47F9-AF21-D32686F4F1D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Прямоугольник 7">
            <a:extLst>
              <a:ext uri="{FF2B5EF4-FFF2-40B4-BE49-F238E27FC236}">
                <a16:creationId xmlns:a16="http://schemas.microsoft.com/office/drawing/2014/main" id="{39E2AFD9-1AC0-43E5-ABDD-8589BE27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25" y="1981012"/>
            <a:ext cx="103390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Региональная программа «Твой Кузбасс-твоя инициатива»</a:t>
            </a:r>
          </a:p>
          <a:p>
            <a:pPr algn="just"/>
            <a:r>
              <a:rPr lang="ru-RU" sz="2400" dirty="0"/>
              <a:t>реализовано 6 проектов на сумму 3 млн. 148 тыс. руб. </a:t>
            </a:r>
            <a:endParaRPr lang="ru-RU" altLang="ru-RU" sz="2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773DE5-371E-4C22-8AEA-633FB808848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71" y="3012550"/>
            <a:ext cx="6047240" cy="30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3012550"/>
            <a:ext cx="4803820" cy="30617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A18A39E1-1FA6-4A67-8AFF-D99F0644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Рисунок 4">
            <a:extLst>
              <a:ext uri="{FF2B5EF4-FFF2-40B4-BE49-F238E27FC236}">
                <a16:creationId xmlns:a16="http://schemas.microsoft.com/office/drawing/2014/main" id="{DA114760-A159-4BAB-9F8D-0821BDBC7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115C2AF-EDB3-47F9-AF21-D32686F4F1D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Прямоугольник 7">
            <a:extLst>
              <a:ext uri="{FF2B5EF4-FFF2-40B4-BE49-F238E27FC236}">
                <a16:creationId xmlns:a16="http://schemas.microsoft.com/office/drawing/2014/main" id="{39E2AFD9-1AC0-43E5-ABDD-8589BE27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7971" y="1848164"/>
            <a:ext cx="735048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«Фонд капитального ремонта многоквартирных домов» </a:t>
            </a:r>
          </a:p>
          <a:p>
            <a:pPr algn="just"/>
            <a:r>
              <a:rPr lang="ru-RU" sz="2200" dirty="0"/>
              <a:t>планируется выполнить работы </a:t>
            </a:r>
          </a:p>
          <a:p>
            <a:pPr algn="just"/>
            <a:r>
              <a:rPr lang="ru-RU" sz="2200" dirty="0"/>
              <a:t>на сумму 9 млн. 944 тыс. руб. </a:t>
            </a:r>
            <a:endParaRPr lang="ru-RU" altLang="ru-RU" sz="2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3026" y="4993483"/>
            <a:ext cx="3983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289300" algn="l"/>
              </a:tabLst>
            </a:pPr>
            <a:r>
              <a:rPr lang="ru-RU" sz="2400" dirty="0">
                <a:ea typeface="Times New Roman" panose="02020603050405020304" pitchFamily="18" charset="0"/>
              </a:rPr>
              <a:t>капитальный ремонт </a:t>
            </a:r>
          </a:p>
          <a:p>
            <a:pPr>
              <a:spcAft>
                <a:spcPts val="0"/>
              </a:spcAft>
              <a:tabLst>
                <a:tab pos="3289300" algn="l"/>
              </a:tabLst>
            </a:pPr>
            <a:r>
              <a:rPr lang="ru-RU" sz="2400" dirty="0">
                <a:ea typeface="Times New Roman" panose="02020603050405020304" pitchFamily="18" charset="0"/>
              </a:rPr>
              <a:t>внутридомовых инженерных</a:t>
            </a:r>
          </a:p>
          <a:p>
            <a:pPr>
              <a:spcAft>
                <a:spcPts val="0"/>
              </a:spcAft>
              <a:tabLst>
                <a:tab pos="3289300" algn="l"/>
              </a:tabLst>
            </a:pPr>
            <a:r>
              <a:rPr lang="ru-RU" sz="2400" dirty="0">
                <a:ea typeface="Times New Roman" panose="02020603050405020304" pitchFamily="18" charset="0"/>
              </a:rPr>
              <a:t>сетей теплоснабжения, </a:t>
            </a:r>
          </a:p>
          <a:p>
            <a:pPr>
              <a:spcAft>
                <a:spcPts val="0"/>
              </a:spcAft>
              <a:tabLst>
                <a:tab pos="3289300" algn="l"/>
              </a:tabLst>
            </a:pPr>
            <a:r>
              <a:rPr lang="ru-RU" sz="2400" dirty="0">
                <a:ea typeface="Times New Roman" panose="02020603050405020304" pitchFamily="18" charset="0"/>
              </a:rPr>
              <a:t>п. </a:t>
            </a:r>
            <a:r>
              <a:rPr lang="ru-RU" sz="2400" dirty="0" err="1">
                <a:ea typeface="Times New Roman" panose="02020603050405020304" pitchFamily="18" charset="0"/>
              </a:rPr>
              <a:t>Новосточный</a:t>
            </a:r>
            <a:endParaRPr lang="ru-RU" sz="2400" dirty="0">
              <a:ea typeface="Times New Roman" panose="02020603050405020304" pitchFamily="18" charset="0"/>
            </a:endParaRPr>
          </a:p>
        </p:txBody>
      </p:sp>
      <p:pic>
        <p:nvPicPr>
          <p:cNvPr id="12" name="Picture 4" descr="https://tipdoma.com/wp-content/uploads/2019/09/92146303_krovlya-remont-krovli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01"/>
          <a:stretch/>
        </p:blipFill>
        <p:spPr bwMode="auto">
          <a:xfrm>
            <a:off x="813026" y="1981012"/>
            <a:ext cx="3779911" cy="28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22" y="3127355"/>
            <a:ext cx="3198112" cy="3209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2" y="3127355"/>
            <a:ext cx="3022663" cy="3209603"/>
          </a:xfrm>
          <a:prstGeom prst="rect">
            <a:avLst/>
          </a:prstGeom>
        </p:spPr>
      </p:pic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7EA74049-B76D-44E4-8723-C7243DAF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1019168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3194642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A18A39E1-1FA6-4A67-8AFF-D99F0644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Рисунок 4">
            <a:extLst>
              <a:ext uri="{FF2B5EF4-FFF2-40B4-BE49-F238E27FC236}">
                <a16:creationId xmlns:a16="http://schemas.microsoft.com/office/drawing/2014/main" id="{DA114760-A159-4BAB-9F8D-0821BDBC7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115C2AF-EDB3-47F9-AF21-D32686F4F1D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Прямоугольник 7">
            <a:extLst>
              <a:ext uri="{FF2B5EF4-FFF2-40B4-BE49-F238E27FC236}">
                <a16:creationId xmlns:a16="http://schemas.microsoft.com/office/drawing/2014/main" id="{39E2AFD9-1AC0-43E5-ABDD-8589BE27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130" y="1981012"/>
            <a:ext cx="59540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dirty="0"/>
              <a:t>Протяженность автомобильных дорог общего пользования местного значения составляет 425,8 км. </a:t>
            </a:r>
          </a:p>
          <a:p>
            <a:pPr algn="just"/>
            <a:r>
              <a:rPr lang="ru-RU" sz="2200" dirty="0"/>
              <a:t>Из них с твердым покрытием – 411,2 км</a:t>
            </a:r>
            <a:r>
              <a:rPr lang="ru-RU" altLang="ru-RU" sz="2200" b="1" dirty="0"/>
              <a:t>.</a:t>
            </a:r>
          </a:p>
        </p:txBody>
      </p:sp>
      <p:sp>
        <p:nvSpPr>
          <p:cNvPr id="16391" name="Прямоугольник 7">
            <a:extLst>
              <a:ext uri="{FF2B5EF4-FFF2-40B4-BE49-F238E27FC236}">
                <a16:creationId xmlns:a16="http://schemas.microsoft.com/office/drawing/2014/main" id="{8AAB728C-4389-4876-BA5A-4EDC45A53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06" y="5383497"/>
            <a:ext cx="452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/>
              <a:t>Выполнены работы по текущему ремонту и содержанию дорог </a:t>
            </a:r>
          </a:p>
          <a:p>
            <a:r>
              <a:rPr lang="ru-RU" sz="2400" dirty="0"/>
              <a:t>на сумму 11 млн. 646 тыс. руб.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8" y="2097533"/>
            <a:ext cx="4356281" cy="3216453"/>
          </a:xfrm>
          <a:prstGeom prst="rect">
            <a:avLst/>
          </a:prstGeom>
        </p:spPr>
      </p:pic>
      <p:pic>
        <p:nvPicPr>
          <p:cNvPr id="15" name="Рисунок 14" descr="C:\Users\ПТО\Desktop\фото кирова итат\IMG_20200807_1817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39" y="3705759"/>
            <a:ext cx="5408795" cy="279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C0EDC66D-91C6-4ECE-B635-1B5698BF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1019168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4228973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A18A39E1-1FA6-4A67-8AFF-D99F0644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Рисунок 4">
            <a:extLst>
              <a:ext uri="{FF2B5EF4-FFF2-40B4-BE49-F238E27FC236}">
                <a16:creationId xmlns:a16="http://schemas.microsoft.com/office/drawing/2014/main" id="{DA114760-A159-4BAB-9F8D-0821BDBC7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115C2AF-EDB3-47F9-AF21-D32686F4F1D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Прямоугольник 7">
            <a:extLst>
              <a:ext uri="{FF2B5EF4-FFF2-40B4-BE49-F238E27FC236}">
                <a16:creationId xmlns:a16="http://schemas.microsoft.com/office/drawing/2014/main" id="{39E2AFD9-1AC0-43E5-ABDD-8589BE27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134" y="1987351"/>
            <a:ext cx="5478593" cy="9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1905" dirty="0"/>
              <a:t>На территории округа осуществляет  перевозки пассажиров  Тяжинская автоколонна  Мариинского  ГП АТП  Кузбасса </a:t>
            </a:r>
          </a:p>
        </p:txBody>
      </p:sp>
      <p:sp>
        <p:nvSpPr>
          <p:cNvPr id="16391" name="Прямоугольник 7">
            <a:extLst>
              <a:ext uri="{FF2B5EF4-FFF2-40B4-BE49-F238E27FC236}">
                <a16:creationId xmlns:a16="http://schemas.microsoft.com/office/drawing/2014/main" id="{8AAB728C-4389-4876-BA5A-4EDC45A53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055" y="5393184"/>
            <a:ext cx="41155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/>
              <a:t>5 </a:t>
            </a:r>
            <a:r>
              <a:rPr lang="ru-RU" sz="2000" dirty="0"/>
              <a:t>новых автобусов</a:t>
            </a:r>
          </a:p>
          <a:p>
            <a:r>
              <a:rPr lang="ru-RU" sz="2000" dirty="0"/>
              <a:t>	</a:t>
            </a:r>
            <a:r>
              <a:rPr lang="ru-RU" sz="2000" b="1" dirty="0"/>
              <a:t>2</a:t>
            </a:r>
            <a:r>
              <a:rPr lang="ru-RU" sz="2000" dirty="0"/>
              <a:t> междугородних </a:t>
            </a:r>
          </a:p>
          <a:p>
            <a:r>
              <a:rPr lang="ru-RU" sz="2000" dirty="0"/>
              <a:t>	</a:t>
            </a:r>
            <a:r>
              <a:rPr lang="ru-RU" sz="2000" b="1" dirty="0"/>
              <a:t>3 </a:t>
            </a:r>
            <a:r>
              <a:rPr lang="ru-RU" sz="2000" dirty="0"/>
              <a:t>три пригородных  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C0EDC66D-91C6-4ECE-B635-1B5698BF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1019168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ТРАНСПОРТ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97" y="3173211"/>
            <a:ext cx="5254552" cy="3225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5" y="2022117"/>
            <a:ext cx="4659577" cy="31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83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>
            <a:extLst>
              <a:ext uri="{FF2B5EF4-FFF2-40B4-BE49-F238E27FC236}">
                <a16:creationId xmlns:a16="http://schemas.microsoft.com/office/drawing/2014/main" id="{BF264A5C-A7CD-4082-8983-42C719E29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Рисунок 4">
            <a:extLst>
              <a:ext uri="{FF2B5EF4-FFF2-40B4-BE49-F238E27FC236}">
                <a16:creationId xmlns:a16="http://schemas.microsoft.com/office/drawing/2014/main" id="{1B9E5860-4CF8-415D-95A3-5A36A382E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95EC21C-4590-49A6-8B59-D7A06CF3FF7D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Прямоугольник 7">
            <a:extLst>
              <a:ext uri="{FF2B5EF4-FFF2-40B4-BE49-F238E27FC236}">
                <a16:creationId xmlns:a16="http://schemas.microsoft.com/office/drawing/2014/main" id="{B2369A9D-6E96-4331-9427-35B0282BB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419" y="1832946"/>
            <a:ext cx="54480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/>
              <a:t>Программа «Жилищная и социальная инфраструктура Тяжинского муниципального района»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04" y="3446288"/>
            <a:ext cx="2638681" cy="2959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BAB53E-D1AC-4AC8-9E0F-C094EA8F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78" y="1832946"/>
            <a:ext cx="5048654" cy="32266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1B7AB28-B75F-4427-A474-1D6F24F5929E}"/>
              </a:ext>
            </a:extLst>
          </p:cNvPr>
          <p:cNvSpPr/>
          <p:nvPr/>
        </p:nvSpPr>
        <p:spPr>
          <a:xfrm>
            <a:off x="6425760" y="5059630"/>
            <a:ext cx="54480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Обеспечено квартирами 10 человек детей – сирот,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и детей, оставшихся без попечения родителей</a:t>
            </a:r>
          </a:p>
          <a:p>
            <a:pPr algn="just">
              <a:spcAft>
                <a:spcPts val="0"/>
              </a:spcAft>
            </a:pPr>
            <a:endParaRPr lang="ru-RU" dirty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Средства из федерального и областного бюджета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в размере 11 млн 768 тыс. руб.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D8C1600A-9658-4A02-86A1-0080D22B3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1019168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6134C-69DC-4888-ADE0-BF97B1B1A92A}"/>
              </a:ext>
            </a:extLst>
          </p:cNvPr>
          <p:cNvSpPr txBox="1"/>
          <p:nvPr/>
        </p:nvSpPr>
        <p:spPr>
          <a:xfrm>
            <a:off x="863419" y="4745122"/>
            <a:ext cx="2298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двух вдов участников Великой Отечественной войны приобретены благоустроенные квартиры</a:t>
            </a:r>
            <a:endParaRPr lang="ru-RU" altLang="ru-RU" sz="2539" b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56C3A56E-2008-4464-BD38-D449A64B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249772"/>
          </a:xfrm>
        </p:spPr>
        <p:txBody>
          <a:bodyPr/>
          <a:lstStyle/>
          <a:p>
            <a:pPr>
              <a:defRPr/>
            </a:pPr>
            <a:r>
              <a:rPr lang="ru-RU" altLang="ru-RU" sz="338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ДЕМОГРАФИЧЕСКАЯ</a:t>
            </a:r>
            <a:r>
              <a:rPr lang="ru-RU" altLang="ru-RU" sz="3386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38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СИТУАЦИЯ</a:t>
            </a:r>
          </a:p>
        </p:txBody>
      </p:sp>
      <p:sp>
        <p:nvSpPr>
          <p:cNvPr id="6147" name="Объект 2">
            <a:extLst>
              <a:ext uri="{FF2B5EF4-FFF2-40B4-BE49-F238E27FC236}">
                <a16:creationId xmlns:a16="http://schemas.microsoft.com/office/drawing/2014/main" id="{E4FA1DA9-4D86-41A8-BA87-B661888CC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3023" y="2055451"/>
            <a:ext cx="9556393" cy="421375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За 9 месяцев 2021 года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Число родившихся – 115 человек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Уровень рождаемости – 5,4 (2020 год – 9,4).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Число умерших – 321 человек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коэффициент смертности 15,2  (2020 год – 16,5).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</p:txBody>
      </p:sp>
      <p:pic>
        <p:nvPicPr>
          <p:cNvPr id="6148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CF966ACB-A0BE-4949-9D25-DD1D4516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4">
            <a:extLst>
              <a:ext uri="{FF2B5EF4-FFF2-40B4-BE49-F238E27FC236}">
                <a16:creationId xmlns:a16="http://schemas.microsoft.com/office/drawing/2014/main" id="{30CE1A3E-7122-4AAD-BE6B-1DD3622F8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555A4CD-9790-4F76-A9F0-03C71F7CB061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>
            <a:extLst>
              <a:ext uri="{FF2B5EF4-FFF2-40B4-BE49-F238E27FC236}">
                <a16:creationId xmlns:a16="http://schemas.microsoft.com/office/drawing/2014/main" id="{BF264A5C-A7CD-4082-8983-42C719E29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Рисунок 4">
            <a:extLst>
              <a:ext uri="{FF2B5EF4-FFF2-40B4-BE49-F238E27FC236}">
                <a16:creationId xmlns:a16="http://schemas.microsoft.com/office/drawing/2014/main" id="{1B9E5860-4CF8-415D-95A3-5A36A382E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95EC21C-4590-49A6-8B59-D7A06CF3FF7D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63419" y="1676967"/>
            <a:ext cx="7765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Федеральная целевая программа «Жилище»</a:t>
            </a:r>
          </a:p>
          <a:p>
            <a:pPr algn="just"/>
            <a:r>
              <a:rPr lang="ru-RU" sz="2400" dirty="0"/>
              <a:t>подпрограмма «Обеспечение жильем молодых семей»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23B21C75-AB4D-4177-97E2-D0ADE6C4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1" cy="1019168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BEFC75-9EC5-4AE6-91B3-E06B91A7FF0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45136" y="3875841"/>
            <a:ext cx="2004856" cy="23464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5979A0-E3C8-41CD-8EA3-C6749F2D29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54918" y="2683154"/>
            <a:ext cx="2004856" cy="23464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9F05C9-2627-4661-8CE6-14F590A34D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5171" y="4254817"/>
            <a:ext cx="2004856" cy="2346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05A21-9391-461B-A47F-1185B3CE4110}"/>
              </a:ext>
            </a:extLst>
          </p:cNvPr>
          <p:cNvSpPr txBox="1"/>
          <p:nvPr/>
        </p:nvSpPr>
        <p:spPr>
          <a:xfrm>
            <a:off x="5885185" y="2777489"/>
            <a:ext cx="42734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улучшили жилищные условия</a:t>
            </a:r>
          </a:p>
          <a:p>
            <a:pPr algn="just"/>
            <a:r>
              <a:rPr lang="ru-RU" sz="2400" dirty="0"/>
              <a:t>3 молодые семьи</a:t>
            </a:r>
          </a:p>
          <a:p>
            <a:pPr algn="just"/>
            <a:r>
              <a:rPr lang="ru-RU" sz="2400" dirty="0"/>
              <a:t>на сумму 1 млн. 411 тыс. руб. 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4" y="2889216"/>
            <a:ext cx="4776406" cy="35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5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236E4B49-1615-464D-9284-2128BCEB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8132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FB2862-A23F-4233-9AAC-B59F279C1A77}"/>
              </a:ext>
            </a:extLst>
          </p:cNvPr>
          <p:cNvSpPr txBox="1"/>
          <p:nvPr/>
        </p:nvSpPr>
        <p:spPr>
          <a:xfrm>
            <a:off x="813025" y="1699208"/>
            <a:ext cx="75315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  <a:p>
            <a:r>
              <a:rPr lang="ru-RU" sz="2400" dirty="0"/>
              <a:t>13 школ</a:t>
            </a:r>
          </a:p>
          <a:p>
            <a:r>
              <a:rPr lang="ru-RU" sz="2400" dirty="0"/>
              <a:t>17 детских садов</a:t>
            </a:r>
          </a:p>
          <a:p>
            <a:r>
              <a:rPr lang="ru-RU" sz="2400" dirty="0"/>
              <a:t>3 учреждения дополнительного образования</a:t>
            </a:r>
          </a:p>
          <a:p>
            <a:r>
              <a:rPr lang="ru-RU" sz="2400" dirty="0"/>
              <a:t>1 детский дом</a:t>
            </a:r>
          </a:p>
          <a:p>
            <a:r>
              <a:rPr lang="ru-RU" sz="2400" dirty="0"/>
              <a:t>1 агропромышленный техникум</a:t>
            </a:r>
          </a:p>
          <a:p>
            <a:endParaRPr lang="ru-RU" sz="2400" dirty="0"/>
          </a:p>
          <a:p>
            <a:r>
              <a:rPr lang="ru-RU" sz="2400" dirty="0"/>
              <a:t>469 педагогических работников</a:t>
            </a:r>
          </a:p>
          <a:p>
            <a:r>
              <a:rPr lang="ru-RU" sz="2400" dirty="0"/>
              <a:t>454 студента</a:t>
            </a:r>
          </a:p>
          <a:p>
            <a:r>
              <a:rPr lang="ru-RU" sz="2400" dirty="0"/>
              <a:t>2744 учащихся школ</a:t>
            </a:r>
          </a:p>
          <a:p>
            <a:r>
              <a:rPr lang="ru-RU" sz="2400" dirty="0"/>
              <a:t>802 воспитанника детских садов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800" dirty="0"/>
              <a:t>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073" y="4516257"/>
            <a:ext cx="2575683" cy="22082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612" y="1833592"/>
            <a:ext cx="3592285" cy="2416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593" y="4516257"/>
            <a:ext cx="2517304" cy="22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2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7FA669B-1408-42EF-985B-D4208A2D0383}"/>
              </a:ext>
            </a:extLst>
          </p:cNvPr>
          <p:cNvSpPr txBox="1"/>
          <p:nvPr/>
        </p:nvSpPr>
        <p:spPr>
          <a:xfrm>
            <a:off x="572614" y="1871494"/>
            <a:ext cx="52325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Муниципальная программа </a:t>
            </a:r>
          </a:p>
          <a:p>
            <a:pPr algn="ctr"/>
            <a:r>
              <a:rPr lang="ru-RU" sz="2000" dirty="0"/>
              <a:t>«Развитие системы образования Тяжинского муниципального округа на 2015-2023 годы» </a:t>
            </a:r>
          </a:p>
          <a:p>
            <a:endParaRPr lang="ru-RU" sz="2000" dirty="0"/>
          </a:p>
          <a:p>
            <a:r>
              <a:rPr lang="ru-RU" sz="2000" dirty="0"/>
              <a:t>В 2021 году расходы составляют более 700</a:t>
            </a:r>
            <a:r>
              <a:rPr lang="ru-RU" sz="2000" b="1" dirty="0"/>
              <a:t> </a:t>
            </a:r>
            <a:r>
              <a:rPr lang="ru-RU" sz="2000" dirty="0"/>
              <a:t>млн.руб. </a:t>
            </a:r>
          </a:p>
          <a:p>
            <a:endParaRPr lang="ru-RU" sz="2000" dirty="0"/>
          </a:p>
          <a:p>
            <a:r>
              <a:rPr lang="ru-RU" sz="2000" dirty="0"/>
              <a:t>Приоритетные направления:</a:t>
            </a:r>
          </a:p>
          <a:p>
            <a:r>
              <a:rPr lang="ru-RU" sz="2000" dirty="0"/>
              <a:t>- формирование условий, обеспечивающих соответствие образовательных организаций современным требованиям</a:t>
            </a:r>
          </a:p>
          <a:p>
            <a:r>
              <a:rPr lang="ru-RU" sz="2000" dirty="0"/>
              <a:t>	</a:t>
            </a:r>
          </a:p>
          <a:p>
            <a:r>
              <a:rPr lang="ru-RU" sz="2000" dirty="0"/>
              <a:t>- обеспечение комплексной безопасности и санитарно-эпидемиологического благополучия</a:t>
            </a:r>
          </a:p>
          <a:p>
            <a:endParaRPr lang="ru-RU" dirty="0"/>
          </a:p>
        </p:txBody>
      </p:sp>
      <p:pic>
        <p:nvPicPr>
          <p:cNvPr id="10" name="Рисунок 9" descr="WhatsApp Image 2021-11-12 at 09">
            <a:extLst>
              <a:ext uri="{FF2B5EF4-FFF2-40B4-BE49-F238E27FC236}">
                <a16:creationId xmlns:a16="http://schemas.microsoft.com/office/drawing/2014/main" id="{A184CFC4-E19A-402F-BD32-67B47347EDC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53" y="2088176"/>
            <a:ext cx="2540255" cy="2366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88AA7-91C4-4943-85B2-A0E7312F14B6}"/>
              </a:ext>
            </a:extLst>
          </p:cNvPr>
          <p:cNvSpPr txBox="1"/>
          <p:nvPr/>
        </p:nvSpPr>
        <p:spPr>
          <a:xfrm>
            <a:off x="8521764" y="5481208"/>
            <a:ext cx="3232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Произведена установка вентиляции</a:t>
            </a:r>
          </a:p>
          <a:p>
            <a:r>
              <a:rPr lang="ru-RU" dirty="0"/>
              <a:t>в Тяжинском детском саду №3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EE68F-483D-4555-A2AA-9F32ED65B3E5}"/>
              </a:ext>
            </a:extLst>
          </p:cNvPr>
          <p:cNvSpPr txBox="1"/>
          <p:nvPr/>
        </p:nvSpPr>
        <p:spPr>
          <a:xfrm>
            <a:off x="8521764" y="3680715"/>
            <a:ext cx="4181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Заменены окна </a:t>
            </a:r>
          </a:p>
          <a:p>
            <a:r>
              <a:rPr lang="ru-RU" dirty="0"/>
              <a:t>в Новопокровской средней общеобразовательной школе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D2D7280-B3C1-4E90-87FE-F1DFCED3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352" y="4539840"/>
            <a:ext cx="2540255" cy="19051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D88AA7-91C4-4943-85B2-A0E7312F14B6}"/>
              </a:ext>
            </a:extLst>
          </p:cNvPr>
          <p:cNvSpPr txBox="1"/>
          <p:nvPr/>
        </p:nvSpPr>
        <p:spPr>
          <a:xfrm>
            <a:off x="5805195" y="1709339"/>
            <a:ext cx="480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Выполнение мероприятий программы:</a:t>
            </a:r>
          </a:p>
        </p:txBody>
      </p:sp>
    </p:spTree>
    <p:extLst>
      <p:ext uri="{BB962C8B-B14F-4D97-AF65-F5344CB8AC3E}">
        <p14:creationId xmlns:p14="http://schemas.microsoft.com/office/powerpoint/2010/main" val="3615372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F9B21F-68B9-4F33-9E4B-86280AB3E44B}"/>
              </a:ext>
            </a:extLst>
          </p:cNvPr>
          <p:cNvSpPr txBox="1"/>
          <p:nvPr/>
        </p:nvSpPr>
        <p:spPr>
          <a:xfrm>
            <a:off x="4986095" y="2355639"/>
            <a:ext cx="615465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Центры образования </a:t>
            </a:r>
          </a:p>
          <a:p>
            <a:pPr algn="ctr"/>
            <a:r>
              <a:rPr lang="ru-RU" sz="2400" dirty="0"/>
              <a:t>цифрового и гуманитарного профилей «Точка роста»</a:t>
            </a:r>
          </a:p>
          <a:p>
            <a:endParaRPr lang="ru-RU" dirty="0"/>
          </a:p>
          <a:p>
            <a:pPr algn="ctr"/>
            <a:r>
              <a:rPr lang="ru-RU" sz="2400" dirty="0"/>
              <a:t>Нововосточная  и Новоподзорновская школы</a:t>
            </a:r>
          </a:p>
          <a:p>
            <a:endParaRPr lang="ru-RU" dirty="0"/>
          </a:p>
          <a:p>
            <a:r>
              <a:rPr lang="ru-RU" sz="2000" dirty="0"/>
              <a:t>оборудование </a:t>
            </a:r>
          </a:p>
          <a:p>
            <a:r>
              <a:rPr lang="ru-RU" sz="2000" dirty="0"/>
              <a:t>на сумму более 3 млн. руб.</a:t>
            </a:r>
          </a:p>
          <a:p>
            <a:endParaRPr lang="ru-RU" sz="2000" dirty="0"/>
          </a:p>
          <a:p>
            <a:r>
              <a:rPr lang="ru-RU" sz="2000" dirty="0"/>
              <a:t>подготовка помещений </a:t>
            </a:r>
          </a:p>
          <a:p>
            <a:r>
              <a:rPr lang="ru-RU" sz="2000" dirty="0"/>
              <a:t>на сумму 1 млн. 367,7 тыс. руб. (местный бюджет)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DDB5CD3-BAB5-4C8D-ACCD-CB2C29DB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-8040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20" y="1742948"/>
            <a:ext cx="3736572" cy="25365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19" y="4345436"/>
            <a:ext cx="3736573" cy="22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1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E0C625-D561-4759-84A7-AFEBA8577812}"/>
              </a:ext>
            </a:extLst>
          </p:cNvPr>
          <p:cNvSpPr txBox="1"/>
          <p:nvPr/>
        </p:nvSpPr>
        <p:spPr>
          <a:xfrm>
            <a:off x="863419" y="1982692"/>
            <a:ext cx="56000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Тяжинская средняя школа №1</a:t>
            </a:r>
          </a:p>
          <a:p>
            <a:r>
              <a:rPr lang="ru-RU" sz="2400" dirty="0" err="1"/>
              <a:t>Итатская</a:t>
            </a:r>
            <a:r>
              <a:rPr lang="ru-RU" sz="2400" dirty="0"/>
              <a:t> средняя школа </a:t>
            </a:r>
          </a:p>
          <a:p>
            <a:pPr algn="ctr"/>
            <a:endParaRPr lang="ru-RU" sz="2400" dirty="0"/>
          </a:p>
          <a:p>
            <a:r>
              <a:rPr lang="ru-RU" sz="2400" dirty="0"/>
              <a:t>оборудование для электронного обучения и дистанционных образовательных технологий </a:t>
            </a:r>
          </a:p>
          <a:p>
            <a:r>
              <a:rPr lang="ru-RU" sz="2400" dirty="0"/>
              <a:t>	</a:t>
            </a:r>
          </a:p>
          <a:p>
            <a:r>
              <a:rPr lang="ru-RU" sz="2400" dirty="0"/>
              <a:t>- ноутбуки</a:t>
            </a:r>
          </a:p>
          <a:p>
            <a:r>
              <a:rPr lang="ru-RU" sz="2400" dirty="0"/>
              <a:t>- телевизоры</a:t>
            </a:r>
          </a:p>
          <a:p>
            <a:r>
              <a:rPr lang="ru-RU" sz="2400" dirty="0"/>
              <a:t>- камеры</a:t>
            </a:r>
          </a:p>
          <a:p>
            <a:endParaRPr lang="ru-RU" sz="2400" dirty="0"/>
          </a:p>
          <a:p>
            <a:r>
              <a:rPr lang="ru-RU" sz="2400" dirty="0"/>
              <a:t>2 комплекта на сумму 4,3 млн. руб.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350D009-F344-486A-8051-63979F56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912" y="1982692"/>
            <a:ext cx="4328505" cy="464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84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WhatsApp Image 2021-11-12 at 10">
            <a:extLst>
              <a:ext uri="{FF2B5EF4-FFF2-40B4-BE49-F238E27FC236}">
                <a16:creationId xmlns:a16="http://schemas.microsoft.com/office/drawing/2014/main" id="{E880C52C-6BAD-40FC-8114-46F499D61F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37" y="4823251"/>
            <a:ext cx="2924058" cy="18923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293AA-B304-46FA-9176-2B923A6A67A3}"/>
              </a:ext>
            </a:extLst>
          </p:cNvPr>
          <p:cNvSpPr txBox="1"/>
          <p:nvPr/>
        </p:nvSpPr>
        <p:spPr>
          <a:xfrm>
            <a:off x="813025" y="1676967"/>
            <a:ext cx="598814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dirty="0"/>
              <a:t>Из областного бюджета:</a:t>
            </a:r>
          </a:p>
          <a:p>
            <a:pPr lvl="0"/>
            <a:endParaRPr lang="ru-RU" sz="2200" b="1" dirty="0">
              <a:solidFill>
                <a:srgbClr val="FF0000"/>
              </a:solidFill>
            </a:endParaRPr>
          </a:p>
          <a:p>
            <a:pPr lvl="0"/>
            <a:r>
              <a:rPr lang="ru-RU" sz="2200" dirty="0"/>
              <a:t>7 млн. 95 тыс. руб. на приобретение оборудования для реализации </a:t>
            </a:r>
          </a:p>
          <a:p>
            <a:pPr lvl="0"/>
            <a:r>
              <a:rPr lang="ru-RU" sz="2200" dirty="0"/>
              <a:t>дополнительных программ </a:t>
            </a:r>
          </a:p>
          <a:p>
            <a:pPr lvl="0"/>
            <a:r>
              <a:rPr lang="ru-RU" sz="2200" dirty="0"/>
              <a:t>- шахматы</a:t>
            </a:r>
          </a:p>
          <a:p>
            <a:pPr lvl="0"/>
            <a:r>
              <a:rPr lang="ru-RU" sz="2200" dirty="0"/>
              <a:t>- робототехника</a:t>
            </a:r>
          </a:p>
          <a:p>
            <a:pPr lvl="0"/>
            <a:r>
              <a:rPr lang="ru-RU" sz="2200" dirty="0"/>
              <a:t>- туризм и другие</a:t>
            </a:r>
          </a:p>
          <a:p>
            <a:pPr lvl="0"/>
            <a:endParaRPr lang="ru-RU" sz="2200" dirty="0"/>
          </a:p>
          <a:p>
            <a:pPr lvl="0"/>
            <a:r>
              <a:rPr lang="ru-RU" sz="2200" dirty="0"/>
              <a:t>200 тыс.руб. на ремонт кабинетов для дополнительных занятий</a:t>
            </a:r>
          </a:p>
          <a:p>
            <a:pPr lvl="0"/>
            <a:endParaRPr lang="ru-RU" sz="2200" dirty="0"/>
          </a:p>
          <a:p>
            <a:pPr lvl="0"/>
            <a:r>
              <a:rPr lang="ru-RU" sz="2200" dirty="0"/>
              <a:t>2 млн 785 тыс.руб. на развитие </a:t>
            </a:r>
          </a:p>
          <a:p>
            <a:pPr lvl="0"/>
            <a:r>
              <a:rPr lang="ru-RU" sz="2200" dirty="0"/>
              <a:t>условий занятий физической культурой </a:t>
            </a:r>
          </a:p>
          <a:p>
            <a:pPr lvl="0"/>
            <a:r>
              <a:rPr lang="ru-RU" sz="2200" dirty="0"/>
              <a:t>и спортом 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79594-24E1-4207-916C-9375FE39C239}"/>
              </a:ext>
            </a:extLst>
          </p:cNvPr>
          <p:cNvSpPr txBox="1"/>
          <p:nvPr/>
        </p:nvSpPr>
        <p:spPr>
          <a:xfrm>
            <a:off x="8892895" y="2086937"/>
            <a:ext cx="3742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Шахматный класс</a:t>
            </a:r>
          </a:p>
          <a:p>
            <a:r>
              <a:rPr lang="ru-RU" dirty="0"/>
              <a:t>в </a:t>
            </a:r>
            <a:r>
              <a:rPr lang="ru-RU" dirty="0" err="1"/>
              <a:t>Итатской</a:t>
            </a:r>
            <a:r>
              <a:rPr lang="ru-RU" dirty="0"/>
              <a:t> </a:t>
            </a:r>
          </a:p>
          <a:p>
            <a:r>
              <a:rPr lang="ru-RU" dirty="0"/>
              <a:t>средней</a:t>
            </a:r>
          </a:p>
          <a:p>
            <a:r>
              <a:rPr lang="ru-RU" dirty="0"/>
              <a:t>общеобразовательной </a:t>
            </a:r>
          </a:p>
          <a:p>
            <a:r>
              <a:rPr lang="ru-RU" dirty="0"/>
              <a:t>школе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AF1B72C-C3C8-498F-8F78-FE9BFEB90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437" y="2086937"/>
            <a:ext cx="2866209" cy="2149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C79594-24E1-4207-916C-9375FE39C239}"/>
              </a:ext>
            </a:extLst>
          </p:cNvPr>
          <p:cNvSpPr txBox="1"/>
          <p:nvPr/>
        </p:nvSpPr>
        <p:spPr>
          <a:xfrm>
            <a:off x="8892895" y="4863684"/>
            <a:ext cx="3742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Спортивный зал </a:t>
            </a:r>
          </a:p>
          <a:p>
            <a:r>
              <a:rPr lang="ru-RU" dirty="0"/>
              <a:t>в </a:t>
            </a:r>
            <a:r>
              <a:rPr lang="ru-RU" dirty="0" err="1"/>
              <a:t>Новоподзорновской</a:t>
            </a:r>
            <a:r>
              <a:rPr lang="ru-RU" dirty="0"/>
              <a:t> </a:t>
            </a:r>
          </a:p>
          <a:p>
            <a:r>
              <a:rPr lang="ru-RU" dirty="0"/>
              <a:t>средней</a:t>
            </a:r>
          </a:p>
          <a:p>
            <a:r>
              <a:rPr lang="ru-RU" dirty="0"/>
              <a:t>общеобразовательной </a:t>
            </a:r>
          </a:p>
          <a:p>
            <a:r>
              <a:rPr lang="ru-RU" dirty="0"/>
              <a:t>школе</a:t>
            </a:r>
          </a:p>
        </p:txBody>
      </p:sp>
    </p:spTree>
    <p:extLst>
      <p:ext uri="{BB962C8B-B14F-4D97-AF65-F5344CB8AC3E}">
        <p14:creationId xmlns:p14="http://schemas.microsoft.com/office/powerpoint/2010/main" val="2935319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7D87762-3866-4D71-8C94-0FEE3CCAA174}"/>
              </a:ext>
            </a:extLst>
          </p:cNvPr>
          <p:cNvSpPr txBox="1"/>
          <p:nvPr/>
        </p:nvSpPr>
        <p:spPr>
          <a:xfrm>
            <a:off x="6840600" y="2568102"/>
            <a:ext cx="4375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Горячее питание получают </a:t>
            </a:r>
          </a:p>
          <a:p>
            <a:r>
              <a:rPr lang="ru-RU" sz="2400" dirty="0"/>
              <a:t>1164 обучающихся 1-4-х классов</a:t>
            </a:r>
          </a:p>
          <a:p>
            <a:endParaRPr lang="ru-RU" sz="2400" dirty="0"/>
          </a:p>
          <a:p>
            <a:r>
              <a:rPr lang="ru-RU" sz="2400" dirty="0"/>
              <a:t>Расходы на питание </a:t>
            </a:r>
          </a:p>
          <a:p>
            <a:r>
              <a:rPr lang="ru-RU" sz="2400" dirty="0"/>
              <a:t>составили 13,7 млн руб.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0EBAE9-DA1A-4DA0-B3E0-013AA1DE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19" y="2435486"/>
            <a:ext cx="5388136" cy="35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90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0EBAE9-DA1A-4DA0-B3E0-013AA1DE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7" name="Рисунок 6" descr="61936368">
            <a:extLst>
              <a:ext uri="{FF2B5EF4-FFF2-40B4-BE49-F238E27FC236}">
                <a16:creationId xmlns:a16="http://schemas.microsoft.com/office/drawing/2014/main" id="{F425DB33-EF98-473D-AA1D-FB75C1CF3D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9" y="2142324"/>
            <a:ext cx="4231095" cy="417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DCD9C5-1813-4796-9ADD-5F2355FC9A05}"/>
              </a:ext>
            </a:extLst>
          </p:cNvPr>
          <p:cNvSpPr txBox="1"/>
          <p:nvPr/>
        </p:nvSpPr>
        <p:spPr>
          <a:xfrm>
            <a:off x="5814678" y="3219257"/>
            <a:ext cx="538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Ежедневно 18 школьных автобусов подвозят более 400 детей к месту учебы и обратно</a:t>
            </a:r>
          </a:p>
          <a:p>
            <a:endParaRPr lang="ru-RU" sz="2000" dirty="0"/>
          </a:p>
          <a:p>
            <a:r>
              <a:rPr lang="ru-RU" sz="2000" dirty="0"/>
              <a:t>Все школьные автобусы оснащены системой ГЛОНАСС и </a:t>
            </a:r>
            <a:r>
              <a:rPr lang="ru-RU" sz="2000" dirty="0" err="1"/>
              <a:t>тахографами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08715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1570D9-D82A-4651-82F2-EFC4BFB0B23E}"/>
              </a:ext>
            </a:extLst>
          </p:cNvPr>
          <p:cNvSpPr/>
          <p:nvPr/>
        </p:nvSpPr>
        <p:spPr>
          <a:xfrm>
            <a:off x="813025" y="2126211"/>
            <a:ext cx="1079770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Средняя заработная плата педагогических работников в 2021 году</a:t>
            </a:r>
          </a:p>
          <a:p>
            <a:pPr indent="449580" algn="just">
              <a:spcAft>
                <a:spcPts val="0"/>
              </a:spcAft>
            </a:pP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/>
              <a:t>в учреждениях дополнительного образования - 36 084 руб.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в дошкольных учреждениях - 33 758 руб.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в общеобразовательных учреждениях - 44 119 руб.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в детском доме - 35 226 руб.</a:t>
            </a:r>
          </a:p>
          <a:p>
            <a:r>
              <a:rPr lang="ru-RU" sz="2400" dirty="0"/>
              <a:t>-   в агропромышленном техникуме – 39 000 руб.</a:t>
            </a:r>
          </a:p>
          <a:p>
            <a:pPr indent="449580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5790DEF-FA9A-41D9-B2E6-0E917CC8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8132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577762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5790DEF-FA9A-41D9-B2E6-0E917CC8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8132"/>
            <a:ext cx="11353780" cy="1006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19" y="1772816"/>
            <a:ext cx="6532760" cy="19407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D87762-3866-4D71-8C94-0FEE3CCAA174}"/>
              </a:ext>
            </a:extLst>
          </p:cNvPr>
          <p:cNvSpPr txBox="1"/>
          <p:nvPr/>
        </p:nvSpPr>
        <p:spPr>
          <a:xfrm>
            <a:off x="7493743" y="1695611"/>
            <a:ext cx="4104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17 федеральных золотых медалей «За особые успехи в учении»</a:t>
            </a:r>
          </a:p>
          <a:p>
            <a:r>
              <a:rPr lang="ru-RU" sz="2000" dirty="0"/>
              <a:t>14 золотых знаков </a:t>
            </a:r>
          </a:p>
          <a:p>
            <a:r>
              <a:rPr lang="ru-RU" sz="2000" dirty="0"/>
              <a:t>«Отличник Кузбасса»</a:t>
            </a:r>
          </a:p>
          <a:p>
            <a:r>
              <a:rPr lang="ru-RU" sz="2000" dirty="0"/>
              <a:t>2 серебряных знака </a:t>
            </a:r>
          </a:p>
          <a:p>
            <a:r>
              <a:rPr lang="ru-RU" sz="2000" dirty="0"/>
              <a:t>«Отличник Кузбасса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19" y="3977174"/>
            <a:ext cx="2012050" cy="27128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87762-3866-4D71-8C94-0FEE3CCAA174}"/>
              </a:ext>
            </a:extLst>
          </p:cNvPr>
          <p:cNvSpPr txBox="1"/>
          <p:nvPr/>
        </p:nvSpPr>
        <p:spPr>
          <a:xfrm>
            <a:off x="2875469" y="3916838"/>
            <a:ext cx="2247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Лауреат </a:t>
            </a:r>
          </a:p>
          <a:p>
            <a:r>
              <a:rPr lang="ru-RU" sz="2000" dirty="0"/>
              <a:t>регионального этапа </a:t>
            </a:r>
          </a:p>
          <a:p>
            <a:r>
              <a:rPr lang="ru-RU" sz="2000" dirty="0"/>
              <a:t>Всероссийского </a:t>
            </a:r>
          </a:p>
          <a:p>
            <a:r>
              <a:rPr lang="ru-RU" sz="2000" dirty="0"/>
              <a:t>конкурса </a:t>
            </a:r>
          </a:p>
          <a:p>
            <a:r>
              <a:rPr lang="ru-RU" sz="2000" dirty="0"/>
              <a:t>«Учитель года»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D87762-3866-4D71-8C94-0FEE3CCAA174}"/>
              </a:ext>
            </a:extLst>
          </p:cNvPr>
          <p:cNvSpPr txBox="1"/>
          <p:nvPr/>
        </p:nvSpPr>
        <p:spPr>
          <a:xfrm>
            <a:off x="9245899" y="3849505"/>
            <a:ext cx="2247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Победители областной зимней военно-спортивной игры</a:t>
            </a:r>
          </a:p>
          <a:p>
            <a:r>
              <a:rPr lang="ru-RU" sz="2000" dirty="0"/>
              <a:t>«Во славу Отечеству»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64" y="3916838"/>
            <a:ext cx="4242826" cy="278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6B439B8A-AEA2-43B7-A07F-D5118C41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249772"/>
          </a:xfrm>
        </p:spPr>
        <p:txBody>
          <a:bodyPr/>
          <a:lstStyle/>
          <a:p>
            <a:pPr>
              <a:defRPr/>
            </a:pPr>
            <a:r>
              <a:rPr lang="ru-RU" altLang="ru-RU" sz="338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ОБЩАЯ ЭКОНОМИЧЕСКАЯ СИТУАЦИЯ</a:t>
            </a:r>
          </a:p>
        </p:txBody>
      </p:sp>
      <p:sp>
        <p:nvSpPr>
          <p:cNvPr id="10243" name="Объект 2">
            <a:extLst>
              <a:ext uri="{FF2B5EF4-FFF2-40B4-BE49-F238E27FC236}">
                <a16:creationId xmlns:a16="http://schemas.microsoft.com/office/drawing/2014/main" id="{994789BB-E60A-444C-98E9-9268A9746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6000" y="1858931"/>
            <a:ext cx="3975099" cy="11002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dirty="0"/>
              <a:t>Зарегистрировано индивидуальных предпринимателей</a:t>
            </a:r>
          </a:p>
        </p:txBody>
      </p:sp>
      <p:pic>
        <p:nvPicPr>
          <p:cNvPr id="10244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F2D91E11-8B31-4B72-9118-DC235EBC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4">
            <a:extLst>
              <a:ext uri="{FF2B5EF4-FFF2-40B4-BE49-F238E27FC236}">
                <a16:creationId xmlns:a16="http://schemas.microsoft.com/office/drawing/2014/main" id="{DC64C457-8E39-47DE-95E4-63E1C754D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7B2FC0-B1E8-46A0-8B0D-3502562A05A8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F6342B-53BA-45A8-9082-DF5D48DDD67F}"/>
              </a:ext>
            </a:extLst>
          </p:cNvPr>
          <p:cNvSpPr/>
          <p:nvPr/>
        </p:nvSpPr>
        <p:spPr>
          <a:xfrm>
            <a:off x="9566305" y="3590533"/>
            <a:ext cx="1319116" cy="23336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3527EB3-EBBC-4D07-87F6-14A6F9E1D4C0}"/>
              </a:ext>
            </a:extLst>
          </p:cNvPr>
          <p:cNvSpPr/>
          <p:nvPr/>
        </p:nvSpPr>
        <p:spPr>
          <a:xfrm>
            <a:off x="8026226" y="3720814"/>
            <a:ext cx="1319116" cy="2203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EAA8C-CBF1-46B8-8B3C-22F4EF042A66}"/>
              </a:ext>
            </a:extLst>
          </p:cNvPr>
          <p:cNvSpPr txBox="1"/>
          <p:nvPr/>
        </p:nvSpPr>
        <p:spPr>
          <a:xfrm>
            <a:off x="9568737" y="2895145"/>
            <a:ext cx="1271201" cy="80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65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331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824031E-32F3-48B6-BF72-9B890F68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111" y="5924145"/>
            <a:ext cx="10473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Arial" panose="020B0604020202020204" pitchFamily="34" charset="0"/>
              </a:rPr>
              <a:t>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D40086-DD60-436D-8A8D-E502FC5FE441}"/>
              </a:ext>
            </a:extLst>
          </p:cNvPr>
          <p:cNvSpPr txBox="1"/>
          <p:nvPr/>
        </p:nvSpPr>
        <p:spPr>
          <a:xfrm>
            <a:off x="8026226" y="3024594"/>
            <a:ext cx="1271201" cy="80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65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322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7106A7C-6B30-4CAE-A3A0-3D58B826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0182" y="5905438"/>
            <a:ext cx="10473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Arial" panose="020B0604020202020204" pitchFamily="34" charset="0"/>
              </a:rPr>
              <a:t>2021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FDC6A9B5-CD56-4B74-9DDA-6685A241A558}"/>
              </a:ext>
            </a:extLst>
          </p:cNvPr>
          <p:cNvSpPr txBox="1">
            <a:spLocks/>
          </p:cNvSpPr>
          <p:nvPr/>
        </p:nvSpPr>
        <p:spPr>
          <a:xfrm>
            <a:off x="1071428" y="1858931"/>
            <a:ext cx="4152470" cy="21049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/>
              <a:t>Общее количество хозяйствующих субъектов на 1 октября 2021 года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6600" b="1" dirty="0"/>
              <a:t>150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635F4-F297-4293-995A-CD2A48728A06}"/>
              </a:ext>
            </a:extLst>
          </p:cNvPr>
          <p:cNvSpPr txBox="1"/>
          <p:nvPr/>
        </p:nvSpPr>
        <p:spPr>
          <a:xfrm>
            <a:off x="792658" y="4485756"/>
            <a:ext cx="5781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/>
              <a:t>Государственные и муниципальные организации – 80 </a:t>
            </a:r>
          </a:p>
          <a:p>
            <a:pPr algn="ctr"/>
            <a:endParaRPr lang="ru-RU" altLang="ru-RU" sz="2400" dirty="0">
              <a:solidFill>
                <a:srgbClr val="FF0000"/>
              </a:solidFill>
            </a:endParaRPr>
          </a:p>
          <a:p>
            <a:pPr algn="ctr"/>
            <a:r>
              <a:rPr lang="ru-RU" altLang="ru-RU" sz="2800" dirty="0"/>
              <a:t>Частные предприятия – 56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>
            <a:extLst>
              <a:ext uri="{FF2B5EF4-FFF2-40B4-BE49-F238E27FC236}">
                <a16:creationId xmlns:a16="http://schemas.microsoft.com/office/drawing/2014/main" id="{19A20789-C916-416C-8758-6C34AEFB3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Рисунок 4">
            <a:extLst>
              <a:ext uri="{FF2B5EF4-FFF2-40B4-BE49-F238E27FC236}">
                <a16:creationId xmlns:a16="http://schemas.microsoft.com/office/drawing/2014/main" id="{EBC1E5A7-FF91-467D-9156-8D50719B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5A4A476-3307-4DCE-9D11-6BEA69EB1149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0" name="Прямоугольник 7">
            <a:extLst>
              <a:ext uri="{FF2B5EF4-FFF2-40B4-BE49-F238E27FC236}">
                <a16:creationId xmlns:a16="http://schemas.microsoft.com/office/drawing/2014/main" id="{25256936-2040-4BC9-BE2F-7F3AAFF34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99" y="1595919"/>
            <a:ext cx="7388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ru-RU" altLang="ru-RU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Оказано услуг для 3 789 человек на сумму 147 млн. руб.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DF1659C-6962-47A4-91B3-8EF4D111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 ЗАЩИТА НАСЕЛЕНИЯ</a:t>
            </a:r>
            <a:endParaRPr lang="ru-RU" sz="33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827" y="2539997"/>
            <a:ext cx="3648853" cy="3648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6527" r="10872"/>
          <a:stretch/>
        </p:blipFill>
        <p:spPr>
          <a:xfrm>
            <a:off x="6299911" y="2539996"/>
            <a:ext cx="3357271" cy="364885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>
            <a:extLst>
              <a:ext uri="{FF2B5EF4-FFF2-40B4-BE49-F238E27FC236}">
                <a16:creationId xmlns:a16="http://schemas.microsoft.com/office/drawing/2014/main" id="{EBF85D7D-4676-4F7C-86C7-37DE9EE3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220580"/>
            <a:ext cx="1718436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Рисунок 4">
            <a:extLst>
              <a:ext uri="{FF2B5EF4-FFF2-40B4-BE49-F238E27FC236}">
                <a16:creationId xmlns:a16="http://schemas.microsoft.com/office/drawing/2014/main" id="{4F4998AF-8017-4EF3-871F-3D1065A5F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48B9E2F-AB89-4D40-AE35-A703A302D738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D341B8-8F1C-448D-94DE-EA0D09F950F2}"/>
              </a:ext>
            </a:extLst>
          </p:cNvPr>
          <p:cNvSpPr/>
          <p:nvPr/>
        </p:nvSpPr>
        <p:spPr>
          <a:xfrm>
            <a:off x="480241" y="2048990"/>
            <a:ext cx="6430944" cy="469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sz="2000" dirty="0"/>
              <a:t>На реализацию регионального проекта </a:t>
            </a:r>
          </a:p>
          <a:p>
            <a:pPr algn="just" eaLnBrk="1" hangingPunct="1">
              <a:defRPr/>
            </a:pPr>
            <a:r>
              <a:rPr lang="ru-RU" sz="2000" dirty="0"/>
              <a:t>«Финансовая поддержка семей при рождении детей» направлено 129 млн. руб.</a:t>
            </a:r>
          </a:p>
          <a:p>
            <a:pPr algn="just" eaLnBrk="1" hangingPunct="1">
              <a:defRPr/>
            </a:pPr>
            <a:endParaRPr lang="ru-RU" sz="2000" dirty="0"/>
          </a:p>
          <a:p>
            <a:pPr algn="just">
              <a:defRPr/>
            </a:pPr>
            <a:r>
              <a:rPr lang="ru-RU" sz="2000" dirty="0"/>
              <a:t>социальная поддержка – 450 многодетных семей</a:t>
            </a:r>
          </a:p>
          <a:p>
            <a:pPr algn="just">
              <a:defRPr/>
            </a:pPr>
            <a:endParaRPr lang="ru-RU" sz="2000" dirty="0"/>
          </a:p>
          <a:p>
            <a:pPr algn="just">
              <a:defRPr/>
            </a:pPr>
            <a:r>
              <a:rPr lang="ru-RU" sz="2000" dirty="0"/>
              <a:t>денежные выплаты</a:t>
            </a:r>
          </a:p>
          <a:p>
            <a:pPr algn="just" eaLnBrk="1" hangingPunct="1">
              <a:defRPr/>
            </a:pPr>
            <a:r>
              <a:rPr lang="ru-RU" sz="2000" dirty="0"/>
              <a:t>- на детей от 3 до 7 лет - 589 семей</a:t>
            </a:r>
          </a:p>
          <a:p>
            <a:pPr algn="just">
              <a:defRPr/>
            </a:pPr>
            <a:r>
              <a:rPr lang="ru-RU" sz="2000" dirty="0"/>
              <a:t>- при рождении первого ребенка – 213 человек</a:t>
            </a:r>
          </a:p>
          <a:p>
            <a:pPr algn="just">
              <a:defRPr/>
            </a:pPr>
            <a:r>
              <a:rPr lang="ru-RU" sz="2000" dirty="0"/>
              <a:t>- на третьего ребенка – 159 человек</a:t>
            </a:r>
          </a:p>
          <a:p>
            <a:pPr algn="just">
              <a:defRPr/>
            </a:pPr>
            <a:endParaRPr lang="ru-RU" sz="2000" dirty="0"/>
          </a:p>
          <a:p>
            <a:pPr algn="just">
              <a:defRPr/>
            </a:pPr>
            <a:r>
              <a:rPr lang="ru-RU" sz="2000" dirty="0"/>
              <a:t>средствами областного материнского капитала </a:t>
            </a:r>
          </a:p>
          <a:p>
            <a:pPr algn="just">
              <a:defRPr/>
            </a:pPr>
            <a:r>
              <a:rPr lang="ru-RU" sz="2000" dirty="0"/>
              <a:t>на приобретение или реконструкцию жилья </a:t>
            </a:r>
          </a:p>
          <a:p>
            <a:pPr algn="just">
              <a:defRPr/>
            </a:pPr>
            <a:r>
              <a:rPr lang="ru-RU" sz="2000" dirty="0"/>
              <a:t>воспользовались 12 семей</a:t>
            </a:r>
          </a:p>
          <a:p>
            <a:pPr algn="just">
              <a:defRPr/>
            </a:pPr>
            <a:endParaRPr lang="ru-RU" sz="1905" b="1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5E6584D-8C9A-4DCB-A244-0F3E0F95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 ЗАЩИТА НАСЕЛЕНИЯ</a:t>
            </a:r>
            <a:endParaRPr lang="ru-RU" sz="33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677" y="2785036"/>
            <a:ext cx="5119948" cy="322226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118" y="2154386"/>
            <a:ext cx="6598342" cy="12311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Оказана адресная помощь гражданам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на сумму 279,4 тыс. руб.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F4998AF-8017-4EF3-871F-3D1065A5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BF85D7D-4676-4F7C-86C7-37DE9EE3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55" y="220580"/>
            <a:ext cx="1769423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AE20D5-753D-4456-9AFD-8A3FDB6E700B}"/>
              </a:ext>
            </a:extLst>
          </p:cNvPr>
          <p:cNvSpPr txBox="1"/>
          <p:nvPr/>
        </p:nvSpPr>
        <p:spPr>
          <a:xfrm>
            <a:off x="772118" y="3797084"/>
            <a:ext cx="5631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Доставка благотворительного угля</a:t>
            </a:r>
          </a:p>
          <a:p>
            <a:r>
              <a:rPr lang="ru-RU" sz="2400" dirty="0"/>
              <a:t>на сумму 426 тыс. руб. </a:t>
            </a:r>
          </a:p>
          <a:p>
            <a:pPr algn="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6DBD-2FEE-4108-B75A-EFEDEF3ED446}"/>
              </a:ext>
            </a:extLst>
          </p:cNvPr>
          <p:cNvSpPr txBox="1"/>
          <p:nvPr/>
        </p:nvSpPr>
        <p:spPr>
          <a:xfrm>
            <a:off x="808573" y="5278297"/>
            <a:ext cx="11181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Социальная поддержка </a:t>
            </a:r>
          </a:p>
          <a:p>
            <a:r>
              <a:rPr lang="ru-RU" sz="2400" dirty="0"/>
              <a:t>в форме социального контракта</a:t>
            </a:r>
          </a:p>
          <a:p>
            <a:r>
              <a:rPr lang="ru-RU" sz="2400" dirty="0"/>
              <a:t>110 контрактов на сумму 9,8 млн. руб</a:t>
            </a:r>
            <a:r>
              <a:rPr lang="ru-RU" sz="2000" dirty="0"/>
              <a:t>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74903-11E1-4357-8056-740E0DBBD7F1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A548853-2823-4703-AD2C-9A1870700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 ЗАЩИТА НАСЕЛЕНИЯ</a:t>
            </a:r>
            <a:endParaRPr lang="ru-RU" sz="33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FE1B3-0E60-4BF6-A2F7-990F114A6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97" y="2260694"/>
            <a:ext cx="3313920" cy="41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62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>
            <a:extLst>
              <a:ext uri="{FF2B5EF4-FFF2-40B4-BE49-F238E27FC236}">
                <a16:creationId xmlns:a16="http://schemas.microsoft.com/office/drawing/2014/main" id="{0EE21390-71D0-4783-9374-87F6DFCA2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Рисунок 4">
            <a:extLst>
              <a:ext uri="{FF2B5EF4-FFF2-40B4-BE49-F238E27FC236}">
                <a16:creationId xmlns:a16="http://schemas.microsoft.com/office/drawing/2014/main" id="{A7E56D4C-FD44-4B23-8446-22C8EF0C1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79C96DD-277F-419F-8B1F-5C123198FA6D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6" name="Прямоугольник 7">
            <a:extLst>
              <a:ext uri="{FF2B5EF4-FFF2-40B4-BE49-F238E27FC236}">
                <a16:creationId xmlns:a16="http://schemas.microsoft.com/office/drawing/2014/main" id="{2B290B91-2EC3-4FD6-A622-185121D90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77" y="1815569"/>
            <a:ext cx="659769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Обслуживание на дому 685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граждан пожилого возраста и инвалидов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Предоставлено более 257 тыс. услуг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в 25 населенных пунктах</a:t>
            </a:r>
          </a:p>
        </p:txBody>
      </p:sp>
      <p:sp>
        <p:nvSpPr>
          <p:cNvPr id="66567" name="Прямоугольник 9">
            <a:extLst>
              <a:ext uri="{FF2B5EF4-FFF2-40B4-BE49-F238E27FC236}">
                <a16:creationId xmlns:a16="http://schemas.microsoft.com/office/drawing/2014/main" id="{931582AE-BB34-4344-B9D7-75E341914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630" y="1815569"/>
            <a:ext cx="571576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Услуги социально-реабилитационного центра для несовершеннолетних получили 3352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Реабилитация 188 детей, из них 63 с ограниченными способностями</a:t>
            </a:r>
            <a:endParaRPr lang="ru-RU" altLang="ru-RU" sz="1905" dirty="0">
              <a:latin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1AB4FBB-C8F9-4B2F-9FD4-215C5965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 ЗАЩИТА НАСЕЛЕНИЯ</a:t>
            </a:r>
            <a:endParaRPr lang="ru-RU" sz="33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68ABE-1CBD-4219-8188-53286E1174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5" y="3801304"/>
            <a:ext cx="3814959" cy="2861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6D11DC-F0C2-40A4-9728-D4709C2B46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44" y="3786691"/>
            <a:ext cx="3834444" cy="287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14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>
            <a:extLst>
              <a:ext uri="{FF2B5EF4-FFF2-40B4-BE49-F238E27FC236}">
                <a16:creationId xmlns:a16="http://schemas.microsoft.com/office/drawing/2014/main" id="{0EE21390-71D0-4783-9374-87F6DFCA2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Рисунок 4">
            <a:extLst>
              <a:ext uri="{FF2B5EF4-FFF2-40B4-BE49-F238E27FC236}">
                <a16:creationId xmlns:a16="http://schemas.microsoft.com/office/drawing/2014/main" id="{A7E56D4C-FD44-4B23-8446-22C8EF0C1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79C96DD-277F-419F-8B1F-5C123198FA6D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7" name="Прямоугольник 9">
            <a:extLst>
              <a:ext uri="{FF2B5EF4-FFF2-40B4-BE49-F238E27FC236}">
                <a16:creationId xmlns:a16="http://schemas.microsoft.com/office/drawing/2014/main" id="{931582AE-BB34-4344-B9D7-75E341914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419" y="1974409"/>
            <a:ext cx="4992924" cy="255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2000" dirty="0"/>
              <a:t>Овощную продукцию получили 43 человека с ограниченными возможностями здоровья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000" dirty="0"/>
              <a:t>Обеспечение </a:t>
            </a:r>
          </a:p>
          <a:p>
            <a:pPr>
              <a:buNone/>
            </a:pPr>
            <a:r>
              <a:rPr lang="ru-RU" sz="2000" dirty="0"/>
              <a:t>молочными продуктами </a:t>
            </a:r>
          </a:p>
          <a:p>
            <a:pPr>
              <a:buNone/>
            </a:pPr>
            <a:r>
              <a:rPr lang="ru-RU" sz="2000" dirty="0"/>
              <a:t>28 многодетных</a:t>
            </a:r>
            <a:r>
              <a:rPr lang="ru-RU" sz="2000" b="1" dirty="0"/>
              <a:t> </a:t>
            </a:r>
            <a:r>
              <a:rPr lang="ru-RU" sz="2000" dirty="0"/>
              <a:t>семей</a:t>
            </a:r>
            <a:endParaRPr lang="ru-RU" altLang="ru-RU" sz="20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905" b="1" dirty="0">
              <a:latin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D5E5995-5969-4A15-A651-9BD337E7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 ЗАЩИТА НАСЕЛЕНИЯ</a:t>
            </a:r>
            <a:endParaRPr lang="ru-RU" sz="3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318DE7-B045-4203-BC71-69FE24CDEC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29" y="3082911"/>
            <a:ext cx="2535764" cy="33810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A0E7F1-4787-46B0-829B-3D98366B0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85" y="2386630"/>
            <a:ext cx="2210475" cy="2763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79767A-8D91-422D-A52D-E9C87D725257}"/>
              </a:ext>
            </a:extLst>
          </p:cNvPr>
          <p:cNvSpPr txBox="1"/>
          <p:nvPr/>
        </p:nvSpPr>
        <p:spPr>
          <a:xfrm>
            <a:off x="813025" y="4773421"/>
            <a:ext cx="7500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«Помоги собраться в школу» </a:t>
            </a:r>
          </a:p>
          <a:p>
            <a:r>
              <a:rPr lang="ru-RU" sz="2000" dirty="0"/>
              <a:t>приобретена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новая обувь 	</a:t>
            </a:r>
          </a:p>
          <a:p>
            <a:r>
              <a:rPr lang="ru-RU" sz="2000" dirty="0"/>
              <a:t>(100 тыс. руб. из местного бюджета)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7193873" y="1938148"/>
            <a:ext cx="43379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Численность сотрудников здравоохранения </a:t>
            </a:r>
          </a:p>
          <a:p>
            <a:endParaRPr lang="ru-RU" sz="2000" dirty="0"/>
          </a:p>
          <a:p>
            <a:r>
              <a:rPr lang="ru-RU" sz="2000" dirty="0"/>
              <a:t>65 - врачей</a:t>
            </a:r>
          </a:p>
          <a:p>
            <a:pPr marL="342900" indent="-342900">
              <a:buAutoNum type="arabicPlain" startAt="65"/>
            </a:pPr>
            <a:endParaRPr lang="ru-RU" sz="2000" dirty="0"/>
          </a:p>
          <a:p>
            <a:r>
              <a:rPr lang="ru-RU" sz="2000" dirty="0"/>
              <a:t>207 - средний мед.персонал</a:t>
            </a:r>
          </a:p>
          <a:p>
            <a:endParaRPr lang="ru-RU" sz="2000" dirty="0"/>
          </a:p>
          <a:p>
            <a:r>
              <a:rPr lang="ru-RU" sz="2000" dirty="0"/>
              <a:t>11 - младший мед.персонал</a:t>
            </a:r>
          </a:p>
          <a:p>
            <a:endParaRPr lang="ru-RU" sz="2000" dirty="0"/>
          </a:p>
          <a:p>
            <a:r>
              <a:rPr lang="ru-RU" sz="2000" dirty="0"/>
              <a:t>239 - прочий персонал</a:t>
            </a:r>
          </a:p>
          <a:p>
            <a:pPr marL="342900" indent="-342900">
              <a:buAutoNum type="arabicPlain" startAt="239"/>
            </a:pPr>
            <a:endParaRPr lang="ru-RU" sz="2000" dirty="0"/>
          </a:p>
          <a:p>
            <a:r>
              <a:rPr lang="ru-RU" sz="2000" dirty="0"/>
              <a:t>Всего - 522 чел.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2F0DDECF-EF54-4BBF-ABAF-BE45F69288F7}"/>
              </a:ext>
            </a:extLst>
          </p:cNvPr>
          <p:cNvGraphicFramePr>
            <a:graphicFrameLocks/>
          </p:cNvGraphicFramePr>
          <p:nvPr/>
        </p:nvGraphicFramePr>
        <p:xfrm>
          <a:off x="660130" y="3030325"/>
          <a:ext cx="6039406" cy="338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39248CF-0C62-47F8-AC26-E14CBCE3D38B}"/>
              </a:ext>
            </a:extLst>
          </p:cNvPr>
          <p:cNvSpPr txBox="1"/>
          <p:nvPr/>
        </p:nvSpPr>
        <p:spPr>
          <a:xfrm>
            <a:off x="400633" y="1938148"/>
            <a:ext cx="603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Обеспеченность врачебными кадрами</a:t>
            </a:r>
          </a:p>
          <a:p>
            <a:pPr algn="ctr"/>
            <a:r>
              <a:rPr lang="ru-RU" sz="2400" dirty="0"/>
              <a:t>на 10 тысяч населения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2F1C62D-9ED9-462D-8933-DCE8B7C5D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1604830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863419" y="2008724"/>
            <a:ext cx="10616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Средняя заработная плата сотрудников в сфере здравоохранения</a:t>
            </a:r>
          </a:p>
          <a:p>
            <a:endParaRPr lang="ru-RU" sz="20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18A8F0C-5C2A-4CCC-B14F-4450C3F9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D7DB9-747D-4EFD-8DEA-9496F738FCE5}"/>
              </a:ext>
            </a:extLst>
          </p:cNvPr>
          <p:cNvSpPr txBox="1"/>
          <p:nvPr/>
        </p:nvSpPr>
        <p:spPr>
          <a:xfrm>
            <a:off x="863419" y="3048367"/>
            <a:ext cx="81694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/>
              <a:t>сотрудники, имеющие высшее образование, и предоставляющие медицинские услуги - 79 685 руб.</a:t>
            </a:r>
          </a:p>
          <a:p>
            <a:pPr marL="285750" indent="-285750">
              <a:buFontTx/>
              <a:buChar char="-"/>
            </a:pP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/>
              <a:t>средний медицинский персонал, обеспечивающий предоставление медицинских услуг - 37 196 руб. </a:t>
            </a:r>
          </a:p>
          <a:p>
            <a:pPr marL="285750" indent="-285750">
              <a:buFontTx/>
              <a:buChar char="-"/>
            </a:pP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/>
              <a:t>младший медицинский персонал, обеспечивающий предоставление медицинских услуг - 35 019 руб.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39180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813025" y="1952253"/>
            <a:ext cx="4570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Передвижной палатный рентгеновский аппарат  АПР «ОКО»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0CC1FB-77C3-4A26-B580-33009C38F8D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9" y="2887069"/>
            <a:ext cx="3491647" cy="3185972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BA9716-C011-44FF-89DA-FBE65CA5282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93" y="2887069"/>
            <a:ext cx="2596567" cy="3155096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A6B803-3EE5-4001-98BF-1C7A00098EF6}"/>
              </a:ext>
            </a:extLst>
          </p:cNvPr>
          <p:cNvSpPr txBox="1"/>
          <p:nvPr/>
        </p:nvSpPr>
        <p:spPr>
          <a:xfrm>
            <a:off x="6706053" y="1934044"/>
            <a:ext cx="286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Маммографический</a:t>
            </a:r>
            <a:r>
              <a:rPr lang="ru-RU" sz="2000" dirty="0"/>
              <a:t> аппарат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3D25305-954D-4241-86F2-8C056539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3074861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800729" y="1932725"/>
            <a:ext cx="4964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Передвижной  диагностический медицинский комплекс</a:t>
            </a:r>
          </a:p>
          <a:p>
            <a:r>
              <a:rPr lang="ru-RU" sz="2000" dirty="0"/>
              <a:t>«Фельдшерско-акушерский пункт»</a:t>
            </a:r>
          </a:p>
          <a:p>
            <a:r>
              <a:rPr lang="ru-RU" sz="2000" dirty="0"/>
              <a:t>(мобильный пункт вакцинации)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8BC522-B3AD-4FF3-8DA5-36A3DAD7AB1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9" y="3819698"/>
            <a:ext cx="4240426" cy="2375377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A3DB97-7E14-4FE8-995E-3E47C0FB9BE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06" y="3348433"/>
            <a:ext cx="3050099" cy="2846641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087A5F-BE3D-465D-AABD-FD9136E7EA0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17" y="3348434"/>
            <a:ext cx="2211967" cy="284664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586FCC-BE30-4624-BB02-66A3D8354F28}"/>
              </a:ext>
            </a:extLst>
          </p:cNvPr>
          <p:cNvSpPr txBox="1"/>
          <p:nvPr/>
        </p:nvSpPr>
        <p:spPr>
          <a:xfrm>
            <a:off x="5616417" y="1973794"/>
            <a:ext cx="5930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Автомобили для обслуживания пациентов на дому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2CF2D6E-24D0-4EE4-BC87-01B3DFF1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2579969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CEC886-A505-4EFB-BA7D-D0702011104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9" y="3245012"/>
            <a:ext cx="2373630" cy="214514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C6B9A6-485E-4A3C-8F19-A7961DCEF20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83" y="3224146"/>
            <a:ext cx="2414070" cy="2145138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472A66-739B-45B7-8D3E-89304414471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49" y="3224151"/>
            <a:ext cx="2414070" cy="214513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127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F0106D-3F6F-4AF3-9BD8-C83D048E537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57" y="3224135"/>
            <a:ext cx="2373630" cy="214514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813025" y="1938227"/>
            <a:ext cx="2235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Биохимический анализатор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EBAE27-BF67-4CE7-A774-07FD1BBEB03C}"/>
              </a:ext>
            </a:extLst>
          </p:cNvPr>
          <p:cNvSpPr txBox="1"/>
          <p:nvPr/>
        </p:nvSpPr>
        <p:spPr>
          <a:xfrm>
            <a:off x="7861515" y="1986520"/>
            <a:ext cx="226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Офтальмоскоп</a:t>
            </a:r>
            <a:r>
              <a:rPr lang="ru-RU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F4C2A0-DC03-4B97-A09B-CE5A6596B3BE}"/>
              </a:ext>
            </a:extLst>
          </p:cNvPr>
          <p:cNvSpPr txBox="1"/>
          <p:nvPr/>
        </p:nvSpPr>
        <p:spPr>
          <a:xfrm>
            <a:off x="5768887" y="1942720"/>
            <a:ext cx="2672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Аппарат искусственной вентиляции легких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23AC82-EEB1-43A2-A6D2-EDDDD5150D9B}"/>
              </a:ext>
            </a:extLst>
          </p:cNvPr>
          <p:cNvSpPr txBox="1"/>
          <p:nvPr/>
        </p:nvSpPr>
        <p:spPr>
          <a:xfrm>
            <a:off x="2550743" y="1986520"/>
            <a:ext cx="202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err="1"/>
              <a:t>Периграф</a:t>
            </a:r>
            <a:endParaRPr lang="ru-RU" sz="20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8178189-2C1C-4B90-B7CE-6C25754C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3607676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0C00935D-92E2-45D0-B037-ADD266941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-4037"/>
            <a:ext cx="11353780" cy="1249772"/>
          </a:xfrm>
        </p:spPr>
        <p:txBody>
          <a:bodyPr/>
          <a:lstStyle/>
          <a:p>
            <a:pPr>
              <a:defRPr/>
            </a:pPr>
            <a:r>
              <a:rPr lang="ru-RU" altLang="ru-RU" sz="465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ПРОМЫШЛЕННОСТЬ</a:t>
            </a:r>
            <a:endParaRPr lang="ru-RU" altLang="ru-RU" sz="4656" dirty="0">
              <a:solidFill>
                <a:srgbClr val="2A52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Объект 2">
            <a:extLst>
              <a:ext uri="{FF2B5EF4-FFF2-40B4-BE49-F238E27FC236}">
                <a16:creationId xmlns:a16="http://schemas.microsoft.com/office/drawing/2014/main" id="{61C71A8B-78A4-4F1D-8E79-24B27CE0B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1515" y="1914602"/>
            <a:ext cx="4576149" cy="167640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За 9 месяцев 2021 года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общий оборот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7 млрд 157,7 млн.руб.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117,8 % к уровню 2020 года</a:t>
            </a:r>
          </a:p>
        </p:txBody>
      </p:sp>
      <p:pic>
        <p:nvPicPr>
          <p:cNvPr id="12292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8358E9BC-47B7-4892-997A-56354659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4">
            <a:extLst>
              <a:ext uri="{FF2B5EF4-FFF2-40B4-BE49-F238E27FC236}">
                <a16:creationId xmlns:a16="http://schemas.microsoft.com/office/drawing/2014/main" id="{C67EEF40-E220-4C78-9102-8A18D6525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D47CC39-DE15-4589-A442-F5829C1B1648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Объект 2">
            <a:extLst>
              <a:ext uri="{FF2B5EF4-FFF2-40B4-BE49-F238E27FC236}">
                <a16:creationId xmlns:a16="http://schemas.microsoft.com/office/drawing/2014/main" id="{FFDBF3A0-B0DA-41E4-9BDA-11EDA71D1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8365" y="4205227"/>
            <a:ext cx="5651860" cy="17847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/>
              <a:t> </a:t>
            </a:r>
            <a:r>
              <a:rPr lang="ru-RU" altLang="ru-RU" dirty="0"/>
              <a:t>ООО «Кузбассконсервмолоко» </a:t>
            </a:r>
          </a:p>
          <a:p>
            <a:pPr marL="0" indent="0" algn="ctr">
              <a:buNone/>
            </a:pPr>
            <a:r>
              <a:rPr lang="ru-RU" altLang="ru-RU" dirty="0"/>
              <a:t>сохранил объемы производимой продукции на уровне прошлого года – 1 млрд. 610,4 млн. руб.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9C3A1-4BA0-44C6-BA09-8C82A2645392}"/>
              </a:ext>
            </a:extLst>
          </p:cNvPr>
          <p:cNvSpPr txBox="1"/>
          <p:nvPr/>
        </p:nvSpPr>
        <p:spPr>
          <a:xfrm>
            <a:off x="11570225" y="2334178"/>
            <a:ext cx="1339850" cy="1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196EBA-6D22-4DE0-88CB-1710A8D92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5" y="3917546"/>
            <a:ext cx="4576149" cy="2360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E538A-AE02-4874-8268-AAFC6307C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65" y="1959057"/>
            <a:ext cx="586586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1505487" y="5540293"/>
            <a:ext cx="982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Вертолетная площадка для вертолета Центра медицины катастроф г. Кемерово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F5794DE-9373-4CCB-8AA5-3C75289F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9E91BF-F352-4743-BC11-64B55218A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19" y="2043100"/>
            <a:ext cx="10442336" cy="31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107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863419" y="2722319"/>
            <a:ext cx="3418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 модульных фельдшерских пункта:</a:t>
            </a:r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7D8E8A-7AF4-4EE3-AD10-840470E6D8F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06" y="2015476"/>
            <a:ext cx="5865511" cy="393745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2C8FE-99A0-4B33-A185-9F0102B04649}"/>
              </a:ext>
            </a:extLst>
          </p:cNvPr>
          <p:cNvSpPr txBox="1"/>
          <p:nvPr/>
        </p:nvSpPr>
        <p:spPr>
          <a:xfrm>
            <a:off x="813025" y="4165370"/>
            <a:ext cx="3418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д. Старый Тяжин	</a:t>
            </a:r>
          </a:p>
          <a:p>
            <a:r>
              <a:rPr lang="ru-RU" sz="2400" dirty="0"/>
              <a:t>- п. </a:t>
            </a:r>
            <a:r>
              <a:rPr lang="ru-RU" sz="2400" dirty="0" err="1"/>
              <a:t>Нововосточный</a:t>
            </a:r>
            <a:r>
              <a:rPr lang="ru-RU" sz="2400" dirty="0"/>
              <a:t>	</a:t>
            </a:r>
          </a:p>
          <a:p>
            <a:r>
              <a:rPr lang="ru-RU" sz="2400" dirty="0"/>
              <a:t>- д. Георгиевка </a:t>
            </a:r>
          </a:p>
          <a:p>
            <a:r>
              <a:rPr lang="ru-RU" sz="2400" dirty="0"/>
              <a:t>- с. </a:t>
            </a:r>
            <a:r>
              <a:rPr lang="ru-RU" sz="2400" dirty="0" err="1"/>
              <a:t>Кубитет</a:t>
            </a:r>
            <a:endParaRPr lang="ru-RU" sz="24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711611C-DBF8-4251-949C-6E85B8CA2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2622198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43B2DD-A4A5-4E93-94B0-4A3469CB1C5E}"/>
              </a:ext>
            </a:extLst>
          </p:cNvPr>
          <p:cNvSpPr txBox="1"/>
          <p:nvPr/>
        </p:nvSpPr>
        <p:spPr>
          <a:xfrm>
            <a:off x="813025" y="1727279"/>
            <a:ext cx="92356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 (Основной текст)"/>
              </a:rPr>
              <a:t>В 2021 году приняты:</a:t>
            </a:r>
          </a:p>
          <a:p>
            <a:endParaRPr lang="ru-RU" sz="2400" dirty="0">
              <a:latin typeface="Calibri (Основной текст)"/>
            </a:endParaRPr>
          </a:p>
          <a:p>
            <a:r>
              <a:rPr lang="ru-RU" sz="2400" dirty="0">
                <a:latin typeface="Calibri (Основной текст)"/>
              </a:rPr>
              <a:t>анестезиолог-реаниматолог</a:t>
            </a:r>
          </a:p>
          <a:p>
            <a:r>
              <a:rPr lang="ru-RU" sz="2400" dirty="0">
                <a:latin typeface="Calibri (Основной текст)"/>
              </a:rPr>
              <a:t>травматолог–ортопед</a:t>
            </a:r>
          </a:p>
          <a:p>
            <a:r>
              <a:rPr lang="ru-RU" sz="2400" dirty="0">
                <a:latin typeface="Calibri (Основной текст)"/>
              </a:rPr>
              <a:t>фтизиатр</a:t>
            </a:r>
          </a:p>
          <a:p>
            <a:r>
              <a:rPr lang="ru-RU" sz="2400" dirty="0">
                <a:latin typeface="Calibri (Основной текст)"/>
              </a:rPr>
              <a:t>педиатр</a:t>
            </a:r>
          </a:p>
          <a:p>
            <a:r>
              <a:rPr lang="ru-RU" sz="2400" dirty="0">
                <a:latin typeface="Calibri (Основной текст)"/>
              </a:rPr>
              <a:t>хирург</a:t>
            </a:r>
          </a:p>
          <a:p>
            <a:r>
              <a:rPr lang="ru-RU" sz="2400" dirty="0">
                <a:latin typeface="Calibri (Основной текст)"/>
              </a:rPr>
              <a:t>2 врача-терапевта </a:t>
            </a:r>
          </a:p>
          <a:p>
            <a:endParaRPr lang="ru-RU" sz="2400" b="1" dirty="0">
              <a:latin typeface="Calibri (Основной текст)"/>
            </a:endParaRPr>
          </a:p>
          <a:p>
            <a:r>
              <a:rPr lang="ru-RU" sz="2400" dirty="0">
                <a:latin typeface="Calibri (Основной текст)"/>
              </a:rPr>
              <a:t>4 специалиста среднего медперсонала </a:t>
            </a:r>
          </a:p>
          <a:p>
            <a:r>
              <a:rPr lang="ru-RU" sz="2400" dirty="0">
                <a:latin typeface="Calibri (Основной текст)"/>
              </a:rPr>
              <a:t>в сельских населенные пункты, из них трое – молодые специалисты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48AE7D4-A5EF-4ED7-B106-65D3F3A7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ЗДРАВООХРАНЕНИЕ</a:t>
            </a:r>
            <a:endParaRPr lang="ru-RU" sz="33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31" y="2242844"/>
            <a:ext cx="1813399" cy="2458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22" y="2274100"/>
            <a:ext cx="2036237" cy="2375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42" y="2274100"/>
            <a:ext cx="1908568" cy="24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87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FB2862-A23F-4233-9AAC-B59F279C1A77}"/>
              </a:ext>
            </a:extLst>
          </p:cNvPr>
          <p:cNvSpPr txBox="1"/>
          <p:nvPr/>
        </p:nvSpPr>
        <p:spPr>
          <a:xfrm>
            <a:off x="813026" y="1420813"/>
            <a:ext cx="92326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58 учреждений культуры</a:t>
            </a:r>
          </a:p>
          <a:p>
            <a:endParaRPr lang="ru-RU" dirty="0"/>
          </a:p>
          <a:p>
            <a:r>
              <a:rPr lang="ru-RU" dirty="0"/>
              <a:t>Детская школа искусств № 31</a:t>
            </a:r>
          </a:p>
          <a:p>
            <a:r>
              <a:rPr lang="ru-RU" dirty="0"/>
              <a:t>Детская художественная школа № 13</a:t>
            </a:r>
          </a:p>
          <a:p>
            <a:r>
              <a:rPr lang="ru-RU" dirty="0"/>
              <a:t>Дом культуры «Юбилейный»</a:t>
            </a:r>
          </a:p>
          <a:p>
            <a:endParaRPr lang="ru-RU" dirty="0"/>
          </a:p>
          <a:p>
            <a:r>
              <a:rPr lang="ru-RU" dirty="0"/>
              <a:t>Центр по бухгалтерскому </a:t>
            </a:r>
          </a:p>
          <a:p>
            <a:r>
              <a:rPr lang="ru-RU" dirty="0"/>
              <a:t>и техническому обслуживанию </a:t>
            </a:r>
          </a:p>
          <a:p>
            <a:r>
              <a:rPr lang="ru-RU" dirty="0"/>
              <a:t>учреждений культуры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Центр народного творчества </a:t>
            </a:r>
          </a:p>
          <a:p>
            <a:r>
              <a:rPr lang="ru-RU" dirty="0"/>
              <a:t>и культурно-досуговой деятельности</a:t>
            </a:r>
          </a:p>
          <a:p>
            <a:r>
              <a:rPr lang="ru-RU" dirty="0"/>
              <a:t>	- Центр национальных культур</a:t>
            </a:r>
          </a:p>
          <a:p>
            <a:r>
              <a:rPr lang="ru-RU" dirty="0"/>
              <a:t>	- Историко-краеведческий музей</a:t>
            </a:r>
          </a:p>
          <a:p>
            <a:r>
              <a:rPr lang="ru-RU" dirty="0"/>
              <a:t>	- 22 сельских филиала-дома культуры</a:t>
            </a:r>
          </a:p>
          <a:p>
            <a:endParaRPr lang="ru-RU" dirty="0"/>
          </a:p>
        </p:txBody>
      </p:sp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42003E4-7260-4C67-8B76-DB603D68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33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237616-0F26-433E-98D9-5CCBA1772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648" y="1880223"/>
            <a:ext cx="6746237" cy="3002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167B2-72AE-4D76-8A65-653C39598C36}"/>
              </a:ext>
            </a:extLst>
          </p:cNvPr>
          <p:cNvSpPr txBox="1"/>
          <p:nvPr/>
        </p:nvSpPr>
        <p:spPr>
          <a:xfrm>
            <a:off x="6238672" y="4963737"/>
            <a:ext cx="5350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Централизованная библиотечная система</a:t>
            </a:r>
          </a:p>
          <a:p>
            <a:r>
              <a:rPr lang="ru-RU" dirty="0"/>
              <a:t>	- межпоселенческая библиотека </a:t>
            </a:r>
          </a:p>
          <a:p>
            <a:r>
              <a:rPr lang="ru-RU" dirty="0"/>
              <a:t>	- детская библиотека</a:t>
            </a:r>
          </a:p>
          <a:p>
            <a:r>
              <a:rPr lang="ru-RU" dirty="0"/>
              <a:t>	- модельная библиотека семейного чтения</a:t>
            </a:r>
          </a:p>
          <a:p>
            <a:r>
              <a:rPr lang="ru-RU" dirty="0"/>
              <a:t>	- 25 сельских библиотек</a:t>
            </a:r>
          </a:p>
        </p:txBody>
      </p:sp>
    </p:spTree>
    <p:extLst>
      <p:ext uri="{BB962C8B-B14F-4D97-AF65-F5344CB8AC3E}">
        <p14:creationId xmlns:p14="http://schemas.microsoft.com/office/powerpoint/2010/main" val="3939284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FB2862-A23F-4233-9AAC-B59F279C1A77}"/>
              </a:ext>
            </a:extLst>
          </p:cNvPr>
          <p:cNvSpPr txBox="1"/>
          <p:nvPr/>
        </p:nvSpPr>
        <p:spPr>
          <a:xfrm>
            <a:off x="790707" y="2386630"/>
            <a:ext cx="9895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Расходы местного бюджета на реализацию муниципальной программы «Культура Тяжинского муниципального округа» за 9 месяцев 2021 года составили 112,8 млн. руб.</a:t>
            </a:r>
          </a:p>
          <a:p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1B9D83F-DB9C-4F1C-8EBF-901AB7BE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33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6C3A0-68D8-4687-9C98-A30ED264A48F}"/>
              </a:ext>
            </a:extLst>
          </p:cNvPr>
          <p:cNvSpPr txBox="1"/>
          <p:nvPr/>
        </p:nvSpPr>
        <p:spPr>
          <a:xfrm>
            <a:off x="790707" y="4966019"/>
            <a:ext cx="10560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 9 месяцев 2021 года оказано платных услуг на сумму 3,055 млн. руб.</a:t>
            </a:r>
          </a:p>
          <a:p>
            <a:r>
              <a:rPr lang="ru-RU" sz="2400" dirty="0"/>
              <a:t>Оплачено хозяйственных расходов на 1,9 млн. руб.</a:t>
            </a:r>
            <a:endParaRPr lang="ru-RU" sz="2400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989" y="3934220"/>
            <a:ext cx="10286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Средняя заработная плата работников культуры в 2021 году </a:t>
            </a:r>
            <a:r>
              <a:rPr lang="ru-RU" sz="2400" dirty="0"/>
              <a:t>- 36 913 руб.</a:t>
            </a:r>
          </a:p>
        </p:txBody>
      </p:sp>
    </p:spTree>
    <p:extLst>
      <p:ext uri="{BB962C8B-B14F-4D97-AF65-F5344CB8AC3E}">
        <p14:creationId xmlns:p14="http://schemas.microsoft.com/office/powerpoint/2010/main" val="1482683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FB2862-A23F-4233-9AAC-B59F279C1A77}"/>
              </a:ext>
            </a:extLst>
          </p:cNvPr>
          <p:cNvSpPr txBox="1"/>
          <p:nvPr/>
        </p:nvSpPr>
        <p:spPr>
          <a:xfrm>
            <a:off x="941240" y="1880223"/>
            <a:ext cx="37130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429 клубных формирований  </a:t>
            </a:r>
          </a:p>
          <a:p>
            <a:endParaRPr lang="ru-RU" sz="2400" dirty="0"/>
          </a:p>
          <a:p>
            <a:r>
              <a:rPr lang="ru-RU" sz="2400" dirty="0"/>
              <a:t>4 599 участников</a:t>
            </a:r>
          </a:p>
          <a:p>
            <a:endParaRPr lang="ru-RU" sz="2400" dirty="0"/>
          </a:p>
          <a:p>
            <a:r>
              <a:rPr lang="ru-RU" sz="2400" dirty="0"/>
              <a:t>11 тысяч мероприятий</a:t>
            </a:r>
          </a:p>
          <a:p>
            <a:endParaRPr lang="ru-RU" sz="2400" dirty="0"/>
          </a:p>
          <a:p>
            <a:r>
              <a:rPr lang="ru-RU" sz="2400" dirty="0"/>
              <a:t>45 международных, общероссийских, межрегиональных фестивалей, конкурсов и выставок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9AD90-1646-4256-AF17-A672E44A5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86" y="2129105"/>
            <a:ext cx="6457963" cy="452057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8E3C278-7D90-4F85-9174-DD129383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1025203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FB2862-A23F-4233-9AAC-B59F279C1A77}"/>
              </a:ext>
            </a:extLst>
          </p:cNvPr>
          <p:cNvSpPr txBox="1"/>
          <p:nvPr/>
        </p:nvSpPr>
        <p:spPr>
          <a:xfrm>
            <a:off x="5517086" y="1793669"/>
            <a:ext cx="94618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Военно-историческая реконструкция </a:t>
            </a:r>
          </a:p>
          <a:p>
            <a:r>
              <a:rPr lang="ru-RU" sz="2400" dirty="0"/>
              <a:t>подвига Николая Масалова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75DC72-B3D7-41E7-822D-EA33091A1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49" y="3474940"/>
            <a:ext cx="3383752" cy="25378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B64AC6B-212A-4647-8AD9-9156ACF7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33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CC15F7-F622-436E-B5A0-86C2AB487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5" y="3474940"/>
            <a:ext cx="3383751" cy="2537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668BF-B963-45C6-9390-D19C3CD7088C}"/>
              </a:ext>
            </a:extLst>
          </p:cNvPr>
          <p:cNvSpPr txBox="1"/>
          <p:nvPr/>
        </p:nvSpPr>
        <p:spPr>
          <a:xfrm>
            <a:off x="639616" y="1796643"/>
            <a:ext cx="33837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Межмуниципальный фестиваль военно-патриотической песни «Эхо победной весны»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5D5DC2-1B59-46CC-927A-C5130AEEA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54" y="3481385"/>
            <a:ext cx="3375159" cy="25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78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344A89-83F1-4E86-B861-DD92D26F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33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DD8B3-64ED-4A6A-8C43-97646B9F09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0" y="4048937"/>
            <a:ext cx="3275584" cy="24970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45" y="4437677"/>
            <a:ext cx="2693437" cy="2020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1730069"/>
            <a:ext cx="3275584" cy="2066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63" y="1880223"/>
            <a:ext cx="3531299" cy="2354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88" y="4437677"/>
            <a:ext cx="2618381" cy="20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991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344A89-83F1-4E86-B861-DD92D26F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</a:t>
            </a:r>
            <a:endParaRPr lang="ru-RU" sz="3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3140248"/>
            <a:ext cx="3486128" cy="26145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5668BF-B963-45C6-9390-D19C3CD7088C}"/>
              </a:ext>
            </a:extLst>
          </p:cNvPr>
          <p:cNvSpPr txBox="1"/>
          <p:nvPr/>
        </p:nvSpPr>
        <p:spPr>
          <a:xfrm>
            <a:off x="647159" y="2063944"/>
            <a:ext cx="10928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«Комплектование библиотечных фондов» </a:t>
            </a:r>
          </a:p>
          <a:p>
            <a:pPr algn="ctr"/>
            <a:r>
              <a:rPr lang="ru-RU" sz="2400" dirty="0"/>
              <a:t>оформлена подписка на 59,4 тыс. руб. 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38" y="3140248"/>
            <a:ext cx="4501787" cy="26145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30" y="3432939"/>
            <a:ext cx="2085975" cy="20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020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344A89-83F1-4E86-B861-DD92D26F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СПОРТ</a:t>
            </a:r>
            <a:endParaRPr lang="ru-RU" sz="3300" dirty="0"/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1770983"/>
            <a:ext cx="3018116" cy="239047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45" y="1770983"/>
            <a:ext cx="3474875" cy="239047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15" y="1770983"/>
            <a:ext cx="3338777" cy="239047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4456417"/>
            <a:ext cx="3700800" cy="2103004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8" y="4456417"/>
            <a:ext cx="2191301" cy="2103004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19" y="4456417"/>
            <a:ext cx="2776840" cy="21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9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B3AF0A23-8582-4D72-92E9-3F48592B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89" y="2795029"/>
            <a:ext cx="3142878" cy="35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03E814B-23F0-4845-856A-8EADDAE64E83}"/>
              </a:ext>
            </a:extLst>
          </p:cNvPr>
          <p:cNvSpPr/>
          <p:nvPr/>
        </p:nvSpPr>
        <p:spPr>
          <a:xfrm>
            <a:off x="9262601" y="2876040"/>
            <a:ext cx="1372397" cy="319402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40675F-0617-43F0-A7F1-D02242E7DA60}"/>
              </a:ext>
            </a:extLst>
          </p:cNvPr>
          <p:cNvSpPr/>
          <p:nvPr/>
        </p:nvSpPr>
        <p:spPr>
          <a:xfrm>
            <a:off x="7456568" y="3100931"/>
            <a:ext cx="1372398" cy="29691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CDD83283-81E3-4CF1-8F47-90F12F00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1353780" cy="1249772"/>
          </a:xfrm>
        </p:spPr>
        <p:txBody>
          <a:bodyPr/>
          <a:lstStyle/>
          <a:p>
            <a:pPr>
              <a:defRPr/>
            </a:pPr>
            <a:r>
              <a:rPr lang="ru-RU" altLang="ru-RU" sz="465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ПРОМЫШЛЕННОСТЬ</a:t>
            </a:r>
            <a:endParaRPr lang="ru-RU" altLang="ru-RU" sz="4656" dirty="0">
              <a:solidFill>
                <a:srgbClr val="2A52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D3CC23CB-1CD5-4D27-953B-C7376FE8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4">
            <a:extLst>
              <a:ext uri="{FF2B5EF4-FFF2-40B4-BE49-F238E27FC236}">
                <a16:creationId xmlns:a16="http://schemas.microsoft.com/office/drawing/2014/main" id="{E8933EDB-D8C7-4641-BB09-032B3EDF6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259098D-5DCC-42A7-9D38-8A759521CA23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Объект 2">
            <a:extLst>
              <a:ext uri="{FF2B5EF4-FFF2-40B4-BE49-F238E27FC236}">
                <a16:creationId xmlns:a16="http://schemas.microsoft.com/office/drawing/2014/main" id="{11FA7CA9-8989-495A-815E-F3684D3DE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419" y="1752754"/>
            <a:ext cx="7716377" cy="85794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altLang="ru-RU" dirty="0">
                <a:latin typeface="Calibri (Основной текст)"/>
              </a:rPr>
              <a:t>Ожидаемый объем промышленного производства составит более 8 млрд. руб.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E085DC-ECC5-433B-8BF8-E305FC0A1A11}"/>
              </a:ext>
            </a:extLst>
          </p:cNvPr>
          <p:cNvSpPr txBox="1"/>
          <p:nvPr/>
        </p:nvSpPr>
        <p:spPr>
          <a:xfrm>
            <a:off x="9115934" y="1697897"/>
            <a:ext cx="1665730" cy="117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65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8,0</a:t>
            </a:r>
          </a:p>
          <a:p>
            <a:pPr algn="ctr" eaLnBrk="1" hangingPunct="1">
              <a:defRPr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млрд. руб.</a:t>
            </a:r>
          </a:p>
        </p:txBody>
      </p:sp>
      <p:sp>
        <p:nvSpPr>
          <p:cNvPr id="14348" name="TextBox 1">
            <a:extLst>
              <a:ext uri="{FF2B5EF4-FFF2-40B4-BE49-F238E27FC236}">
                <a16:creationId xmlns:a16="http://schemas.microsoft.com/office/drawing/2014/main" id="{21675F53-0107-4BFC-83FD-88664734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9902" y="6037068"/>
            <a:ext cx="1372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Arial" panose="020B0604020202020204" pitchFamily="34" charset="0"/>
              </a:rPr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B1E1A-9A47-425A-AEF2-DA14E8ABD0A2}"/>
              </a:ext>
            </a:extLst>
          </p:cNvPr>
          <p:cNvSpPr txBox="1"/>
          <p:nvPr/>
        </p:nvSpPr>
        <p:spPr>
          <a:xfrm>
            <a:off x="7376871" y="1922787"/>
            <a:ext cx="1665730" cy="117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65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7,2</a:t>
            </a:r>
          </a:p>
          <a:p>
            <a:pPr algn="ctr" eaLnBrk="1" hangingPunct="1">
              <a:defRPr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млрд. руб.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0F88BFA-1DC1-4F12-A4B0-A6E5C3AD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600" y="6034070"/>
            <a:ext cx="1372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Arial" panose="020B0604020202020204" pitchFamily="34" charset="0"/>
              </a:rPr>
              <a:t>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E7230E-8027-46EF-BA07-C5C952824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8" y="2795029"/>
            <a:ext cx="2682040" cy="335604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344A89-83F1-4E86-B861-DD92D26F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sz="3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668BF-B963-45C6-9390-D19C3CD7088C}"/>
              </a:ext>
            </a:extLst>
          </p:cNvPr>
          <p:cNvSpPr txBox="1"/>
          <p:nvPr/>
        </p:nvSpPr>
        <p:spPr>
          <a:xfrm>
            <a:off x="400633" y="1772372"/>
            <a:ext cx="10557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13 добровольческих (волонтерских) объединений 786 волонтеров  </a:t>
            </a:r>
          </a:p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35" y="4529392"/>
            <a:ext cx="2774622" cy="170880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75" y="3076159"/>
            <a:ext cx="3877466" cy="3014889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59" y="2386630"/>
            <a:ext cx="2397125" cy="177800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059" y="4339156"/>
            <a:ext cx="2397125" cy="189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6" y="2225541"/>
            <a:ext cx="2181124" cy="218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62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344A89-83F1-4E86-B861-DD92D26F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ТУРИЗМ</a:t>
            </a:r>
            <a:endParaRPr lang="ru-RU" sz="3300" dirty="0"/>
          </a:p>
        </p:txBody>
      </p:sp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" y="1880223"/>
            <a:ext cx="2691544" cy="3073796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16" y="2561894"/>
            <a:ext cx="2335374" cy="3073796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77" y="1880223"/>
            <a:ext cx="3114856" cy="2300328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07" y="4255732"/>
            <a:ext cx="3455249" cy="26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85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2FF7C80-F234-4767-A0B2-FED89C10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>
            <a:extLst>
              <a:ext uri="{FF2B5EF4-FFF2-40B4-BE49-F238E27FC236}">
                <a16:creationId xmlns:a16="http://schemas.microsoft.com/office/drawing/2014/main" id="{EF2BE414-99E1-4794-85C6-0812FC3A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1022CB2-762E-41AA-A712-B3AAEACB539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5D2447EA-116C-409A-A99D-0A20543754B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0386097"/>
              </p:ext>
            </p:extLst>
          </p:nvPr>
        </p:nvGraphicFramePr>
        <p:xfrm>
          <a:off x="863419" y="2202286"/>
          <a:ext cx="10225291" cy="4182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FED46D-E40E-47E2-8276-943D0C1C0E80}"/>
              </a:ext>
            </a:extLst>
          </p:cNvPr>
          <p:cNvSpPr txBox="1"/>
          <p:nvPr/>
        </p:nvSpPr>
        <p:spPr>
          <a:xfrm>
            <a:off x="838221" y="1734831"/>
            <a:ext cx="9505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17 тыс. объектов муниципальной собственности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F97D6BD-995B-46C4-B283-E042238A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МУНИЦИПАЛЬНЫМ ИМУЩЕСТВОМ</a:t>
            </a:r>
            <a:endParaRPr lang="ru-RU" sz="33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>
            <a:extLst>
              <a:ext uri="{FF2B5EF4-FFF2-40B4-BE49-F238E27FC236}">
                <a16:creationId xmlns:a16="http://schemas.microsoft.com/office/drawing/2014/main" id="{E4FA1DA9-4D86-41A8-BA87-B661888CC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3025" y="1848354"/>
            <a:ext cx="5729990" cy="442292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80 исковых заявлений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 невостребованным паям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площадью 20 тыс. гектаров.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10 договоров аренды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 с/х-предприятиями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 сумму 165 тыс. руб.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3 аукциона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 продаже земельных участков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 сумму 20,7 млн. руб.</a:t>
            </a:r>
          </a:p>
        </p:txBody>
      </p:sp>
      <p:pic>
        <p:nvPicPr>
          <p:cNvPr id="6148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CF966ACB-A0BE-4949-9D25-DD1D4516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4">
            <a:extLst>
              <a:ext uri="{FF2B5EF4-FFF2-40B4-BE49-F238E27FC236}">
                <a16:creationId xmlns:a16="http://schemas.microsoft.com/office/drawing/2014/main" id="{30CE1A3E-7122-4AAD-BE6B-1DD3622F8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555A4CD-9790-4F76-A9F0-03C71F7CB061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0B605C-29AA-4D46-A226-CAF544D979AD}"/>
              </a:ext>
            </a:extLst>
          </p:cNvPr>
          <p:cNvSpPr txBox="1"/>
          <p:nvPr/>
        </p:nvSpPr>
        <p:spPr>
          <a:xfrm>
            <a:off x="6780463" y="1837756"/>
            <a:ext cx="4932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Доходы от продажи земельных участков, млн. руб.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AF7C1D56-8311-4878-A9F3-4731E953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МУНИЦИПАЛЬНЫМ ИМУЩЕСТВОМ</a:t>
            </a:r>
            <a:endParaRPr lang="ru-RU" sz="3300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4AF0366-D6E0-4827-A69D-6E54B130D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126128"/>
              </p:ext>
            </p:extLst>
          </p:nvPr>
        </p:nvGraphicFramePr>
        <p:xfrm>
          <a:off x="6374572" y="2547419"/>
          <a:ext cx="4932948" cy="391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06112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>
            <a:extLst>
              <a:ext uri="{FF2B5EF4-FFF2-40B4-BE49-F238E27FC236}">
                <a16:creationId xmlns:a16="http://schemas.microsoft.com/office/drawing/2014/main" id="{E4FA1DA9-4D86-41A8-BA87-B661888CC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264" y="1676967"/>
            <a:ext cx="7016413" cy="45207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1893 договора аренды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на сумму 4,5 млн. руб.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2021 год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1924 договора аренды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на сумму 4,7 млн. руб.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План на 2022 год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1930 договоров аренды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на сумму 5 млн. руб. 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CF966ACB-A0BE-4949-9D25-DD1D4516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4">
            <a:extLst>
              <a:ext uri="{FF2B5EF4-FFF2-40B4-BE49-F238E27FC236}">
                <a16:creationId xmlns:a16="http://schemas.microsoft.com/office/drawing/2014/main" id="{30CE1A3E-7122-4AAD-BE6B-1DD3622F8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555A4CD-9790-4F76-A9F0-03C71F7CB061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https://novoaltaysk.com/wp-content/uploads/2013/11/dogovor-socialnogo-nayma-zhk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66" y="2877045"/>
            <a:ext cx="4123584" cy="27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374BE9C-84AA-4199-ACDE-E7ADD8B3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МУНИЦПАЛЬНЫМ ИМУЩЕСТВОМ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23625595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>
            <a:extLst>
              <a:ext uri="{FF2B5EF4-FFF2-40B4-BE49-F238E27FC236}">
                <a16:creationId xmlns:a16="http://schemas.microsoft.com/office/drawing/2014/main" id="{E4FA1DA9-4D86-41A8-BA87-B661888CC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275" y="1711862"/>
            <a:ext cx="7391175" cy="412659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В 2021 году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поступило арендной платы - 4,3 млн. руб.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Поступит арендной платы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до конца 2021 года - 6,4 млн. руб.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Направлено 277 претензий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на сумму 323 тыс. руб.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Удовлетворено 273 претензии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Arial" panose="020B0604020202020204" pitchFamily="34" charset="0"/>
              </a:rPr>
              <a:t>на сумму 309 тыс. руб.</a:t>
            </a:r>
          </a:p>
          <a:p>
            <a:endParaRPr lang="ru-RU" sz="2000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1417428"/>
              </p:ext>
            </p:extLst>
          </p:nvPr>
        </p:nvGraphicFramePr>
        <p:xfrm>
          <a:off x="7156317" y="1950645"/>
          <a:ext cx="4216625" cy="464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148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CF966ACB-A0BE-4949-9D25-DD1D4516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4">
            <a:extLst>
              <a:ext uri="{FF2B5EF4-FFF2-40B4-BE49-F238E27FC236}">
                <a16:creationId xmlns:a16="http://schemas.microsoft.com/office/drawing/2014/main" id="{30CE1A3E-7122-4AAD-BE6B-1DD3622F8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555A4CD-9790-4F76-A9F0-03C71F7CB061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7F9D12-1776-48E6-8EF7-DCD8493F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МУНИЦИПАЛЬНЫМ ИМУЩЕСТВОМ</a:t>
            </a:r>
            <a:endParaRPr lang="ru-RU" sz="33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7B129-A886-433A-BC66-63FB3D0817DA}"/>
              </a:ext>
            </a:extLst>
          </p:cNvPr>
          <p:cNvSpPr txBox="1"/>
          <p:nvPr/>
        </p:nvSpPr>
        <p:spPr>
          <a:xfrm>
            <a:off x="7112000" y="1711862"/>
            <a:ext cx="4597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/>
              <a:t>Доходы от сдачи в аренду </a:t>
            </a:r>
            <a:r>
              <a:rPr lang="ru-RU" sz="2800" dirty="0"/>
              <a:t>земельных участков, млн.руб.</a:t>
            </a:r>
          </a:p>
        </p:txBody>
      </p:sp>
    </p:spTree>
    <p:extLst>
      <p:ext uri="{BB962C8B-B14F-4D97-AF65-F5344CB8AC3E}">
        <p14:creationId xmlns:p14="http://schemas.microsoft.com/office/powerpoint/2010/main" val="1476524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Объект 2">
            <a:extLst>
              <a:ext uri="{FF2B5EF4-FFF2-40B4-BE49-F238E27FC236}">
                <a16:creationId xmlns:a16="http://schemas.microsoft.com/office/drawing/2014/main" id="{03D3D511-5163-4AD6-B07F-E5A8B042E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16992" y="1717230"/>
            <a:ext cx="4111588" cy="1338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dirty="0"/>
              <a:t>Доходы от сдачи в аренду муниципального имущества, тыс.руб.</a:t>
            </a:r>
          </a:p>
          <a:p>
            <a:pPr marL="0" indent="0" algn="ctr">
              <a:buNone/>
            </a:pPr>
            <a:endParaRPr lang="ru-RU" altLang="ru-RU" sz="2434" b="1" dirty="0"/>
          </a:p>
          <a:p>
            <a:pPr marL="0" indent="0" algn="ctr">
              <a:buNone/>
            </a:pPr>
            <a:endParaRPr lang="ru-RU" altLang="ru-RU" sz="2434" b="1" dirty="0"/>
          </a:p>
        </p:txBody>
      </p:sp>
      <p:pic>
        <p:nvPicPr>
          <p:cNvPr id="8196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BDF3866B-9365-405A-BA15-0F5F3B3A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>
            <a:extLst>
              <a:ext uri="{FF2B5EF4-FFF2-40B4-BE49-F238E27FC236}">
                <a16:creationId xmlns:a16="http://schemas.microsoft.com/office/drawing/2014/main" id="{FE3852C5-471F-4E6B-A0DC-6CC509C44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67338EF-59FF-4489-9669-72089BB289AA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AE01879-0DB8-4B55-8B79-BBB8E1AD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"/>
            <a:ext cx="10515600" cy="967304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МУНИЦИПАЛЬНЫМ ИМУЩЕСТВОМ</a:t>
            </a:r>
            <a:endParaRPr lang="ru-RU" sz="3300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77416BC-CB78-48B6-9569-BF0E4B1332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818990"/>
              </p:ext>
            </p:extLst>
          </p:nvPr>
        </p:nvGraphicFramePr>
        <p:xfrm>
          <a:off x="6662621" y="3114936"/>
          <a:ext cx="5220329" cy="3310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852B213-333D-4B5E-A1AE-B4F01B6663DD}"/>
              </a:ext>
            </a:extLst>
          </p:cNvPr>
          <p:cNvSpPr txBox="1"/>
          <p:nvPr/>
        </p:nvSpPr>
        <p:spPr>
          <a:xfrm>
            <a:off x="813025" y="1866553"/>
            <a:ext cx="499721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/>
              <a:t>Увеличение показателя достигнуто за счет заключения договоров с юридическими лицами </a:t>
            </a:r>
          </a:p>
          <a:p>
            <a:pPr algn="ctr"/>
            <a:endParaRPr lang="ru-RU" altLang="ru-RU" sz="2800" dirty="0"/>
          </a:p>
          <a:p>
            <a:pPr algn="ctr"/>
            <a:r>
              <a:rPr lang="ru-RU" altLang="ru-RU" sz="2800" dirty="0"/>
              <a:t>МКП «Комфорт», </a:t>
            </a:r>
          </a:p>
          <a:p>
            <a:pPr algn="ctr"/>
            <a:r>
              <a:rPr lang="ru-RU" altLang="ru-RU" sz="2800" dirty="0"/>
              <a:t>МУП «Водоканал»</a:t>
            </a:r>
          </a:p>
          <a:p>
            <a:pPr algn="ctr"/>
            <a:r>
              <a:rPr lang="ru-RU" altLang="ru-RU" sz="2800" dirty="0"/>
              <a:t>АО «Мега-Телеком»</a:t>
            </a:r>
          </a:p>
          <a:p>
            <a:pPr algn="ctr"/>
            <a:r>
              <a:rPr lang="ru-RU" altLang="ru-RU" sz="2800" dirty="0"/>
              <a:t> ООО «Рыболов» </a:t>
            </a:r>
          </a:p>
          <a:p>
            <a:pPr algn="ctr"/>
            <a:endParaRPr lang="ru-RU" altLang="ru-RU" sz="2800" dirty="0"/>
          </a:p>
          <a:p>
            <a:pPr algn="ctr"/>
            <a:r>
              <a:rPr lang="ru-RU" altLang="ru-RU" sz="2800" dirty="0"/>
              <a:t>на сумму 60 тыс.руб</a:t>
            </a:r>
            <a:r>
              <a:rPr lang="ru-RU" altLang="ru-RU" sz="2800" b="1" dirty="0"/>
              <a:t>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6B439B8A-AEA2-43B7-A07F-D5118C41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-1716"/>
            <a:ext cx="11353780" cy="9520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86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ПРОГРАММА ПЕРЕСЕЛЕНИЯ ГРАЖДАН</a:t>
            </a:r>
          </a:p>
        </p:txBody>
      </p:sp>
      <p:sp>
        <p:nvSpPr>
          <p:cNvPr id="10243" name="Объект 2">
            <a:extLst>
              <a:ext uri="{FF2B5EF4-FFF2-40B4-BE49-F238E27FC236}">
                <a16:creationId xmlns:a16="http://schemas.microsoft.com/office/drawing/2014/main" id="{994789BB-E60A-444C-98E9-9268A9746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419" y="1881361"/>
            <a:ext cx="10350682" cy="4621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Переселение граждан из многоквартирных домов, признанных аварийными, и подлежащими сносу или реконструкции.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Освоено бюджетных средств на сумму 9,1 млн.руб.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dirty="0"/>
              <a:t>Переселено из аварийных домов 8 семей.</a:t>
            </a:r>
          </a:p>
        </p:txBody>
      </p:sp>
      <p:pic>
        <p:nvPicPr>
          <p:cNvPr id="10244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F2D91E11-8B31-4B72-9118-DC235EBC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417" y="153388"/>
            <a:ext cx="1669723" cy="13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4">
            <a:extLst>
              <a:ext uri="{FF2B5EF4-FFF2-40B4-BE49-F238E27FC236}">
                <a16:creationId xmlns:a16="http://schemas.microsoft.com/office/drawing/2014/main" id="{DC64C457-8E39-47DE-95E4-63E1C754D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7B2FC0-B1E8-46A0-8B0D-3502562A05A8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28F3D-05C0-4256-BD88-631F68E3D5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14" y="2880090"/>
            <a:ext cx="5389247" cy="230094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BFF38078-5B9F-4A29-BB29-6A542F21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0"/>
            <a:ext cx="10144322" cy="963559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ИСПОЛНЕНИЕ БЮДЖЕТА</a:t>
            </a:r>
          </a:p>
        </p:txBody>
      </p:sp>
      <p:pic>
        <p:nvPicPr>
          <p:cNvPr id="82947" name="Picture 2">
            <a:extLst>
              <a:ext uri="{FF2B5EF4-FFF2-40B4-BE49-F238E27FC236}">
                <a16:creationId xmlns:a16="http://schemas.microsoft.com/office/drawing/2014/main" id="{1B4F49BE-79FF-409D-80E9-5A2B305B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8" name="Рисунок 4">
            <a:extLst>
              <a:ext uri="{FF2B5EF4-FFF2-40B4-BE49-F238E27FC236}">
                <a16:creationId xmlns:a16="http://schemas.microsoft.com/office/drawing/2014/main" id="{6043C65B-701B-4752-8C4E-1B8A082B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F73AB20-D9B9-411B-9997-CECAB67DBD9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id="{16F795A6-3D42-4CDF-ABEC-3EA4F2163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475988"/>
              </p:ext>
            </p:extLst>
          </p:nvPr>
        </p:nvGraphicFramePr>
        <p:xfrm>
          <a:off x="1955561" y="2597288"/>
          <a:ext cx="8082393" cy="3859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13F8489-C879-48A0-A6D6-D2A9E750A6C6}"/>
              </a:ext>
            </a:extLst>
          </p:cNvPr>
          <p:cNvSpPr txBox="1"/>
          <p:nvPr/>
        </p:nvSpPr>
        <p:spPr>
          <a:xfrm>
            <a:off x="2564296" y="1828800"/>
            <a:ext cx="636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84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/>
              <a:t>Доходы бюджета, млн.руб.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BFF38078-5B9F-4A29-BB29-6A542F21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87" y="0"/>
            <a:ext cx="10144322" cy="940279"/>
          </a:xfrm>
        </p:spPr>
        <p:txBody>
          <a:bodyPr/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ИСПОЛНЕНИЕ БЮДЖЕТА</a:t>
            </a:r>
          </a:p>
        </p:txBody>
      </p:sp>
      <p:pic>
        <p:nvPicPr>
          <p:cNvPr id="82947" name="Picture 2">
            <a:extLst>
              <a:ext uri="{FF2B5EF4-FFF2-40B4-BE49-F238E27FC236}">
                <a16:creationId xmlns:a16="http://schemas.microsoft.com/office/drawing/2014/main" id="{1B4F49BE-79FF-409D-80E9-5A2B305B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8" name="Рисунок 4">
            <a:extLst>
              <a:ext uri="{FF2B5EF4-FFF2-40B4-BE49-F238E27FC236}">
                <a16:creationId xmlns:a16="http://schemas.microsoft.com/office/drawing/2014/main" id="{6043C65B-701B-4752-8C4E-1B8A082B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F73AB20-D9B9-411B-9997-CECAB67DBD9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id="{16F795A6-3D42-4CDF-ABEC-3EA4F2163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578905"/>
              </p:ext>
            </p:extLst>
          </p:nvPr>
        </p:nvGraphicFramePr>
        <p:xfrm>
          <a:off x="863420" y="2413657"/>
          <a:ext cx="9781390" cy="400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A348329-3F13-43A5-B932-67EDA2839E35}"/>
              </a:ext>
            </a:extLst>
          </p:cNvPr>
          <p:cNvSpPr txBox="1"/>
          <p:nvPr/>
        </p:nvSpPr>
        <p:spPr>
          <a:xfrm>
            <a:off x="2196548" y="1868557"/>
            <a:ext cx="6679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Безвозмездные поступления, млн.руб.</a:t>
            </a:r>
            <a:endParaRPr lang="ru-RU" sz="2800" dirty="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304557A-47B9-4768-921D-BA28574B2B85}"/>
              </a:ext>
            </a:extLst>
          </p:cNvPr>
          <p:cNvSpPr txBox="1"/>
          <p:nvPr/>
        </p:nvSpPr>
        <p:spPr>
          <a:xfrm>
            <a:off x="3743828" y="2626992"/>
            <a:ext cx="1142999" cy="3609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553,6</a:t>
            </a:r>
          </a:p>
        </p:txBody>
      </p:sp>
    </p:spTree>
    <p:extLst>
      <p:ext uri="{BB962C8B-B14F-4D97-AF65-F5344CB8AC3E}">
        <p14:creationId xmlns:p14="http://schemas.microsoft.com/office/powerpoint/2010/main" val="3670099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5DFB660-864A-4A50-92C4-16649293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955727"/>
            <a:ext cx="4709153" cy="46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C4F69773-9E07-4873-8E01-F07B3EF9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2890"/>
            <a:ext cx="10144321" cy="1030044"/>
          </a:xfrm>
        </p:spPr>
        <p:txBody>
          <a:bodyPr/>
          <a:lstStyle/>
          <a:p>
            <a:pPr>
              <a:defRPr/>
            </a:pPr>
            <a:r>
              <a:rPr lang="ru-RU" altLang="ru-RU" sz="3809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ИНВЕСТИЦИИ И СТРОИТЕЛЬСТВО</a:t>
            </a:r>
          </a:p>
        </p:txBody>
      </p:sp>
      <p:sp>
        <p:nvSpPr>
          <p:cNvPr id="16387" name="Объект 3">
            <a:extLst>
              <a:ext uri="{FF2B5EF4-FFF2-40B4-BE49-F238E27FC236}">
                <a16:creationId xmlns:a16="http://schemas.microsoft.com/office/drawing/2014/main" id="{3056AA50-6632-4412-AE2A-70B68B063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25" y="1983362"/>
            <a:ext cx="7552801" cy="43412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altLang="ru-RU" sz="7000" dirty="0"/>
              <a:t>Общий объем инвестиций в экономику округа </a:t>
            </a:r>
          </a:p>
          <a:p>
            <a:pPr marL="0" indent="0" algn="ctr">
              <a:buNone/>
            </a:pPr>
            <a:endParaRPr lang="ru-RU" altLang="ru-RU" sz="7000" dirty="0"/>
          </a:p>
          <a:p>
            <a:pPr marL="0" indent="0" algn="ctr">
              <a:buNone/>
            </a:pPr>
            <a:r>
              <a:rPr lang="ru-RU" altLang="ru-RU" sz="7000" dirty="0"/>
              <a:t>за 9 месяцев 2021 года </a:t>
            </a:r>
          </a:p>
          <a:p>
            <a:pPr marL="0" indent="0" algn="ctr">
              <a:buNone/>
            </a:pPr>
            <a:r>
              <a:rPr lang="ru-RU" altLang="ru-RU" sz="7000" dirty="0"/>
              <a:t>составил 231 млн. руб.</a:t>
            </a:r>
          </a:p>
          <a:p>
            <a:pPr marL="0" indent="0" algn="ctr">
              <a:buNone/>
            </a:pPr>
            <a:endParaRPr lang="ru-RU" altLang="ru-RU" sz="7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altLang="ru-RU" sz="7000" dirty="0"/>
              <a:t>42 %</a:t>
            </a:r>
            <a:r>
              <a:rPr lang="ru-RU" altLang="ru-RU" sz="7000" dirty="0">
                <a:solidFill>
                  <a:srgbClr val="FF0000"/>
                </a:solidFill>
              </a:rPr>
              <a:t> </a:t>
            </a:r>
            <a:r>
              <a:rPr lang="ru-RU" altLang="ru-RU" sz="7000" dirty="0"/>
              <a:t>к аналогичному периоду 2020 года. </a:t>
            </a:r>
          </a:p>
          <a:p>
            <a:pPr marL="0" indent="0" algn="ctr">
              <a:buNone/>
            </a:pPr>
            <a:endParaRPr lang="ru-RU" altLang="ru-RU" sz="7000" dirty="0"/>
          </a:p>
          <a:p>
            <a:pPr marL="0" indent="0">
              <a:buNone/>
            </a:pPr>
            <a:r>
              <a:rPr lang="ru-RU" sz="7000" dirty="0"/>
              <a:t>Задачи на 2022 год: </a:t>
            </a:r>
          </a:p>
          <a:p>
            <a:pPr marL="0" indent="0">
              <a:buNone/>
            </a:pPr>
            <a:r>
              <a:rPr lang="ru-RU" sz="7000" dirty="0"/>
              <a:t>	- повышение производительности труда</a:t>
            </a:r>
          </a:p>
          <a:p>
            <a:pPr marL="0" indent="0">
              <a:buNone/>
            </a:pPr>
            <a:r>
              <a:rPr lang="ru-RU" sz="7000" dirty="0"/>
              <a:t>	- рост заработной платы</a:t>
            </a:r>
            <a:endParaRPr lang="ru-RU" altLang="ru-RU" dirty="0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C8669191-9FE7-443B-B8E7-A5D39D0B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Рисунок 4">
            <a:extLst>
              <a:ext uri="{FF2B5EF4-FFF2-40B4-BE49-F238E27FC236}">
                <a16:creationId xmlns:a16="http://schemas.microsoft.com/office/drawing/2014/main" id="{6E661CBD-3CAD-47D3-A6FC-C7A90942B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075FE20-2BE2-4852-A979-4A776889185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2">
            <a:extLst>
              <a:ext uri="{FF2B5EF4-FFF2-40B4-BE49-F238E27FC236}">
                <a16:creationId xmlns:a16="http://schemas.microsoft.com/office/drawing/2014/main" id="{1B4F49BE-79FF-409D-80E9-5A2B305B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8" name="Рисунок 4">
            <a:extLst>
              <a:ext uri="{FF2B5EF4-FFF2-40B4-BE49-F238E27FC236}">
                <a16:creationId xmlns:a16="http://schemas.microsoft.com/office/drawing/2014/main" id="{6043C65B-701B-4752-8C4E-1B8A082BD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F73AB20-D9B9-411B-9997-CECAB67DBD9F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Диаграмма 7">
            <a:extLst>
              <a:ext uri="{FF2B5EF4-FFF2-40B4-BE49-F238E27FC236}">
                <a16:creationId xmlns:a16="http://schemas.microsoft.com/office/drawing/2014/main" id="{16F795A6-3D42-4CDF-ABEC-3EA4F2163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366024"/>
              </p:ext>
            </p:extLst>
          </p:nvPr>
        </p:nvGraphicFramePr>
        <p:xfrm>
          <a:off x="1192695" y="2387779"/>
          <a:ext cx="5815007" cy="3831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7">
            <a:extLst>
              <a:ext uri="{FF2B5EF4-FFF2-40B4-BE49-F238E27FC236}">
                <a16:creationId xmlns:a16="http://schemas.microsoft.com/office/drawing/2014/main" id="{8896B947-DB40-432C-A02A-2C9BD9C0A2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193783"/>
              </p:ext>
            </p:extLst>
          </p:nvPr>
        </p:nvGraphicFramePr>
        <p:xfrm>
          <a:off x="5605670" y="2387779"/>
          <a:ext cx="6081505" cy="4041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9CB2E1B1-3CF5-4177-8A67-E95FC8B32854}"/>
              </a:ext>
            </a:extLst>
          </p:cNvPr>
          <p:cNvSpPr txBox="1"/>
          <p:nvPr/>
        </p:nvSpPr>
        <p:spPr>
          <a:xfrm>
            <a:off x="3324401" y="4333875"/>
            <a:ext cx="1171926" cy="6286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87,1%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910FA6-BDD9-4A25-A390-D7B17E4A4AA1}"/>
              </a:ext>
            </a:extLst>
          </p:cNvPr>
          <p:cNvSpPr txBox="1"/>
          <p:nvPr/>
        </p:nvSpPr>
        <p:spPr>
          <a:xfrm>
            <a:off x="6693337" y="6153264"/>
            <a:ext cx="38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БЕЗВОЗМЕЗДНЫЕ ПОСТУПЛЕНИЯ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DAA683-AD8F-4F9B-A79F-594479337802}"/>
              </a:ext>
            </a:extLst>
          </p:cNvPr>
          <p:cNvSpPr txBox="1"/>
          <p:nvPr/>
        </p:nvSpPr>
        <p:spPr>
          <a:xfrm>
            <a:off x="863419" y="6128476"/>
            <a:ext cx="38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СОБСТВЕННЫЕ СРЕДСТВА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7EDBFFC-69AA-466C-A82D-3E71696636E8}"/>
              </a:ext>
            </a:extLst>
          </p:cNvPr>
          <p:cNvSpPr/>
          <p:nvPr/>
        </p:nvSpPr>
        <p:spPr>
          <a:xfrm>
            <a:off x="6210403" y="6147413"/>
            <a:ext cx="610864" cy="35418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F29A71A-913E-4392-86FC-A164E9487F22}"/>
              </a:ext>
            </a:extLst>
          </p:cNvPr>
          <p:cNvSpPr/>
          <p:nvPr/>
        </p:nvSpPr>
        <p:spPr>
          <a:xfrm>
            <a:off x="813025" y="6114386"/>
            <a:ext cx="610864" cy="35418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EF396D7-DB67-4B89-BF4D-528893623544}"/>
              </a:ext>
            </a:extLst>
          </p:cNvPr>
          <p:cNvSpPr/>
          <p:nvPr/>
        </p:nvSpPr>
        <p:spPr>
          <a:xfrm>
            <a:off x="2991620" y="1792338"/>
            <a:ext cx="6605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cs typeface="Arial" pitchFamily="34" charset="0"/>
              </a:rPr>
              <a:t>Структура доходной части, млн. руб.</a:t>
            </a:r>
            <a:endParaRPr lang="ru-RU" sz="2800" b="1" dirty="0"/>
          </a:p>
        </p:txBody>
      </p:sp>
      <p:sp>
        <p:nvSpPr>
          <p:cNvPr id="32" name="Заголовок 2">
            <a:extLst>
              <a:ext uri="{FF2B5EF4-FFF2-40B4-BE49-F238E27FC236}">
                <a16:creationId xmlns:a16="http://schemas.microsoft.com/office/drawing/2014/main" id="{F3B1576B-5E12-45B4-B7B4-63C4387A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87" y="0"/>
            <a:ext cx="10144322" cy="9402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ИСПОЛНЕНИЕ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162407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127E3952-02A0-46EA-A8F0-01D3247A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749" y="1842341"/>
            <a:ext cx="7176052" cy="46713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800" b="1" dirty="0">
                <a:latin typeface="+mn-lt"/>
                <a:cs typeface="Arial" pitchFamily="34" charset="0"/>
              </a:rPr>
              <a:t>Поступление налоговых платежей, млн. руб.</a:t>
            </a:r>
          </a:p>
        </p:txBody>
      </p:sp>
      <p:pic>
        <p:nvPicPr>
          <p:cNvPr id="84995" name="Picture 2">
            <a:extLst>
              <a:ext uri="{FF2B5EF4-FFF2-40B4-BE49-F238E27FC236}">
                <a16:creationId xmlns:a16="http://schemas.microsoft.com/office/drawing/2014/main" id="{BAB4AC8B-0165-406E-B019-0DD68E74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Рисунок 4">
            <a:extLst>
              <a:ext uri="{FF2B5EF4-FFF2-40B4-BE49-F238E27FC236}">
                <a16:creationId xmlns:a16="http://schemas.microsoft.com/office/drawing/2014/main" id="{D5F42926-F14A-4C91-AF72-EF85C93DD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1538075-4837-419B-A636-023358DBB1E0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3D7ABF37-BC7C-4D4D-ABDC-01F7BC2E9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067636"/>
              </p:ext>
            </p:extLst>
          </p:nvPr>
        </p:nvGraphicFramePr>
        <p:xfrm>
          <a:off x="1880106" y="2474849"/>
          <a:ext cx="7681338" cy="4713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6239A6C2-EC06-4560-8508-29C14C0B0C05}"/>
              </a:ext>
            </a:extLst>
          </p:cNvPr>
          <p:cNvSpPr txBox="1">
            <a:spLocks/>
          </p:cNvSpPr>
          <p:nvPr/>
        </p:nvSpPr>
        <p:spPr>
          <a:xfrm>
            <a:off x="813025" y="4449"/>
            <a:ext cx="10144322" cy="940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ИСПОЛНЕНИЕ БЮДЖЕТА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2">
            <a:extLst>
              <a:ext uri="{FF2B5EF4-FFF2-40B4-BE49-F238E27FC236}">
                <a16:creationId xmlns:a16="http://schemas.microsoft.com/office/drawing/2014/main" id="{BAB4AC8B-0165-406E-B019-0DD68E74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Рисунок 4">
            <a:extLst>
              <a:ext uri="{FF2B5EF4-FFF2-40B4-BE49-F238E27FC236}">
                <a16:creationId xmlns:a16="http://schemas.microsoft.com/office/drawing/2014/main" id="{D5F42926-F14A-4C91-AF72-EF85C93DD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1538075-4837-419B-A636-023358DBB1E0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3D7ABF37-BC7C-4D4D-ABDC-01F7BC2E9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720604"/>
              </p:ext>
            </p:extLst>
          </p:nvPr>
        </p:nvGraphicFramePr>
        <p:xfrm>
          <a:off x="863419" y="2200322"/>
          <a:ext cx="9940416" cy="443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FB37B2-68F1-4CC8-B691-CB73B326A4B3}"/>
              </a:ext>
            </a:extLst>
          </p:cNvPr>
          <p:cNvSpPr/>
          <p:nvPr/>
        </p:nvSpPr>
        <p:spPr>
          <a:xfrm>
            <a:off x="1786169" y="2016452"/>
            <a:ext cx="8162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cs typeface="Arial" pitchFamily="34" charset="0"/>
              </a:rPr>
              <a:t>Поступление неналоговых платежей, млн. руб.</a:t>
            </a:r>
            <a:endParaRPr lang="ru-RU" sz="2800" b="1" dirty="0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2E178E3C-70F3-42F6-AF97-4640F569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87" y="0"/>
            <a:ext cx="10144322" cy="940279"/>
          </a:xfrm>
        </p:spPr>
        <p:txBody>
          <a:bodyPr/>
          <a:lstStyle/>
          <a:p>
            <a:pPr>
              <a:defRPr/>
            </a:pPr>
            <a:r>
              <a:rPr lang="ru-RU" altLang="ru-RU" sz="3809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ИСПОЛНЕНИЕ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8987734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2">
            <a:extLst>
              <a:ext uri="{FF2B5EF4-FFF2-40B4-BE49-F238E27FC236}">
                <a16:creationId xmlns:a16="http://schemas.microsoft.com/office/drawing/2014/main" id="{BAB4AC8B-0165-406E-B019-0DD68E74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Рисунок 4">
            <a:extLst>
              <a:ext uri="{FF2B5EF4-FFF2-40B4-BE49-F238E27FC236}">
                <a16:creationId xmlns:a16="http://schemas.microsoft.com/office/drawing/2014/main" id="{D5F42926-F14A-4C91-AF72-EF85C93DD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1538075-4837-419B-A636-023358DBB1E0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2E178E3C-70F3-42F6-AF97-4640F569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87" y="0"/>
            <a:ext cx="10144322" cy="940279"/>
          </a:xfrm>
        </p:spPr>
        <p:txBody>
          <a:bodyPr/>
          <a:lstStyle/>
          <a:p>
            <a:pPr>
              <a:defRPr/>
            </a:pPr>
            <a:r>
              <a:rPr lang="ru-RU" altLang="ru-RU" sz="3809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ИСПОЛНЕНИЕ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7CD83-1CCA-444B-B316-1E79450D59BB}"/>
              </a:ext>
            </a:extLst>
          </p:cNvPr>
          <p:cNvSpPr txBox="1"/>
          <p:nvPr/>
        </p:nvSpPr>
        <p:spPr>
          <a:xfrm>
            <a:off x="6575899" y="1856868"/>
            <a:ext cx="52140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 итогам 10 месяцев 2021 года состоялось 178 торгов.</a:t>
            </a:r>
          </a:p>
          <a:p>
            <a:endParaRPr lang="ru-RU" sz="2800" dirty="0"/>
          </a:p>
          <a:p>
            <a:r>
              <a:rPr lang="ru-RU" sz="2800" dirty="0"/>
              <a:t>Закуплено товаров, работ, услуг для обеспечения муниципальных нужд округа </a:t>
            </a:r>
          </a:p>
          <a:p>
            <a:r>
              <a:rPr lang="ru-RU" sz="2800" dirty="0"/>
              <a:t>на сумму 57,4 млн. руб.</a:t>
            </a:r>
          </a:p>
          <a:p>
            <a:endParaRPr lang="ru-RU" sz="2800" dirty="0"/>
          </a:p>
          <a:p>
            <a:r>
              <a:rPr lang="ru-RU" sz="2800" dirty="0"/>
              <a:t>Общая экономия бюджетных средств 3,6 млн. руб.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5277A9-E834-4015-AF6A-16A954AB6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19" y="3683811"/>
            <a:ext cx="5458048" cy="254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0E1BD-CD25-42D4-B0AF-4E74989642C4}"/>
              </a:ext>
            </a:extLst>
          </p:cNvPr>
          <p:cNvSpPr txBox="1"/>
          <p:nvPr/>
        </p:nvSpPr>
        <p:spPr>
          <a:xfrm>
            <a:off x="707839" y="1901059"/>
            <a:ext cx="5868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Официальный сайт </a:t>
            </a:r>
          </a:p>
          <a:p>
            <a:r>
              <a:rPr lang="ru-RU" sz="2800" dirty="0"/>
              <a:t>Единой информационной системы </a:t>
            </a:r>
          </a:p>
          <a:p>
            <a:r>
              <a:rPr lang="ru-RU" sz="2800" dirty="0"/>
              <a:t>в сфере закупок</a:t>
            </a:r>
          </a:p>
        </p:txBody>
      </p:sp>
    </p:spTree>
    <p:extLst>
      <p:ext uri="{BB962C8B-B14F-4D97-AF65-F5344CB8AC3E}">
        <p14:creationId xmlns:p14="http://schemas.microsoft.com/office/powerpoint/2010/main" val="8836787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2">
            <a:extLst>
              <a:ext uri="{FF2B5EF4-FFF2-40B4-BE49-F238E27FC236}">
                <a16:creationId xmlns:a16="http://schemas.microsoft.com/office/drawing/2014/main" id="{01223B96-0A9D-4250-8695-0920C670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Рисунок 4">
            <a:extLst>
              <a:ext uri="{FF2B5EF4-FFF2-40B4-BE49-F238E27FC236}">
                <a16:creationId xmlns:a16="http://schemas.microsoft.com/office/drawing/2014/main" id="{7D71DE32-3464-4E35-AE79-2685C99AD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D4471E6-A57B-4449-BA5A-43698D4AD890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0" name="Текст 4">
            <a:extLst>
              <a:ext uri="{FF2B5EF4-FFF2-40B4-BE49-F238E27FC236}">
                <a16:creationId xmlns:a16="http://schemas.microsoft.com/office/drawing/2014/main" id="{D27EBF8C-BC50-466C-A247-9C9956D4CB6E}"/>
              </a:ext>
            </a:extLst>
          </p:cNvPr>
          <p:cNvSpPr txBox="1">
            <a:spLocks/>
          </p:cNvSpPr>
          <p:nvPr/>
        </p:nvSpPr>
        <p:spPr bwMode="auto">
          <a:xfrm>
            <a:off x="430270" y="1945514"/>
            <a:ext cx="5791956" cy="4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6088" tIns="78044" rIns="156088" bIns="78044"/>
          <a:lstStyle>
            <a:lvl1pPr defTabSz="1474788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74788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74788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068" b="1" dirty="0">
                <a:cs typeface="Tahoma" panose="020B0604030504040204" pitchFamily="34" charset="0"/>
              </a:rPr>
              <a:t> </a:t>
            </a:r>
            <a:r>
              <a:rPr lang="ru-RU" altLang="ru-RU" sz="2400" b="1" dirty="0">
                <a:cs typeface="Tahoma" panose="020B0604030504040204" pitchFamily="34" charset="0"/>
              </a:rPr>
              <a:t>Общий объем доходов, млн. руб.</a:t>
            </a:r>
          </a:p>
        </p:txBody>
      </p:sp>
      <p:graphicFrame>
        <p:nvGraphicFramePr>
          <p:cNvPr id="2" name="Объект 9">
            <a:extLst>
              <a:ext uri="{FF2B5EF4-FFF2-40B4-BE49-F238E27FC236}">
                <a16:creationId xmlns:a16="http://schemas.microsoft.com/office/drawing/2014/main" id="{C628CB5C-0CB4-4FE8-B911-4E53C6982575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90214681"/>
              </p:ext>
            </p:extLst>
          </p:nvPr>
        </p:nvGraphicFramePr>
        <p:xfrm>
          <a:off x="813025" y="2627277"/>
          <a:ext cx="5263686" cy="372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3192" name="Текст 4">
            <a:extLst>
              <a:ext uri="{FF2B5EF4-FFF2-40B4-BE49-F238E27FC236}">
                <a16:creationId xmlns:a16="http://schemas.microsoft.com/office/drawing/2014/main" id="{EBE54E78-D7BF-4927-BFC1-6F1D04806DC0}"/>
              </a:ext>
            </a:extLst>
          </p:cNvPr>
          <p:cNvSpPr txBox="1">
            <a:spLocks/>
          </p:cNvSpPr>
          <p:nvPr/>
        </p:nvSpPr>
        <p:spPr bwMode="auto">
          <a:xfrm>
            <a:off x="6222226" y="1967099"/>
            <a:ext cx="5632761" cy="43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6088" tIns="78044" rIns="156088" bIns="78044"/>
          <a:lstStyle>
            <a:lvl1pPr defTabSz="1474788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74788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74788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74788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7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068" dirty="0">
                <a:cs typeface="Tahoma" panose="020B0604030504040204" pitchFamily="34" charset="0"/>
              </a:rPr>
              <a:t> </a:t>
            </a:r>
            <a:r>
              <a:rPr lang="ru-RU" altLang="ru-RU" sz="2400" b="1" dirty="0">
                <a:cs typeface="Tahoma" panose="020B0604030504040204" pitchFamily="34" charset="0"/>
              </a:rPr>
              <a:t>Общий объем расходов, млн. руб.</a:t>
            </a:r>
          </a:p>
        </p:txBody>
      </p:sp>
      <p:graphicFrame>
        <p:nvGraphicFramePr>
          <p:cNvPr id="3" name="Объект 9">
            <a:extLst>
              <a:ext uri="{FF2B5EF4-FFF2-40B4-BE49-F238E27FC236}">
                <a16:creationId xmlns:a16="http://schemas.microsoft.com/office/drawing/2014/main" id="{AFEB60D0-B321-475E-BA2C-DB9080AE2D8E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5964674"/>
              </p:ext>
            </p:extLst>
          </p:nvPr>
        </p:nvGraphicFramePr>
        <p:xfrm>
          <a:off x="6406764" y="2647633"/>
          <a:ext cx="5263686" cy="370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BDC979C6-9413-4769-8F71-3CB304A94336}"/>
              </a:ext>
            </a:extLst>
          </p:cNvPr>
          <p:cNvSpPr txBox="1">
            <a:spLocks/>
          </p:cNvSpPr>
          <p:nvPr/>
        </p:nvSpPr>
        <p:spPr>
          <a:xfrm>
            <a:off x="813025" y="4449"/>
            <a:ext cx="10144322" cy="940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ПОКАЗАТЕЛИ БЮДЖЕТА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Рисунок 3">
            <a:extLst>
              <a:ext uri="{FF2B5EF4-FFF2-40B4-BE49-F238E27FC236}">
                <a16:creationId xmlns:a16="http://schemas.microsoft.com/office/drawing/2014/main" id="{CA431C0A-C227-4D35-A148-099BB64B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29" y="2206"/>
            <a:ext cx="10065371" cy="686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A1668-1DA1-47B8-A303-6D9A146C545F}"/>
              </a:ext>
            </a:extLst>
          </p:cNvPr>
          <p:cNvSpPr txBox="1"/>
          <p:nvPr/>
        </p:nvSpPr>
        <p:spPr>
          <a:xfrm>
            <a:off x="667804" y="2743936"/>
            <a:ext cx="4703444" cy="1851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81888">
              <a:defRPr/>
            </a:pPr>
            <a:r>
              <a:rPr lang="ru-RU" sz="5714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Medium" pitchFamily="34" charset="-52"/>
              </a:rPr>
              <a:t>Спасибо </a:t>
            </a:r>
          </a:p>
          <a:p>
            <a:pPr defTabSz="1081888">
              <a:defRPr/>
            </a:pPr>
            <a:r>
              <a:rPr lang="ru-RU" sz="5714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Medium" pitchFamily="34" charset="-52"/>
              </a:rPr>
              <a:t>за внимание!</a:t>
            </a:r>
          </a:p>
        </p:txBody>
      </p:sp>
      <p:pic>
        <p:nvPicPr>
          <p:cNvPr id="7" name="Picture 2" descr="http://www.kuzzbas.ru/images/Foto_many/Gerb_Kuz.jpg">
            <a:extLst>
              <a:ext uri="{FF2B5EF4-FFF2-40B4-BE49-F238E27FC236}">
                <a16:creationId xmlns:a16="http://schemas.microsoft.com/office/drawing/2014/main" id="{6524364D-3F65-4D34-8A8F-4F9F2927B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1" r="22398"/>
          <a:stretch/>
        </p:blipFill>
        <p:spPr bwMode="auto">
          <a:xfrm>
            <a:off x="607963" y="235313"/>
            <a:ext cx="1121394" cy="13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D6C01C-D405-4CC5-A762-AE380458A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14" y="270740"/>
            <a:ext cx="859936" cy="12851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>
            <a:extLst>
              <a:ext uri="{FF2B5EF4-FFF2-40B4-BE49-F238E27FC236}">
                <a16:creationId xmlns:a16="http://schemas.microsoft.com/office/drawing/2014/main" id="{4E3E603C-348F-4063-A1FD-DFD777ED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5" y="12422"/>
            <a:ext cx="10144321" cy="1338797"/>
          </a:xfrm>
        </p:spPr>
        <p:txBody>
          <a:bodyPr/>
          <a:lstStyle/>
          <a:p>
            <a:pPr>
              <a:defRPr/>
            </a:pPr>
            <a:r>
              <a:rPr lang="ru-RU" altLang="ru-RU" sz="3809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СТРОИТЕЛЬСТВО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BF4B6C-7ABE-4658-8DEC-AEFB38868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905421"/>
            <a:ext cx="10997886" cy="91450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dirty="0"/>
              <a:t>Выполнено работ по виду деятельности «Строительство»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dirty="0"/>
              <a:t>за 9 месяцев 2021г. на сумма 238,1 млн.руб. (66,3 % к 2020 году)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AC9EA516-5A0E-4D0D-B030-0F27B3A6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Рисунок 4">
            <a:extLst>
              <a:ext uri="{FF2B5EF4-FFF2-40B4-BE49-F238E27FC236}">
                <a16:creationId xmlns:a16="http://schemas.microsoft.com/office/drawing/2014/main" id="{161F2E8E-EE21-4BBF-8615-FCA61F983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8968FCF-9852-4203-8180-1CE5ED398D45}"/>
              </a:ext>
            </a:extLst>
          </p:cNvPr>
          <p:cNvCxnSpPr/>
          <p:nvPr/>
        </p:nvCxnSpPr>
        <p:spPr>
          <a:xfrm>
            <a:off x="863419" y="1676967"/>
            <a:ext cx="950599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3">
            <a:extLst>
              <a:ext uri="{FF2B5EF4-FFF2-40B4-BE49-F238E27FC236}">
                <a16:creationId xmlns:a16="http://schemas.microsoft.com/office/drawing/2014/main" id="{1BBCC3A6-1B1E-4899-9156-3A38827D19B6}"/>
              </a:ext>
            </a:extLst>
          </p:cNvPr>
          <p:cNvSpPr txBox="1">
            <a:spLocks/>
          </p:cNvSpPr>
          <p:nvPr/>
        </p:nvSpPr>
        <p:spPr>
          <a:xfrm>
            <a:off x="812800" y="3212839"/>
            <a:ext cx="6616474" cy="1650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dirty="0"/>
              <a:t>За 10 месяцев текущего года введено жилья в эксплуатацию  общей площадью 4 110 кв. метров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34F58-6F02-4690-AF8F-9317E0505545}"/>
              </a:ext>
            </a:extLst>
          </p:cNvPr>
          <p:cNvSpPr txBox="1"/>
          <p:nvPr/>
        </p:nvSpPr>
        <p:spPr>
          <a:xfrm>
            <a:off x="812800" y="5073735"/>
            <a:ext cx="10465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Задачи на 2022 год: </a:t>
            </a:r>
          </a:p>
          <a:p>
            <a:r>
              <a:rPr lang="ru-RU" sz="2800" dirty="0"/>
              <a:t>	- повышение инвестиционной привлекательности округа</a:t>
            </a:r>
          </a:p>
          <a:p>
            <a:r>
              <a:rPr lang="ru-RU" sz="2800" dirty="0"/>
              <a:t>	 - создание новых производств в сельском хозяйстве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3BE6FC-A0B6-4846-94A3-4CC02541B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274" y="2988689"/>
            <a:ext cx="3843870" cy="24300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4">
            <a:extLst>
              <a:ext uri="{FF2B5EF4-FFF2-40B4-BE49-F238E27FC236}">
                <a16:creationId xmlns:a16="http://schemas.microsoft.com/office/drawing/2014/main" id="{21A1CCD2-C04A-44B1-A009-F222650C4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526"/>
            <a:ext cx="824783" cy="13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695EBF7-6F94-487B-9D12-71CC3FC0382C}"/>
              </a:ext>
            </a:extLst>
          </p:cNvPr>
          <p:cNvCxnSpPr/>
          <p:nvPr/>
        </p:nvCxnSpPr>
        <p:spPr>
          <a:xfrm>
            <a:off x="818065" y="1339328"/>
            <a:ext cx="9505997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Заголовок 2">
            <a:extLst>
              <a:ext uri="{FF2B5EF4-FFF2-40B4-BE49-F238E27FC236}">
                <a16:creationId xmlns:a16="http://schemas.microsoft.com/office/drawing/2014/main" id="{DAD8A259-194E-4CD0-946D-002DB2E026FC}"/>
              </a:ext>
            </a:extLst>
          </p:cNvPr>
          <p:cNvSpPr txBox="1">
            <a:spLocks/>
          </p:cNvSpPr>
          <p:nvPr/>
        </p:nvSpPr>
        <p:spPr bwMode="auto">
          <a:xfrm>
            <a:off x="4953737" y="1752560"/>
            <a:ext cx="6856950" cy="48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193" tIns="54096" rIns="108193" bIns="5409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30263" indent="-319088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77938" indent="-255588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89113" indent="-255588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00288" indent="-255588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57488" indent="-2555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4688" indent="-2555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71888" indent="-2555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9088" indent="-2555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2116" dirty="0"/>
          </a:p>
        </p:txBody>
      </p:sp>
      <p:sp>
        <p:nvSpPr>
          <p:cNvPr id="6150" name="Объект 1">
            <a:extLst>
              <a:ext uri="{FF2B5EF4-FFF2-40B4-BE49-F238E27FC236}">
                <a16:creationId xmlns:a16="http://schemas.microsoft.com/office/drawing/2014/main" id="{17BD3F0D-8824-4745-A401-A8C71567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172" y="1618226"/>
            <a:ext cx="6011419" cy="4553471"/>
          </a:xfrm>
        </p:spPr>
        <p:txBody>
          <a:bodyPr>
            <a:normAutofit/>
          </a:bodyPr>
          <a:lstStyle/>
          <a:p>
            <a:pPr marL="0" indent="0">
              <a:spcBef>
                <a:spcPts val="476"/>
              </a:spcBef>
              <a:buNone/>
            </a:pPr>
            <a:endParaRPr lang="ru-RU" altLang="ru-RU" sz="1905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476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6 земельных участков под застройку</a:t>
            </a:r>
          </a:p>
          <a:p>
            <a:pPr marL="0" indent="0">
              <a:spcBef>
                <a:spcPts val="476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</a:p>
          <a:p>
            <a:pPr marL="0" indent="0">
              <a:spcBef>
                <a:spcPts val="476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	по ул. Луговая 46Б, 46В, 46Г</a:t>
            </a:r>
          </a:p>
          <a:p>
            <a:pPr marL="0" indent="0">
              <a:spcBef>
                <a:spcPts val="476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	по ул. Коммунальная 37</a:t>
            </a:r>
          </a:p>
          <a:p>
            <a:pPr marL="0" indent="0">
              <a:spcBef>
                <a:spcPts val="476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	по ул. Столярная 44, 46</a:t>
            </a:r>
          </a:p>
          <a:p>
            <a:pPr marL="0" indent="0">
              <a:spcBef>
                <a:spcPts val="476"/>
              </a:spcBef>
              <a:buNone/>
            </a:pPr>
            <a:endParaRPr lang="ru-RU" altLang="ru-RU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476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6 многоквартирных домов </a:t>
            </a:r>
          </a:p>
          <a:p>
            <a:pPr marL="0" indent="0">
              <a:spcBef>
                <a:spcPts val="476"/>
              </a:spcBef>
              <a:buNone/>
            </a:pPr>
            <a:endParaRPr lang="ru-RU" altLang="ru-RU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476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216 квартир</a:t>
            </a:r>
          </a:p>
          <a:p>
            <a:pPr marL="0" indent="0">
              <a:spcBef>
                <a:spcPts val="476"/>
              </a:spcBef>
              <a:buNone/>
            </a:pPr>
            <a:endParaRPr lang="ru-RU" altLang="ru-RU" sz="1905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altLang="ru-RU" sz="2010" dirty="0"/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6FDEF31C-8984-4B79-983E-84D6E1F0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45" y="-55082"/>
            <a:ext cx="10144321" cy="13387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300" b="1" dirty="0">
                <a:solidFill>
                  <a:srgbClr val="2A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ЗАСТРОЕННОЙ ТЕРРИТОРИИ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DE5379-2B06-49AB-955B-E8BFE3B08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5" y="1363115"/>
            <a:ext cx="4347001" cy="3962749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4F396269-24C0-4BBE-9B0A-1D3FE94CC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90" y="4845286"/>
            <a:ext cx="3988341" cy="159969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5EC1E03-08B1-4E5C-ABDD-572C5F507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59" y="220580"/>
            <a:ext cx="1572294" cy="124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2444</Words>
  <Application>Microsoft Office PowerPoint</Application>
  <PresentationFormat>Широкоэкранный</PresentationFormat>
  <Paragraphs>656</Paragraphs>
  <Slides>75</Slides>
  <Notes>72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(Основной текст)</vt:lpstr>
      <vt:lpstr>Calibri Light</vt:lpstr>
      <vt:lpstr>Futura PT Medium</vt:lpstr>
      <vt:lpstr>Times New Roman</vt:lpstr>
      <vt:lpstr>Тема Office</vt:lpstr>
      <vt:lpstr>Презентация PowerPoint</vt:lpstr>
      <vt:lpstr>ДЕМОГРАФИЧЕСКАЯ СИТУАЦИЯ</vt:lpstr>
      <vt:lpstr>ДЕМОГРАФИЧЕСКАЯ СИТУАЦИЯ</vt:lpstr>
      <vt:lpstr>ОБЩАЯ ЭКОНОМИЧЕСКАЯ СИТУАЦИЯ</vt:lpstr>
      <vt:lpstr>ПРОМЫШЛЕННОСТЬ</vt:lpstr>
      <vt:lpstr>ПРОМЫШЛЕННОСТЬ</vt:lpstr>
      <vt:lpstr> ИНВЕСТИЦИИ И СТРОИТЕЛЬСТВО</vt:lpstr>
      <vt:lpstr>СТРОИТЕЛЬСТВО</vt:lpstr>
      <vt:lpstr>РАЗВИТИЕ ЗАСТРОЕННОЙ ТЕРРИТОРИИ</vt:lpstr>
      <vt:lpstr>РАЗВИТИЕ СОЦИАЛЬНОЙ ИНФРАСТРУКТУРЫ</vt:lpstr>
      <vt:lpstr>РАЗВИТИЕ СОЦИАЛЬНОЙ ИНФРАСТРУКТУРЫ</vt:lpstr>
      <vt:lpstr>ПОТРЕБИТЕЛЬСКИЙ РЫНОК</vt:lpstr>
      <vt:lpstr>ТРУД И ЗАНЯТОСТЬ</vt:lpstr>
      <vt:lpstr>МАЛОЕ И СРЕДНЕЕ ПРЕДПРИНИМАТЕЛЬСТВО</vt:lpstr>
      <vt:lpstr>МАЛОЕ И СРЕДНЕЕ ПРЕДПРИНИМАТЕЛЬСТВО</vt:lpstr>
      <vt:lpstr>СЕЛЬСКОЕ ХОЗЯЙСТВО</vt:lpstr>
      <vt:lpstr>СЕЛЬСКОЕ ХОЗЯЙСТВО</vt:lpstr>
      <vt:lpstr>СЕЛЬСКОЕ ХОЗЯЙСТВО</vt:lpstr>
      <vt:lpstr>ЖИЛИЩНО-КОММУНАЛЬНОЕ ХОЗЯЙСТВО</vt:lpstr>
      <vt:lpstr>ЖИЛИЩНО-КОММУНАЛЬНОЕ ХОЗЯЙСТВО</vt:lpstr>
      <vt:lpstr>ЖИЛИЩНО-КОММУНАЛЬНОЕ ХОЗЯЙСТВО</vt:lpstr>
      <vt:lpstr>ЖИЛИЩНО-КОММУНАЛЬНОЕ ХОЗЯЙСТВО</vt:lpstr>
      <vt:lpstr>ЖИЛИЩНО-КОММУНАЛЬНОЕ ХОЗЯЙСТВО</vt:lpstr>
      <vt:lpstr>ЖИЛИЩНО-КОММУНАЛЬНОЕ ХОЗЯЙСТВО</vt:lpstr>
      <vt:lpstr>ЖИЛИЩНО-КОММУНАЛЬНОЕ ХОЗЯЙСТВО</vt:lpstr>
      <vt:lpstr>ЖИЛИЩНО-КОММУНАЛЬНОЕ ХОЗЯЙСТВО</vt:lpstr>
      <vt:lpstr>ЖИЛИЩНО-КОММУНАЛЬНОЕ ХОЗЯЙСТВО</vt:lpstr>
      <vt:lpstr>ТРАНСПОРТ</vt:lpstr>
      <vt:lpstr>ЖИЛИЩНО-КОММУНАЛЬНОЕ ХОЗЯЙСТВО</vt:lpstr>
      <vt:lpstr>ЖИЛИЩНО-КОММУНАЛЬНОЕ ХОЗЯЙСТВО</vt:lpstr>
      <vt:lpstr>ОБРАЗОВАНИЕ</vt:lpstr>
      <vt:lpstr>ОБРАЗОВАНИЕ</vt:lpstr>
      <vt:lpstr>ОБРАЗОВАНИЕ</vt:lpstr>
      <vt:lpstr>ОБРАЗОВАНИЕ</vt:lpstr>
      <vt:lpstr>ОБРАЗОВАНИЕ</vt:lpstr>
      <vt:lpstr>ОБРАЗОВАНИЕ</vt:lpstr>
      <vt:lpstr>ОБРАЗОВАНИЕ</vt:lpstr>
      <vt:lpstr>ОБРАЗОВАНИЕ</vt:lpstr>
      <vt:lpstr>ОБРАЗОВАНИЕ</vt:lpstr>
      <vt:lpstr>СОЦИАЛЬНАЯ ЗАЩИТА НАСЕЛЕНИЯ</vt:lpstr>
      <vt:lpstr>СОЦИАЛЬНАЯ ЗАЩИТА НАСЕЛЕНИЯ</vt:lpstr>
      <vt:lpstr>СОЦИАЛЬНАЯ ЗАЩИТА НАСЕЛЕНИЯ</vt:lpstr>
      <vt:lpstr>СОЦИАЛЬНАЯ ЗАЩИТА НАСЕЛЕНИЯ</vt:lpstr>
      <vt:lpstr>СОЦИАЛЬНАЯ ЗАЩИТА НАСЕЛЕНИЯ</vt:lpstr>
      <vt:lpstr>ЗДРАВООХРАНЕНИЕ</vt:lpstr>
      <vt:lpstr>ЗДРАВООХРАНЕНИЕ</vt:lpstr>
      <vt:lpstr>ЗДРАВООХРАНЕНИЕ</vt:lpstr>
      <vt:lpstr>ЗДРАВООХРАНЕНИЕ</vt:lpstr>
      <vt:lpstr>ЗДРАВООХРАНЕНИЕ</vt:lpstr>
      <vt:lpstr>ЗДРАВООХРАНЕНИЕ</vt:lpstr>
      <vt:lpstr>ЗДРАВООХРАНЕНИЕ</vt:lpstr>
      <vt:lpstr>ЗДРАВООХРАНЕНИЕ</vt:lpstr>
      <vt:lpstr>КУЛЬТУРА</vt:lpstr>
      <vt:lpstr>КУЛЬТУРА</vt:lpstr>
      <vt:lpstr>КУЛЬТУРА</vt:lpstr>
      <vt:lpstr>КУЛЬТУРА</vt:lpstr>
      <vt:lpstr>КУЛЬТУРА</vt:lpstr>
      <vt:lpstr>КУЛЬТУРА</vt:lpstr>
      <vt:lpstr>СПОРТ</vt:lpstr>
      <vt:lpstr>МОЛОДЕЖНАЯ ПОЛИТИКА</vt:lpstr>
      <vt:lpstr>ТУРИЗМ</vt:lpstr>
      <vt:lpstr>УПРАВЛЕНИЕ МУНИЦИПАЛЬНЫМ ИМУЩЕСТВОМ</vt:lpstr>
      <vt:lpstr>УПРАВЛЕНИЕ МУНИЦИПАЛЬНЫМ ИМУЩЕСТВОМ</vt:lpstr>
      <vt:lpstr>УПРАВЛЕНИЕ МУНИЦПАЛЬНЫМ ИМУЩЕСТВОМ</vt:lpstr>
      <vt:lpstr>УПРАВЛЕНИЕ МУНИЦИПАЛЬНЫМ ИМУЩЕСТВОМ</vt:lpstr>
      <vt:lpstr>УПРАВЛЕНИЕ МУНИЦИПАЛЬНЫМ ИМУЩЕСТВОМ</vt:lpstr>
      <vt:lpstr>ПРОГРАММА ПЕРЕСЕЛЕНИЯ ГРАЖДАН</vt:lpstr>
      <vt:lpstr>ИСПОЛНЕНИЕ БЮДЖЕТА</vt:lpstr>
      <vt:lpstr>ИСПОЛНЕНИЕ БЮДЖЕТА</vt:lpstr>
      <vt:lpstr>ИСПОЛНЕНИЕ БЮДЖЕТА</vt:lpstr>
      <vt:lpstr>Поступление налоговых платежей, млн. руб.</vt:lpstr>
      <vt:lpstr> ИСПОЛНЕНИЕ БЮДЖЕТА</vt:lpstr>
      <vt:lpstr> ИСПОЛНЕНИЕ БЮДЖЕТА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</dc:creator>
  <cp:lastModifiedBy>Дмитрий Петров</cp:lastModifiedBy>
  <cp:revision>503</cp:revision>
  <dcterms:created xsi:type="dcterms:W3CDTF">2020-12-09T14:15:07Z</dcterms:created>
  <dcterms:modified xsi:type="dcterms:W3CDTF">2021-11-25T13:38:03Z</dcterms:modified>
</cp:coreProperties>
</file>