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12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2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12.xml" ContentType="application/vnd.openxmlformats-officedocument.theme+xml"/>
  <Override PartName="/ppt/theme/theme3.xml" ContentType="application/vnd.openxmlformats-officedocument.theme+xml"/>
  <Override PartName="/ppt/theme/theme1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_rels/presentation.xml.rels" ContentType="application/vnd.openxmlformats-package.relationships+xml"/>
  <Override PartName="/ppt/media/image29.png" ContentType="image/png"/>
  <Override PartName="/ppt/media/image27.png" ContentType="image/png"/>
  <Override PartName="/ppt/media/image26.png" ContentType="image/png"/>
  <Override PartName="/ppt/media/image25.png" ContentType="image/png"/>
  <Override PartName="/ppt/media/image24.png" ContentType="image/png"/>
  <Override PartName="/ppt/media/image22.png" ContentType="image/png"/>
  <Override PartName="/ppt/media/image23.jpeg" ContentType="image/jpeg"/>
  <Override PartName="/ppt/media/image1.jpeg" ContentType="image/jpeg"/>
  <Override PartName="/ppt/media/image21.png" ContentType="image/png"/>
  <Override PartName="/ppt/media/image19.jpeg" ContentType="image/jpeg"/>
  <Override PartName="/ppt/media/image17.png" ContentType="image/png"/>
  <Override PartName="/ppt/media/image12.png" ContentType="image/png"/>
  <Override PartName="/ppt/media/image35.jpeg" ContentType="image/jpeg"/>
  <Override PartName="/ppt/media/image11.png" ContentType="image/png"/>
  <Override PartName="/ppt/media/image9.jpeg" ContentType="image/jpeg"/>
  <Override PartName="/ppt/media/image40.png" ContentType="image/png"/>
  <Override PartName="/ppt/media/image31.png" ContentType="image/png"/>
  <Override PartName="/ppt/media/image36.png" ContentType="image/png"/>
  <Override PartName="/ppt/media/image4.png" ContentType="image/png"/>
  <Override PartName="/ppt/media/image32.png" ContentType="image/png"/>
  <Override PartName="/ppt/media/image37.png" ContentType="image/png"/>
  <Override PartName="/ppt/media/image34.jpeg" ContentType="image/jpeg"/>
  <Override PartName="/ppt/media/image39.png" ContentType="image/png"/>
  <Override PartName="/ppt/media/image33.jpeg" ContentType="image/jpeg"/>
  <Override PartName="/ppt/media/image2.png" ContentType="image/png"/>
  <Override PartName="/ppt/media/image30.jpeg" ContentType="image/jpeg"/>
  <Override PartName="/ppt/media/image28.png" ContentType="image/png"/>
  <Override PartName="/ppt/media/image7.jpeg" ContentType="image/jpeg"/>
  <Override PartName="/ppt/media/image10.jpeg" ContentType="image/jpeg"/>
  <Override PartName="/ppt/media/image18.png" ContentType="image/png"/>
  <Override PartName="/ppt/media/image20.png" ContentType="image/png"/>
  <Override PartName="/ppt/media/image5.jpeg" ContentType="image/jpeg"/>
  <Override PartName="/ppt/media/image3.jpeg" ContentType="image/jpeg"/>
  <Override PartName="/ppt/media/image38.png" ContentType="image/png"/>
  <Override PartName="/ppt/media/image8.jpeg" ContentType="image/jpeg"/>
  <Override PartName="/ppt/media/image6.png" ContentType="image/png"/>
  <Override PartName="/ppt/media/image14.jpeg" ContentType="image/jpeg"/>
  <Override PartName="/ppt/media/image13.png" ContentType="image/png"/>
  <Override PartName="/ppt/media/image15.jpeg" ContentType="image/jpeg"/>
  <Override PartName="/ppt/media/image16.jpeg" ContentType="image/jpeg"/>
  <Override PartName="/ppt/slideLayouts/slideLayout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_rels/slide5.xml.rels" ContentType="application/vnd.openxmlformats-package.relationships+xml"/>
  <Override PartName="/ppt/slides/_rels/slide19.xml.rels" ContentType="application/vnd.openxmlformats-package.relationships+xml"/>
  <Override PartName="/ppt/slides/_rels/slide4.xml.rels" ContentType="application/vnd.openxmlformats-package.relationships+xml"/>
  <Override PartName="/ppt/slides/_rels/slide6.xml.rels" ContentType="application/vnd.openxmlformats-package.relationships+xml"/>
  <Override PartName="/ppt/slides/_rels/slide20.xml.rels" ContentType="application/vnd.openxmlformats-package.relationships+xml"/>
  <Override PartName="/ppt/slides/_rels/slide18.xml.rels" ContentType="application/vnd.openxmlformats-package.relationships+xml"/>
  <Override PartName="/ppt/slides/_rels/slide3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7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.xml.rels" ContentType="application/vnd.openxmlformats-package.relationships+xml"/>
  <Override PartName="/ppt/slides/_rels/slide16.xml.rels" ContentType="application/vnd.openxmlformats-package.relationships+xml"/>
  <Override PartName="/ppt/slides/_rels/slide2.xml.rels" ContentType="application/vnd.openxmlformats-package.relationships+xml"/>
  <Override PartName="/ppt/slides/_rels/slide17.xml.rels" ContentType="application/vnd.openxmlformats-package.relationshi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3.xml" ContentType="application/vnd.openxmlformats-officedocument.presentationml.slide+xml"/>
  <Override PartName="/ppt/slides/slide19.xml" ContentType="application/vnd.openxmlformats-officedocument.presentationml.slide+xml"/>
  <Override PartName="/ppt/slides/slide5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  <p:sldMasterId id="2147483670" r:id="rId13"/>
    <p:sldMasterId id="2147483672" r:id="rId14"/>
  </p:sldMasterIdLst>
  <p:sldIdLst>
    <p:sldId id="256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</p:sldIdLst>
  <p:sldSz cx="9144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" Target="slides/slide1.xml"/><Relationship Id="rId16" Type="http://schemas.openxmlformats.org/officeDocument/2006/relationships/slide" Target="slides/slide2.xml"/><Relationship Id="rId17" Type="http://schemas.openxmlformats.org/officeDocument/2006/relationships/slide" Target="slides/slide3.xml"/><Relationship Id="rId18" Type="http://schemas.openxmlformats.org/officeDocument/2006/relationships/slide" Target="slides/slide4.xml"/><Relationship Id="rId19" Type="http://schemas.openxmlformats.org/officeDocument/2006/relationships/slide" Target="slides/slide5.xml"/><Relationship Id="rId20" Type="http://schemas.openxmlformats.org/officeDocument/2006/relationships/slide" Target="slides/slide6.xml"/><Relationship Id="rId21" Type="http://schemas.openxmlformats.org/officeDocument/2006/relationships/slide" Target="slides/slide7.xml"/><Relationship Id="rId22" Type="http://schemas.openxmlformats.org/officeDocument/2006/relationships/slide" Target="slides/slide8.xml"/><Relationship Id="rId23" Type="http://schemas.openxmlformats.org/officeDocument/2006/relationships/slide" Target="slides/slide9.xml"/><Relationship Id="rId24" Type="http://schemas.openxmlformats.org/officeDocument/2006/relationships/slide" Target="slides/slide10.xml"/><Relationship Id="rId25" Type="http://schemas.openxmlformats.org/officeDocument/2006/relationships/slide" Target="slides/slide11.xml"/><Relationship Id="rId26" Type="http://schemas.openxmlformats.org/officeDocument/2006/relationships/slide" Target="slides/slide12.xml"/><Relationship Id="rId27" Type="http://schemas.openxmlformats.org/officeDocument/2006/relationships/slide" Target="slides/slide13.xml"/><Relationship Id="rId28" Type="http://schemas.openxmlformats.org/officeDocument/2006/relationships/slide" Target="slides/slide14.xml"/><Relationship Id="rId29" Type="http://schemas.openxmlformats.org/officeDocument/2006/relationships/slide" Target="slides/slide15.xml"/><Relationship Id="rId30" Type="http://schemas.openxmlformats.org/officeDocument/2006/relationships/slide" Target="slides/slide16.xml"/><Relationship Id="rId31" Type="http://schemas.openxmlformats.org/officeDocument/2006/relationships/slide" Target="slides/slide17.xml"/><Relationship Id="rId32" Type="http://schemas.openxmlformats.org/officeDocument/2006/relationships/slide" Target="slides/slide18.xml"/><Relationship Id="rId33" Type="http://schemas.openxmlformats.org/officeDocument/2006/relationships/slide" Target="slides/slide19.xml"/><Relationship Id="rId34" Type="http://schemas.openxmlformats.org/officeDocument/2006/relationships/slide" Target="slides/slide20.xml"/><Relationship Id="rId35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1736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17360" cy="4513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DA0145FD-86F7-4636-9380-4ABF201575B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Обычный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1736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17360" cy="4513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9"/>
          </p:nvPr>
        </p:nvSpPr>
        <p:spPr/>
        <p:txBody>
          <a:bodyPr/>
          <a:p>
            <a:fld id="{8F247355-C95D-4B3D-BEF7-D02C1DF67DD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Обычный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1736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17360" cy="4513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2"/>
          </p:nvPr>
        </p:nvSpPr>
        <p:spPr/>
        <p:txBody>
          <a:bodyPr/>
          <a:p>
            <a:fld id="{A5FDF91E-4B5D-4127-AA7F-31E1152EE32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Обычный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1736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17360" cy="4513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5"/>
          </p:nvPr>
        </p:nvSpPr>
        <p:spPr/>
        <p:txBody>
          <a:bodyPr/>
          <a:p>
            <a:fld id="{D0805DD6-F3A7-4A12-907B-CCBE02260A1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Обычный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1736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17360" cy="4513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8"/>
          </p:nvPr>
        </p:nvSpPr>
        <p:spPr/>
        <p:txBody>
          <a:bodyPr/>
          <a:p>
            <a:fld id="{CC2022CF-AEA7-49EF-AB12-A72B5E73513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1736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17360" cy="4513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8B565A89-6224-4C79-8734-907A585D9C1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1736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17360" cy="4513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B7D3E95E-D1C7-45FE-925B-87664115847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1736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17360" cy="4513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82A999CF-B540-4267-9D38-31D58ED5349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Обыч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1736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17360" cy="4513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43CAFBC5-A8BD-49DB-930B-0F8B31A83D2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Обычный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1736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17360" cy="4513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3C818D7B-D723-4D77-8926-4EFAE8FE577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Обычный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1736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17360" cy="4513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904347D9-DD13-4C19-A91A-E261CAFE104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Обычный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1736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17360" cy="4513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3"/>
          </p:nvPr>
        </p:nvSpPr>
        <p:spPr/>
        <p:txBody>
          <a:bodyPr/>
          <a:p>
            <a:fld id="{09FCCD39-002D-4B32-94EC-F10763B4FAE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Обычный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1736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17360" cy="4513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6"/>
          </p:nvPr>
        </p:nvSpPr>
        <p:spPr/>
        <p:txBody>
          <a:bodyPr/>
          <a:p>
            <a:fld id="{BF6F740C-87CD-4CCE-8E14-B6CE1DB1467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1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2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3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 tx="0" ty="0" sx="100000" sy="100000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Rectangle 189"/>
          <p:cNvSpPr/>
          <p:nvPr/>
        </p:nvSpPr>
        <p:spPr>
          <a:xfrm>
            <a:off x="149400" y="137160"/>
            <a:ext cx="8857440" cy="6571440"/>
          </a:xfrm>
          <a:prstGeom prst="rect">
            <a:avLst/>
          </a:prstGeom>
          <a:noFill/>
          <a:ln w="19080">
            <a:solidFill>
              <a:srgbClr val="dd8047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uFillTx/>
              <a:latin typeface="Tw Cen MT"/>
              <a:ea typeface="DejaVu Sans"/>
            </a:endParaRPr>
          </a:p>
        </p:txBody>
      </p:sp>
      <p:grpSp>
        <p:nvGrpSpPr>
          <p:cNvPr id="1" name="Group 94"/>
          <p:cNvGrpSpPr/>
          <p:nvPr/>
        </p:nvGrpSpPr>
        <p:grpSpPr>
          <a:xfrm>
            <a:off x="0" y="-30240"/>
            <a:ext cx="9079560" cy="6900840"/>
            <a:chOff x="0" y="-30240"/>
            <a:chExt cx="9079560" cy="6900840"/>
          </a:xfrm>
        </p:grpSpPr>
        <p:cxnSp>
          <p:nvCxnSpPr>
            <p:cNvPr id="2" name="Straight Connector 109"/>
            <p:cNvCxnSpPr/>
            <p:nvPr/>
          </p:nvCxnSpPr>
          <p:spPr>
            <a:xfrm>
              <a:off x="1904760" y="0"/>
              <a:ext cx="164880" cy="6870240"/>
            </a:xfrm>
            <a:prstGeom prst="straightConnector1">
              <a:avLst/>
            </a:prstGeom>
            <a:ln w="0">
              <a:solidFill>
                <a:srgbClr val="69849a"/>
              </a:solidFill>
            </a:ln>
          </p:spPr>
        </p:cxnSp>
        <p:cxnSp>
          <p:nvCxnSpPr>
            <p:cNvPr id="3" name="Straight Connector 176"/>
            <p:cNvCxnSpPr/>
            <p:nvPr/>
          </p:nvCxnSpPr>
          <p:spPr>
            <a:xfrm>
              <a:off x="1600200" y="0"/>
              <a:ext cx="393120" cy="6870240"/>
            </a:xfrm>
            <a:prstGeom prst="straightConnector1">
              <a:avLst/>
            </a:prstGeom>
            <a:ln w="0">
              <a:solidFill>
                <a:srgbClr val="69849a"/>
              </a:solidFill>
            </a:ln>
          </p:spPr>
        </p:cxnSp>
        <p:cxnSp>
          <p:nvCxnSpPr>
            <p:cNvPr id="4" name="Straight Connector 177"/>
            <p:cNvCxnSpPr/>
            <p:nvPr/>
          </p:nvCxnSpPr>
          <p:spPr>
            <a:xfrm flipH="1">
              <a:off x="1752480" y="0"/>
              <a:ext cx="393120" cy="6870240"/>
            </a:xfrm>
            <a:prstGeom prst="straightConnector1">
              <a:avLst/>
            </a:prstGeom>
            <a:ln w="0">
              <a:solidFill>
                <a:srgbClr val="69849a"/>
              </a:solidFill>
            </a:ln>
          </p:spPr>
        </p:cxnSp>
        <p:cxnSp>
          <p:nvCxnSpPr>
            <p:cNvPr id="5" name="Straight Connector 180"/>
            <p:cNvCxnSpPr/>
            <p:nvPr/>
          </p:nvCxnSpPr>
          <p:spPr>
            <a:xfrm flipH="1">
              <a:off x="75960" y="0"/>
              <a:ext cx="240840" cy="6870240"/>
            </a:xfrm>
            <a:prstGeom prst="straightConnector1">
              <a:avLst/>
            </a:prstGeom>
            <a:ln w="28440">
              <a:solidFill>
                <a:srgbClr val="94b6d2">
                  <a:alpha val="58000"/>
                </a:srgbClr>
              </a:solidFill>
              <a:round/>
            </a:ln>
          </p:spPr>
        </p:cxnSp>
        <p:cxnSp>
          <p:nvCxnSpPr>
            <p:cNvPr id="6" name="Straight Connector 181"/>
            <p:cNvCxnSpPr/>
            <p:nvPr/>
          </p:nvCxnSpPr>
          <p:spPr>
            <a:xfrm>
              <a:off x="0" y="0"/>
              <a:ext cx="240840" cy="6870240"/>
            </a:xfrm>
            <a:prstGeom prst="straightConnector1">
              <a:avLst/>
            </a:prstGeom>
            <a:ln w="0">
              <a:solidFill>
                <a:srgbClr val="69849a"/>
              </a:solidFill>
            </a:ln>
          </p:spPr>
        </p:cxnSp>
        <p:cxnSp>
          <p:nvCxnSpPr>
            <p:cNvPr id="7" name="Straight Connector 182"/>
            <p:cNvCxnSpPr/>
            <p:nvPr/>
          </p:nvCxnSpPr>
          <p:spPr>
            <a:xfrm>
              <a:off x="1600200" y="0"/>
              <a:ext cx="926640" cy="6870240"/>
            </a:xfrm>
            <a:prstGeom prst="straightConnector1">
              <a:avLst/>
            </a:prstGeom>
            <a:ln w="28440">
              <a:solidFill>
                <a:srgbClr val="94b6d2">
                  <a:alpha val="58000"/>
                </a:srgbClr>
              </a:solidFill>
              <a:round/>
            </a:ln>
          </p:spPr>
        </p:cxnSp>
        <p:cxnSp>
          <p:nvCxnSpPr>
            <p:cNvPr id="8" name="Straight Connector 183"/>
            <p:cNvCxnSpPr/>
            <p:nvPr/>
          </p:nvCxnSpPr>
          <p:spPr>
            <a:xfrm>
              <a:off x="380880" y="0"/>
              <a:ext cx="469440" cy="6870240"/>
            </a:xfrm>
            <a:prstGeom prst="straightConnector1">
              <a:avLst/>
            </a:prstGeom>
            <a:ln w="0">
              <a:solidFill>
                <a:srgbClr val="94b6d2">
                  <a:alpha val="90000"/>
                </a:srgbClr>
              </a:solidFill>
            </a:ln>
          </p:spPr>
        </p:cxnSp>
        <p:cxnSp>
          <p:nvCxnSpPr>
            <p:cNvPr id="9" name="Straight Connector 184"/>
            <p:cNvCxnSpPr/>
            <p:nvPr/>
          </p:nvCxnSpPr>
          <p:spPr>
            <a:xfrm flipH="1">
              <a:off x="533160" y="0"/>
              <a:ext cx="393480" cy="6870240"/>
            </a:xfrm>
            <a:prstGeom prst="straightConnector1">
              <a:avLst/>
            </a:prstGeom>
            <a:ln w="12600">
              <a:solidFill>
                <a:srgbClr val="69849a"/>
              </a:solidFill>
              <a:round/>
            </a:ln>
          </p:spPr>
        </p:cxnSp>
        <p:cxnSp>
          <p:nvCxnSpPr>
            <p:cNvPr id="10" name="Straight Connector 185"/>
            <p:cNvCxnSpPr/>
            <p:nvPr/>
          </p:nvCxnSpPr>
          <p:spPr>
            <a:xfrm>
              <a:off x="1066680" y="0"/>
              <a:ext cx="469440" cy="6869880"/>
            </a:xfrm>
            <a:prstGeom prst="straightConnector1">
              <a:avLst/>
            </a:prstGeom>
            <a:ln w="38160">
              <a:solidFill>
                <a:srgbClr val="94b6d2">
                  <a:alpha val="47000"/>
                </a:srgbClr>
              </a:solidFill>
              <a:round/>
            </a:ln>
          </p:spPr>
        </p:cxnSp>
        <p:cxnSp>
          <p:nvCxnSpPr>
            <p:cNvPr id="11" name="Straight Connector 186"/>
            <p:cNvCxnSpPr/>
            <p:nvPr/>
          </p:nvCxnSpPr>
          <p:spPr>
            <a:xfrm>
              <a:off x="152280" y="0"/>
              <a:ext cx="317160" cy="6870240"/>
            </a:xfrm>
            <a:prstGeom prst="straightConnector1">
              <a:avLst/>
            </a:prstGeom>
            <a:ln w="0">
              <a:solidFill>
                <a:srgbClr val="69849a"/>
              </a:solidFill>
            </a:ln>
          </p:spPr>
        </p:cxnSp>
        <p:cxnSp>
          <p:nvCxnSpPr>
            <p:cNvPr id="12" name="Straight Connector 187"/>
            <p:cNvCxnSpPr/>
            <p:nvPr/>
          </p:nvCxnSpPr>
          <p:spPr>
            <a:xfrm>
              <a:off x="1523880" y="0"/>
              <a:ext cx="164520" cy="6869880"/>
            </a:xfrm>
            <a:prstGeom prst="straightConnector1">
              <a:avLst/>
            </a:prstGeom>
            <a:ln w="0">
              <a:solidFill>
                <a:srgbClr val="69849a"/>
              </a:solidFill>
            </a:ln>
          </p:spPr>
        </p:cxnSp>
        <p:cxnSp>
          <p:nvCxnSpPr>
            <p:cNvPr id="13" name="Straight Connector 188"/>
            <p:cNvCxnSpPr/>
            <p:nvPr/>
          </p:nvCxnSpPr>
          <p:spPr>
            <a:xfrm>
              <a:off x="533160" y="0"/>
              <a:ext cx="164880" cy="6870240"/>
            </a:xfrm>
            <a:prstGeom prst="straightConnector1">
              <a:avLst/>
            </a:prstGeom>
            <a:ln w="0">
              <a:solidFill>
                <a:srgbClr val="69849a"/>
              </a:solidFill>
            </a:ln>
          </p:spPr>
        </p:cxnSp>
        <p:cxnSp>
          <p:nvCxnSpPr>
            <p:cNvPr id="14" name="Straight Connector 189"/>
            <p:cNvCxnSpPr/>
            <p:nvPr/>
          </p:nvCxnSpPr>
          <p:spPr>
            <a:xfrm>
              <a:off x="685800" y="0"/>
              <a:ext cx="621720" cy="6870240"/>
            </a:xfrm>
            <a:prstGeom prst="straightConnector1">
              <a:avLst/>
            </a:prstGeom>
            <a:ln w="15840">
              <a:solidFill>
                <a:srgbClr val="94b6d2"/>
              </a:solidFill>
              <a:round/>
            </a:ln>
          </p:spPr>
        </p:cxnSp>
        <p:cxnSp>
          <p:nvCxnSpPr>
            <p:cNvPr id="15" name="Straight Connector 164"/>
            <p:cNvCxnSpPr/>
            <p:nvPr/>
          </p:nvCxnSpPr>
          <p:spPr>
            <a:xfrm flipH="1">
              <a:off x="990360" y="0"/>
              <a:ext cx="1425960" cy="6870240"/>
            </a:xfrm>
            <a:prstGeom prst="straightConnector1">
              <a:avLst/>
            </a:prstGeom>
            <a:ln w="0">
              <a:solidFill>
                <a:srgbClr val="94b6d2">
                  <a:alpha val="39000"/>
                </a:srgbClr>
              </a:solidFill>
            </a:ln>
          </p:spPr>
        </p:cxnSp>
        <p:cxnSp>
          <p:nvCxnSpPr>
            <p:cNvPr id="16" name="Straight Connector 165"/>
            <p:cNvCxnSpPr/>
            <p:nvPr/>
          </p:nvCxnSpPr>
          <p:spPr>
            <a:xfrm flipH="1">
              <a:off x="2135160" y="0"/>
              <a:ext cx="315360" cy="6869880"/>
            </a:xfrm>
            <a:prstGeom prst="straightConnector1">
              <a:avLst/>
            </a:prstGeom>
            <a:ln w="0">
              <a:solidFill>
                <a:srgbClr val="69849a"/>
              </a:solidFill>
            </a:ln>
          </p:spPr>
        </p:cxnSp>
        <p:cxnSp>
          <p:nvCxnSpPr>
            <p:cNvPr id="17" name="Straight Connector 168"/>
            <p:cNvCxnSpPr/>
            <p:nvPr/>
          </p:nvCxnSpPr>
          <p:spPr>
            <a:xfrm flipH="1">
              <a:off x="2361960" y="0"/>
              <a:ext cx="317160" cy="6870240"/>
            </a:xfrm>
            <a:prstGeom prst="straightConnector1">
              <a:avLst/>
            </a:prstGeom>
            <a:ln w="0">
              <a:solidFill>
                <a:srgbClr val="69849a"/>
              </a:solidFill>
            </a:ln>
          </p:spPr>
        </p:cxnSp>
        <p:cxnSp>
          <p:nvCxnSpPr>
            <p:cNvPr id="18" name="Straight Connector 172"/>
            <p:cNvCxnSpPr/>
            <p:nvPr/>
          </p:nvCxnSpPr>
          <p:spPr>
            <a:xfrm flipH="1">
              <a:off x="1371600" y="0"/>
              <a:ext cx="415800" cy="6870240"/>
            </a:xfrm>
            <a:prstGeom prst="straightConnector1">
              <a:avLst/>
            </a:prstGeom>
            <a:ln w="12600">
              <a:solidFill>
                <a:srgbClr val="69849a"/>
              </a:solidFill>
              <a:round/>
            </a:ln>
          </p:spPr>
        </p:cxnSp>
        <p:cxnSp>
          <p:nvCxnSpPr>
            <p:cNvPr id="19" name="Straight Connector 120"/>
            <p:cNvCxnSpPr/>
            <p:nvPr/>
          </p:nvCxnSpPr>
          <p:spPr>
            <a:xfrm>
              <a:off x="609480" y="0"/>
              <a:ext cx="364680" cy="6870240"/>
            </a:xfrm>
            <a:prstGeom prst="straightConnector1">
              <a:avLst/>
            </a:prstGeom>
            <a:ln w="15840">
              <a:solidFill>
                <a:srgbClr val="69849a"/>
              </a:solidFill>
              <a:round/>
            </a:ln>
          </p:spPr>
        </p:cxnSp>
        <p:cxnSp>
          <p:nvCxnSpPr>
            <p:cNvPr id="20" name="Straight Connector 144"/>
            <p:cNvCxnSpPr/>
            <p:nvPr/>
          </p:nvCxnSpPr>
          <p:spPr>
            <a:xfrm>
              <a:off x="1371600" y="0"/>
              <a:ext cx="217800" cy="6870240"/>
            </a:xfrm>
            <a:prstGeom prst="straightConnector1">
              <a:avLst/>
            </a:prstGeom>
            <a:ln w="50760">
              <a:solidFill>
                <a:srgbClr val="94b6d2">
                  <a:alpha val="30000"/>
                </a:srgbClr>
              </a:solidFill>
              <a:round/>
            </a:ln>
          </p:spPr>
        </p:cxnSp>
        <p:cxnSp>
          <p:nvCxnSpPr>
            <p:cNvPr id="21" name="Straight Connector 107"/>
            <p:cNvCxnSpPr/>
            <p:nvPr/>
          </p:nvCxnSpPr>
          <p:spPr>
            <a:xfrm>
              <a:off x="990360" y="0"/>
              <a:ext cx="164880" cy="6870240"/>
            </a:xfrm>
            <a:prstGeom prst="straightConnector1">
              <a:avLst/>
            </a:prstGeom>
            <a:ln w="0">
              <a:solidFill>
                <a:srgbClr val="69849a"/>
              </a:solidFill>
            </a:ln>
          </p:spPr>
        </p:cxnSp>
        <p:cxnSp>
          <p:nvCxnSpPr>
            <p:cNvPr id="22" name="Straight Connector 208"/>
            <p:cNvCxnSpPr/>
            <p:nvPr/>
          </p:nvCxnSpPr>
          <p:spPr>
            <a:xfrm>
              <a:off x="1218960" y="0"/>
              <a:ext cx="164880" cy="6870240"/>
            </a:xfrm>
            <a:prstGeom prst="straightConnector1">
              <a:avLst/>
            </a:prstGeom>
            <a:ln w="0">
              <a:solidFill>
                <a:srgbClr val="69849a"/>
              </a:solidFill>
            </a:ln>
          </p:spPr>
        </p:cxnSp>
        <p:cxnSp>
          <p:nvCxnSpPr>
            <p:cNvPr id="23" name="Straight Connector 209"/>
            <p:cNvCxnSpPr/>
            <p:nvPr/>
          </p:nvCxnSpPr>
          <p:spPr>
            <a:xfrm>
              <a:off x="4419360" y="0"/>
              <a:ext cx="164880" cy="6870240"/>
            </a:xfrm>
            <a:prstGeom prst="straightConnector1">
              <a:avLst/>
            </a:prstGeom>
            <a:ln w="0">
              <a:solidFill>
                <a:srgbClr val="69849a"/>
              </a:solidFill>
            </a:ln>
          </p:spPr>
        </p:cxnSp>
        <p:cxnSp>
          <p:nvCxnSpPr>
            <p:cNvPr id="24" name="Straight Connector 210"/>
            <p:cNvCxnSpPr/>
            <p:nvPr/>
          </p:nvCxnSpPr>
          <p:spPr>
            <a:xfrm>
              <a:off x="4114800" y="0"/>
              <a:ext cx="393120" cy="6870240"/>
            </a:xfrm>
            <a:prstGeom prst="straightConnector1">
              <a:avLst/>
            </a:prstGeom>
            <a:ln w="0">
              <a:solidFill>
                <a:srgbClr val="69849a"/>
              </a:solidFill>
            </a:ln>
          </p:spPr>
        </p:cxnSp>
        <p:cxnSp>
          <p:nvCxnSpPr>
            <p:cNvPr id="25" name="Straight Connector 211"/>
            <p:cNvCxnSpPr/>
            <p:nvPr/>
          </p:nvCxnSpPr>
          <p:spPr>
            <a:xfrm flipH="1">
              <a:off x="4267080" y="0"/>
              <a:ext cx="393120" cy="6870240"/>
            </a:xfrm>
            <a:prstGeom prst="straightConnector1">
              <a:avLst/>
            </a:prstGeom>
            <a:ln w="47520">
              <a:solidFill>
                <a:srgbClr val="94b6d2">
                  <a:alpha val="63000"/>
                </a:srgbClr>
              </a:solidFill>
              <a:round/>
            </a:ln>
          </p:spPr>
        </p:cxnSp>
        <p:cxnSp>
          <p:nvCxnSpPr>
            <p:cNvPr id="26" name="Straight Connector 212"/>
            <p:cNvCxnSpPr/>
            <p:nvPr/>
          </p:nvCxnSpPr>
          <p:spPr>
            <a:xfrm flipH="1">
              <a:off x="2590560" y="0"/>
              <a:ext cx="240840" cy="6870240"/>
            </a:xfrm>
            <a:prstGeom prst="straightConnector1">
              <a:avLst/>
            </a:prstGeom>
            <a:ln w="28440">
              <a:solidFill>
                <a:srgbClr val="94b6d2">
                  <a:alpha val="58000"/>
                </a:srgbClr>
              </a:solidFill>
              <a:round/>
            </a:ln>
          </p:spPr>
        </p:cxnSp>
        <p:cxnSp>
          <p:nvCxnSpPr>
            <p:cNvPr id="27" name="Straight Connector 213"/>
            <p:cNvCxnSpPr/>
            <p:nvPr/>
          </p:nvCxnSpPr>
          <p:spPr>
            <a:xfrm>
              <a:off x="2514600" y="0"/>
              <a:ext cx="240840" cy="6870240"/>
            </a:xfrm>
            <a:prstGeom prst="straightConnector1">
              <a:avLst/>
            </a:prstGeom>
            <a:ln w="0">
              <a:solidFill>
                <a:srgbClr val="69849a"/>
              </a:solidFill>
            </a:ln>
          </p:spPr>
        </p:cxnSp>
        <p:cxnSp>
          <p:nvCxnSpPr>
            <p:cNvPr id="28" name="Straight Connector 214"/>
            <p:cNvCxnSpPr/>
            <p:nvPr/>
          </p:nvCxnSpPr>
          <p:spPr>
            <a:xfrm flipH="1">
              <a:off x="3275640" y="720"/>
              <a:ext cx="13680" cy="6870240"/>
            </a:xfrm>
            <a:prstGeom prst="straightConnector1">
              <a:avLst/>
            </a:prstGeom>
            <a:ln w="28440">
              <a:solidFill>
                <a:srgbClr val="94b6d2">
                  <a:alpha val="58000"/>
                </a:srgbClr>
              </a:solidFill>
              <a:round/>
            </a:ln>
          </p:spPr>
        </p:cxnSp>
        <p:cxnSp>
          <p:nvCxnSpPr>
            <p:cNvPr id="29" name="Straight Connector 215"/>
            <p:cNvCxnSpPr/>
            <p:nvPr/>
          </p:nvCxnSpPr>
          <p:spPr>
            <a:xfrm>
              <a:off x="2895480" y="0"/>
              <a:ext cx="469440" cy="6870240"/>
            </a:xfrm>
            <a:prstGeom prst="straightConnector1">
              <a:avLst/>
            </a:prstGeom>
            <a:ln w="47520">
              <a:solidFill>
                <a:srgbClr val="94b6d2">
                  <a:alpha val="63000"/>
                </a:srgbClr>
              </a:solidFill>
              <a:round/>
            </a:ln>
          </p:spPr>
        </p:cxnSp>
        <p:cxnSp>
          <p:nvCxnSpPr>
            <p:cNvPr id="30" name="Straight Connector 216"/>
            <p:cNvCxnSpPr/>
            <p:nvPr/>
          </p:nvCxnSpPr>
          <p:spPr>
            <a:xfrm flipH="1">
              <a:off x="3047760" y="0"/>
              <a:ext cx="393480" cy="6870240"/>
            </a:xfrm>
            <a:prstGeom prst="straightConnector1">
              <a:avLst/>
            </a:prstGeom>
            <a:ln w="50760">
              <a:solidFill>
                <a:srgbClr val="94b6d2">
                  <a:alpha val="30000"/>
                </a:srgbClr>
              </a:solidFill>
              <a:round/>
            </a:ln>
          </p:spPr>
        </p:cxnSp>
        <p:cxnSp>
          <p:nvCxnSpPr>
            <p:cNvPr id="31" name="Straight Connector 217"/>
            <p:cNvCxnSpPr/>
            <p:nvPr/>
          </p:nvCxnSpPr>
          <p:spPr>
            <a:xfrm>
              <a:off x="3581280" y="0"/>
              <a:ext cx="469440" cy="6869880"/>
            </a:xfrm>
            <a:prstGeom prst="straightConnector1">
              <a:avLst/>
            </a:prstGeom>
            <a:ln w="38160">
              <a:solidFill>
                <a:srgbClr val="94b6d2">
                  <a:alpha val="47000"/>
                </a:srgbClr>
              </a:solidFill>
              <a:round/>
            </a:ln>
          </p:spPr>
        </p:cxnSp>
        <p:cxnSp>
          <p:nvCxnSpPr>
            <p:cNvPr id="32" name="Straight Connector 218"/>
            <p:cNvCxnSpPr/>
            <p:nvPr/>
          </p:nvCxnSpPr>
          <p:spPr>
            <a:xfrm>
              <a:off x="2666880" y="0"/>
              <a:ext cx="317160" cy="6870240"/>
            </a:xfrm>
            <a:prstGeom prst="straightConnector1">
              <a:avLst/>
            </a:prstGeom>
            <a:ln w="0">
              <a:solidFill>
                <a:srgbClr val="69849a"/>
              </a:solidFill>
            </a:ln>
          </p:spPr>
        </p:cxnSp>
        <p:cxnSp>
          <p:nvCxnSpPr>
            <p:cNvPr id="33" name="Straight Connector 219"/>
            <p:cNvCxnSpPr/>
            <p:nvPr/>
          </p:nvCxnSpPr>
          <p:spPr>
            <a:xfrm>
              <a:off x="4038480" y="0"/>
              <a:ext cx="164520" cy="6869880"/>
            </a:xfrm>
            <a:prstGeom prst="straightConnector1">
              <a:avLst/>
            </a:prstGeom>
            <a:ln w="50760">
              <a:solidFill>
                <a:srgbClr val="94b6d2">
                  <a:alpha val="30000"/>
                </a:srgbClr>
              </a:solidFill>
              <a:round/>
            </a:ln>
          </p:spPr>
        </p:cxnSp>
        <p:cxnSp>
          <p:nvCxnSpPr>
            <p:cNvPr id="34" name="Straight Connector 220"/>
            <p:cNvCxnSpPr/>
            <p:nvPr/>
          </p:nvCxnSpPr>
          <p:spPr>
            <a:xfrm>
              <a:off x="3047760" y="0"/>
              <a:ext cx="164880" cy="6870240"/>
            </a:xfrm>
            <a:prstGeom prst="straightConnector1">
              <a:avLst/>
            </a:prstGeom>
            <a:ln w="0">
              <a:solidFill>
                <a:srgbClr val="69849a"/>
              </a:solidFill>
            </a:ln>
          </p:spPr>
        </p:cxnSp>
        <p:cxnSp>
          <p:nvCxnSpPr>
            <p:cNvPr id="35" name="Straight Connector 221"/>
            <p:cNvCxnSpPr/>
            <p:nvPr/>
          </p:nvCxnSpPr>
          <p:spPr>
            <a:xfrm flipH="1">
              <a:off x="2286000" y="0"/>
              <a:ext cx="240840" cy="6870240"/>
            </a:xfrm>
            <a:prstGeom prst="straightConnector1">
              <a:avLst/>
            </a:prstGeom>
            <a:ln w="15840">
              <a:solidFill>
                <a:srgbClr val="94b6d2"/>
              </a:solidFill>
              <a:round/>
            </a:ln>
          </p:spPr>
        </p:cxnSp>
        <p:cxnSp>
          <p:nvCxnSpPr>
            <p:cNvPr id="36" name="Straight Connector 222"/>
            <p:cNvCxnSpPr/>
            <p:nvPr/>
          </p:nvCxnSpPr>
          <p:spPr>
            <a:xfrm flipH="1">
              <a:off x="3504960" y="0"/>
              <a:ext cx="1425960" cy="6870240"/>
            </a:xfrm>
            <a:prstGeom prst="straightConnector1">
              <a:avLst/>
            </a:prstGeom>
            <a:ln w="0">
              <a:solidFill>
                <a:srgbClr val="94b6d2">
                  <a:alpha val="39000"/>
                </a:srgbClr>
              </a:solidFill>
            </a:ln>
          </p:spPr>
        </p:cxnSp>
        <p:cxnSp>
          <p:nvCxnSpPr>
            <p:cNvPr id="37" name="Straight Connector 223"/>
            <p:cNvCxnSpPr/>
            <p:nvPr/>
          </p:nvCxnSpPr>
          <p:spPr>
            <a:xfrm flipH="1">
              <a:off x="4649760" y="0"/>
              <a:ext cx="315360" cy="6869880"/>
            </a:xfrm>
            <a:prstGeom prst="straightConnector1">
              <a:avLst/>
            </a:prstGeom>
            <a:ln w="0">
              <a:solidFill>
                <a:srgbClr val="69849a"/>
              </a:solidFill>
            </a:ln>
          </p:spPr>
        </p:cxnSp>
        <p:cxnSp>
          <p:nvCxnSpPr>
            <p:cNvPr id="38" name="Straight Connector 224"/>
            <p:cNvCxnSpPr/>
            <p:nvPr/>
          </p:nvCxnSpPr>
          <p:spPr>
            <a:xfrm flipH="1">
              <a:off x="4952880" y="0"/>
              <a:ext cx="164520" cy="6870240"/>
            </a:xfrm>
            <a:prstGeom prst="straightConnector1">
              <a:avLst/>
            </a:prstGeom>
            <a:ln w="0">
              <a:solidFill>
                <a:srgbClr val="69849a"/>
              </a:solidFill>
            </a:ln>
          </p:spPr>
        </p:cxnSp>
        <p:cxnSp>
          <p:nvCxnSpPr>
            <p:cNvPr id="39" name="Straight Connector 225"/>
            <p:cNvCxnSpPr/>
            <p:nvPr/>
          </p:nvCxnSpPr>
          <p:spPr>
            <a:xfrm flipH="1">
              <a:off x="3886200" y="0"/>
              <a:ext cx="415800" cy="6870240"/>
            </a:xfrm>
            <a:prstGeom prst="straightConnector1">
              <a:avLst/>
            </a:prstGeom>
            <a:ln w="12600">
              <a:solidFill>
                <a:srgbClr val="69849a"/>
              </a:solidFill>
              <a:round/>
            </a:ln>
          </p:spPr>
        </p:cxnSp>
        <p:cxnSp>
          <p:nvCxnSpPr>
            <p:cNvPr id="40" name="Straight Connector 226"/>
            <p:cNvCxnSpPr/>
            <p:nvPr/>
          </p:nvCxnSpPr>
          <p:spPr>
            <a:xfrm>
              <a:off x="3124080" y="0"/>
              <a:ext cx="364680" cy="6870240"/>
            </a:xfrm>
            <a:prstGeom prst="straightConnector1">
              <a:avLst/>
            </a:prstGeom>
            <a:ln w="15840">
              <a:solidFill>
                <a:srgbClr val="69849a"/>
              </a:solidFill>
              <a:round/>
            </a:ln>
          </p:spPr>
        </p:cxnSp>
        <p:cxnSp>
          <p:nvCxnSpPr>
            <p:cNvPr id="41" name="Straight Connector 227"/>
            <p:cNvCxnSpPr/>
            <p:nvPr/>
          </p:nvCxnSpPr>
          <p:spPr>
            <a:xfrm>
              <a:off x="3886200" y="0"/>
              <a:ext cx="217800" cy="6870240"/>
            </a:xfrm>
            <a:prstGeom prst="straightConnector1">
              <a:avLst/>
            </a:prstGeom>
            <a:ln w="0">
              <a:solidFill>
                <a:srgbClr val="69849a"/>
              </a:solidFill>
            </a:ln>
          </p:spPr>
        </p:cxnSp>
        <p:cxnSp>
          <p:nvCxnSpPr>
            <p:cNvPr id="42" name="Straight Connector 228"/>
            <p:cNvCxnSpPr/>
            <p:nvPr/>
          </p:nvCxnSpPr>
          <p:spPr>
            <a:xfrm>
              <a:off x="3504960" y="0"/>
              <a:ext cx="164880" cy="6870240"/>
            </a:xfrm>
            <a:prstGeom prst="straightConnector1">
              <a:avLst/>
            </a:prstGeom>
            <a:ln w="0">
              <a:solidFill>
                <a:srgbClr val="69849a"/>
              </a:solidFill>
            </a:ln>
          </p:spPr>
        </p:cxnSp>
        <p:cxnSp>
          <p:nvCxnSpPr>
            <p:cNvPr id="43" name="Straight Connector 229"/>
            <p:cNvCxnSpPr/>
            <p:nvPr/>
          </p:nvCxnSpPr>
          <p:spPr>
            <a:xfrm>
              <a:off x="3733560" y="0"/>
              <a:ext cx="164880" cy="6870240"/>
            </a:xfrm>
            <a:prstGeom prst="straightConnector1">
              <a:avLst/>
            </a:prstGeom>
            <a:ln w="0">
              <a:solidFill>
                <a:srgbClr val="69849a"/>
              </a:solidFill>
            </a:ln>
          </p:spPr>
        </p:cxnSp>
        <p:cxnSp>
          <p:nvCxnSpPr>
            <p:cNvPr id="44" name="Straight Connector 236"/>
            <p:cNvCxnSpPr/>
            <p:nvPr/>
          </p:nvCxnSpPr>
          <p:spPr>
            <a:xfrm>
              <a:off x="6095880" y="0"/>
              <a:ext cx="164520" cy="6870240"/>
            </a:xfrm>
            <a:prstGeom prst="straightConnector1">
              <a:avLst/>
            </a:prstGeom>
            <a:ln w="50760">
              <a:solidFill>
                <a:srgbClr val="94b6d2">
                  <a:alpha val="30000"/>
                </a:srgbClr>
              </a:solidFill>
              <a:round/>
            </a:ln>
          </p:spPr>
        </p:cxnSp>
        <p:cxnSp>
          <p:nvCxnSpPr>
            <p:cNvPr id="45" name="Straight Connector 237"/>
            <p:cNvCxnSpPr/>
            <p:nvPr/>
          </p:nvCxnSpPr>
          <p:spPr>
            <a:xfrm>
              <a:off x="5333760" y="0"/>
              <a:ext cx="393480" cy="6870240"/>
            </a:xfrm>
            <a:prstGeom prst="straightConnector1">
              <a:avLst/>
            </a:prstGeom>
            <a:ln w="0">
              <a:solidFill>
                <a:srgbClr val="69849a"/>
              </a:solidFill>
            </a:ln>
          </p:spPr>
        </p:cxnSp>
        <p:cxnSp>
          <p:nvCxnSpPr>
            <p:cNvPr id="46" name="Straight Connector 238"/>
            <p:cNvCxnSpPr/>
            <p:nvPr/>
          </p:nvCxnSpPr>
          <p:spPr>
            <a:xfrm flipH="1">
              <a:off x="5943600" y="0"/>
              <a:ext cx="393120" cy="6870240"/>
            </a:xfrm>
            <a:prstGeom prst="straightConnector1">
              <a:avLst/>
            </a:prstGeom>
            <a:ln w="0">
              <a:solidFill>
                <a:srgbClr val="69849a"/>
              </a:solidFill>
            </a:ln>
          </p:spPr>
        </p:cxnSp>
        <p:cxnSp>
          <p:nvCxnSpPr>
            <p:cNvPr id="47" name="Straight Connector 239"/>
            <p:cNvCxnSpPr/>
            <p:nvPr/>
          </p:nvCxnSpPr>
          <p:spPr>
            <a:xfrm flipH="1">
              <a:off x="5105160" y="0"/>
              <a:ext cx="317160" cy="6869880"/>
            </a:xfrm>
            <a:prstGeom prst="straightConnector1">
              <a:avLst/>
            </a:prstGeom>
            <a:ln w="28440">
              <a:solidFill>
                <a:srgbClr val="94b6d2">
                  <a:alpha val="58000"/>
                </a:srgbClr>
              </a:solidFill>
              <a:round/>
            </a:ln>
          </p:spPr>
        </p:cxnSp>
        <p:cxnSp>
          <p:nvCxnSpPr>
            <p:cNvPr id="48" name="Straight Connector 240"/>
            <p:cNvCxnSpPr/>
            <p:nvPr/>
          </p:nvCxnSpPr>
          <p:spPr>
            <a:xfrm>
              <a:off x="4267080" y="0"/>
              <a:ext cx="469440" cy="6870240"/>
            </a:xfrm>
            <a:prstGeom prst="straightConnector1">
              <a:avLst/>
            </a:prstGeom>
            <a:ln w="38160">
              <a:solidFill>
                <a:srgbClr val="94b6d2">
                  <a:alpha val="47000"/>
                </a:srgbClr>
              </a:solidFill>
              <a:round/>
            </a:ln>
          </p:spPr>
        </p:cxnSp>
        <p:cxnSp>
          <p:nvCxnSpPr>
            <p:cNvPr id="49" name="Straight Connector 241"/>
            <p:cNvCxnSpPr/>
            <p:nvPr/>
          </p:nvCxnSpPr>
          <p:spPr>
            <a:xfrm>
              <a:off x="5715000" y="0"/>
              <a:ext cx="164520" cy="6870240"/>
            </a:xfrm>
            <a:prstGeom prst="straightConnector1">
              <a:avLst/>
            </a:prstGeom>
            <a:ln w="0">
              <a:solidFill>
                <a:srgbClr val="69849a"/>
              </a:solidFill>
            </a:ln>
          </p:spPr>
        </p:cxnSp>
        <p:cxnSp>
          <p:nvCxnSpPr>
            <p:cNvPr id="50" name="Straight Connector 242"/>
            <p:cNvCxnSpPr/>
            <p:nvPr/>
          </p:nvCxnSpPr>
          <p:spPr>
            <a:xfrm flipH="1">
              <a:off x="5367960" y="0"/>
              <a:ext cx="1425960" cy="6870240"/>
            </a:xfrm>
            <a:prstGeom prst="straightConnector1">
              <a:avLst/>
            </a:prstGeom>
            <a:ln w="0">
              <a:solidFill>
                <a:srgbClr val="94b6d2">
                  <a:alpha val="56000"/>
                </a:srgbClr>
              </a:solidFill>
            </a:ln>
          </p:spPr>
        </p:cxnSp>
        <p:cxnSp>
          <p:nvCxnSpPr>
            <p:cNvPr id="51" name="Straight Connector 243"/>
            <p:cNvCxnSpPr/>
            <p:nvPr/>
          </p:nvCxnSpPr>
          <p:spPr>
            <a:xfrm flipH="1">
              <a:off x="6326280" y="0"/>
              <a:ext cx="315000" cy="6870240"/>
            </a:xfrm>
            <a:prstGeom prst="straightConnector1">
              <a:avLst/>
            </a:prstGeom>
            <a:ln w="0">
              <a:solidFill>
                <a:srgbClr val="69849a"/>
              </a:solidFill>
            </a:ln>
          </p:spPr>
        </p:cxnSp>
        <p:cxnSp>
          <p:nvCxnSpPr>
            <p:cNvPr id="52" name="Straight Connector 244"/>
            <p:cNvCxnSpPr/>
            <p:nvPr/>
          </p:nvCxnSpPr>
          <p:spPr>
            <a:xfrm flipH="1">
              <a:off x="6172200" y="0"/>
              <a:ext cx="316800" cy="6870240"/>
            </a:xfrm>
            <a:prstGeom prst="straightConnector1">
              <a:avLst/>
            </a:prstGeom>
            <a:ln w="0">
              <a:solidFill>
                <a:srgbClr val="69849a"/>
              </a:solidFill>
            </a:ln>
          </p:spPr>
        </p:cxnSp>
        <p:cxnSp>
          <p:nvCxnSpPr>
            <p:cNvPr id="53" name="Straight Connector 245"/>
            <p:cNvCxnSpPr/>
            <p:nvPr/>
          </p:nvCxnSpPr>
          <p:spPr>
            <a:xfrm flipH="1">
              <a:off x="5615640" y="0"/>
              <a:ext cx="416160" cy="6870240"/>
            </a:xfrm>
            <a:prstGeom prst="straightConnector1">
              <a:avLst/>
            </a:prstGeom>
            <a:ln w="12600">
              <a:solidFill>
                <a:srgbClr val="69849a"/>
              </a:solidFill>
              <a:round/>
            </a:ln>
          </p:spPr>
        </p:cxnSp>
        <p:cxnSp>
          <p:nvCxnSpPr>
            <p:cNvPr id="54" name="Straight Connector 246"/>
            <p:cNvCxnSpPr/>
            <p:nvPr/>
          </p:nvCxnSpPr>
          <p:spPr>
            <a:xfrm>
              <a:off x="5562360" y="0"/>
              <a:ext cx="218160" cy="6870240"/>
            </a:xfrm>
            <a:prstGeom prst="straightConnector1">
              <a:avLst/>
            </a:prstGeom>
            <a:ln w="0">
              <a:solidFill>
                <a:srgbClr val="69849a"/>
              </a:solidFill>
            </a:ln>
          </p:spPr>
        </p:cxnSp>
        <p:cxnSp>
          <p:nvCxnSpPr>
            <p:cNvPr id="55" name="Straight Connector 247"/>
            <p:cNvCxnSpPr/>
            <p:nvPr/>
          </p:nvCxnSpPr>
          <p:spPr>
            <a:xfrm>
              <a:off x="5105160" y="0"/>
              <a:ext cx="164880" cy="6870240"/>
            </a:xfrm>
            <a:prstGeom prst="straightConnector1">
              <a:avLst/>
            </a:prstGeom>
            <a:ln w="0">
              <a:solidFill>
                <a:srgbClr val="69849a"/>
              </a:solidFill>
            </a:ln>
          </p:spPr>
        </p:cxnSp>
        <p:cxnSp>
          <p:nvCxnSpPr>
            <p:cNvPr id="56" name="Straight Connector 248"/>
            <p:cNvCxnSpPr/>
            <p:nvPr/>
          </p:nvCxnSpPr>
          <p:spPr>
            <a:xfrm>
              <a:off x="5333760" y="0"/>
              <a:ext cx="164880" cy="6870240"/>
            </a:xfrm>
            <a:prstGeom prst="straightConnector1">
              <a:avLst/>
            </a:prstGeom>
            <a:ln w="0">
              <a:solidFill>
                <a:srgbClr val="69849a"/>
              </a:solidFill>
            </a:ln>
          </p:spPr>
        </p:cxnSp>
        <p:cxnSp>
          <p:nvCxnSpPr>
            <p:cNvPr id="57" name="Straight Connector 249"/>
            <p:cNvCxnSpPr/>
            <p:nvPr/>
          </p:nvCxnSpPr>
          <p:spPr>
            <a:xfrm flipH="1">
              <a:off x="6781680" y="0"/>
              <a:ext cx="240840" cy="6870240"/>
            </a:xfrm>
            <a:prstGeom prst="straightConnector1">
              <a:avLst/>
            </a:prstGeom>
            <a:ln w="28440">
              <a:solidFill>
                <a:srgbClr val="94b6d2">
                  <a:alpha val="58000"/>
                </a:srgbClr>
              </a:solidFill>
              <a:round/>
            </a:ln>
          </p:spPr>
        </p:cxnSp>
        <p:cxnSp>
          <p:nvCxnSpPr>
            <p:cNvPr id="58" name="Straight Connector 250"/>
            <p:cNvCxnSpPr/>
            <p:nvPr/>
          </p:nvCxnSpPr>
          <p:spPr>
            <a:xfrm>
              <a:off x="6781680" y="0"/>
              <a:ext cx="240840" cy="6870240"/>
            </a:xfrm>
            <a:prstGeom prst="straightConnector1">
              <a:avLst/>
            </a:prstGeom>
            <a:ln w="0">
              <a:solidFill>
                <a:srgbClr val="69849a"/>
              </a:solidFill>
            </a:ln>
          </p:spPr>
        </p:cxnSp>
        <p:cxnSp>
          <p:nvCxnSpPr>
            <p:cNvPr id="59" name="Straight Connector 251"/>
            <p:cNvCxnSpPr/>
            <p:nvPr/>
          </p:nvCxnSpPr>
          <p:spPr>
            <a:xfrm flipH="1">
              <a:off x="7466760" y="720"/>
              <a:ext cx="13680" cy="6870240"/>
            </a:xfrm>
            <a:prstGeom prst="straightConnector1">
              <a:avLst/>
            </a:prstGeom>
            <a:ln w="28440">
              <a:solidFill>
                <a:srgbClr val="94b6d2">
                  <a:alpha val="58000"/>
                </a:srgbClr>
              </a:solidFill>
              <a:round/>
            </a:ln>
          </p:spPr>
        </p:cxnSp>
        <p:cxnSp>
          <p:nvCxnSpPr>
            <p:cNvPr id="60" name="Straight Connector 252"/>
            <p:cNvCxnSpPr/>
            <p:nvPr/>
          </p:nvCxnSpPr>
          <p:spPr>
            <a:xfrm>
              <a:off x="7086600" y="0"/>
              <a:ext cx="469440" cy="6870240"/>
            </a:xfrm>
            <a:prstGeom prst="straightConnector1">
              <a:avLst/>
            </a:prstGeom>
            <a:ln w="0">
              <a:solidFill>
                <a:srgbClr val="94b6d2">
                  <a:alpha val="90000"/>
                </a:srgbClr>
              </a:solidFill>
            </a:ln>
          </p:spPr>
        </p:cxnSp>
        <p:cxnSp>
          <p:nvCxnSpPr>
            <p:cNvPr id="61" name="Straight Connector 253"/>
            <p:cNvCxnSpPr/>
            <p:nvPr/>
          </p:nvCxnSpPr>
          <p:spPr>
            <a:xfrm flipH="1">
              <a:off x="7238880" y="0"/>
              <a:ext cx="393120" cy="6870240"/>
            </a:xfrm>
            <a:prstGeom prst="straightConnector1">
              <a:avLst/>
            </a:prstGeom>
            <a:ln w="12600">
              <a:solidFill>
                <a:srgbClr val="69849a"/>
              </a:solidFill>
              <a:round/>
            </a:ln>
          </p:spPr>
        </p:cxnSp>
        <p:cxnSp>
          <p:nvCxnSpPr>
            <p:cNvPr id="62" name="Straight Connector 254"/>
            <p:cNvCxnSpPr/>
            <p:nvPr/>
          </p:nvCxnSpPr>
          <p:spPr>
            <a:xfrm>
              <a:off x="7772400" y="0"/>
              <a:ext cx="469080" cy="6870240"/>
            </a:xfrm>
            <a:prstGeom prst="straightConnector1">
              <a:avLst/>
            </a:prstGeom>
            <a:ln w="38160">
              <a:solidFill>
                <a:srgbClr val="94b6d2">
                  <a:alpha val="47000"/>
                </a:srgbClr>
              </a:solidFill>
              <a:round/>
            </a:ln>
          </p:spPr>
        </p:cxnSp>
        <p:cxnSp>
          <p:nvCxnSpPr>
            <p:cNvPr id="63" name="Straight Connector 256"/>
            <p:cNvCxnSpPr/>
            <p:nvPr/>
          </p:nvCxnSpPr>
          <p:spPr>
            <a:xfrm>
              <a:off x="7086600" y="0"/>
              <a:ext cx="164520" cy="6870240"/>
            </a:xfrm>
            <a:prstGeom prst="straightConnector1">
              <a:avLst/>
            </a:prstGeom>
            <a:ln w="0">
              <a:solidFill>
                <a:srgbClr val="69849a"/>
              </a:solidFill>
            </a:ln>
          </p:spPr>
        </p:cxnSp>
        <p:cxnSp>
          <p:nvCxnSpPr>
            <p:cNvPr id="64" name="Straight Connector 257"/>
            <p:cNvCxnSpPr/>
            <p:nvPr/>
          </p:nvCxnSpPr>
          <p:spPr>
            <a:xfrm flipH="1">
              <a:off x="6933960" y="0"/>
              <a:ext cx="240840" cy="6870240"/>
            </a:xfrm>
            <a:prstGeom prst="straightConnector1">
              <a:avLst/>
            </a:prstGeom>
            <a:ln w="15840">
              <a:solidFill>
                <a:srgbClr val="94b6d2"/>
              </a:solidFill>
              <a:round/>
            </a:ln>
          </p:spPr>
        </p:cxnSp>
        <p:cxnSp>
          <p:nvCxnSpPr>
            <p:cNvPr id="65" name="Straight Connector 258"/>
            <p:cNvCxnSpPr/>
            <p:nvPr/>
          </p:nvCxnSpPr>
          <p:spPr>
            <a:xfrm>
              <a:off x="7467480" y="0"/>
              <a:ext cx="364680" cy="6870240"/>
            </a:xfrm>
            <a:prstGeom prst="straightConnector1">
              <a:avLst/>
            </a:prstGeom>
            <a:ln w="15840">
              <a:solidFill>
                <a:srgbClr val="94b6d2">
                  <a:alpha val="72000"/>
                </a:srgbClr>
              </a:solidFill>
              <a:round/>
            </a:ln>
          </p:spPr>
        </p:cxnSp>
        <p:cxnSp>
          <p:nvCxnSpPr>
            <p:cNvPr id="66" name="Straight Connector 259"/>
            <p:cNvCxnSpPr/>
            <p:nvPr/>
          </p:nvCxnSpPr>
          <p:spPr>
            <a:xfrm>
              <a:off x="8076960" y="0"/>
              <a:ext cx="218160" cy="6870240"/>
            </a:xfrm>
            <a:prstGeom prst="straightConnector1">
              <a:avLst/>
            </a:prstGeom>
            <a:ln w="0">
              <a:solidFill>
                <a:srgbClr val="69849a"/>
              </a:solidFill>
            </a:ln>
          </p:spPr>
        </p:cxnSp>
        <p:cxnSp>
          <p:nvCxnSpPr>
            <p:cNvPr id="67" name="Straight Connector 260"/>
            <p:cNvCxnSpPr/>
            <p:nvPr/>
          </p:nvCxnSpPr>
          <p:spPr>
            <a:xfrm>
              <a:off x="7696080" y="0"/>
              <a:ext cx="164520" cy="6870240"/>
            </a:xfrm>
            <a:prstGeom prst="straightConnector1">
              <a:avLst/>
            </a:prstGeom>
            <a:ln w="0">
              <a:solidFill>
                <a:srgbClr val="69849a"/>
              </a:solidFill>
            </a:ln>
          </p:spPr>
        </p:cxnSp>
        <p:cxnSp>
          <p:nvCxnSpPr>
            <p:cNvPr id="68" name="Straight Connector 261"/>
            <p:cNvCxnSpPr/>
            <p:nvPr/>
          </p:nvCxnSpPr>
          <p:spPr>
            <a:xfrm>
              <a:off x="7924680" y="0"/>
              <a:ext cx="164520" cy="6870240"/>
            </a:xfrm>
            <a:prstGeom prst="straightConnector1">
              <a:avLst/>
            </a:prstGeom>
            <a:ln w="0">
              <a:solidFill>
                <a:srgbClr val="69849a"/>
              </a:solidFill>
            </a:ln>
          </p:spPr>
        </p:cxnSp>
        <p:cxnSp>
          <p:nvCxnSpPr>
            <p:cNvPr id="69" name="Straight Connector 263"/>
            <p:cNvCxnSpPr/>
            <p:nvPr/>
          </p:nvCxnSpPr>
          <p:spPr>
            <a:xfrm>
              <a:off x="8610480" y="0"/>
              <a:ext cx="164520" cy="6870240"/>
            </a:xfrm>
            <a:prstGeom prst="straightConnector1">
              <a:avLst/>
            </a:prstGeom>
            <a:ln w="0">
              <a:solidFill>
                <a:srgbClr val="69849a"/>
              </a:solidFill>
            </a:ln>
          </p:spPr>
        </p:cxnSp>
        <p:cxnSp>
          <p:nvCxnSpPr>
            <p:cNvPr id="70" name="Straight Connector 264"/>
            <p:cNvCxnSpPr/>
            <p:nvPr/>
          </p:nvCxnSpPr>
          <p:spPr>
            <a:xfrm>
              <a:off x="8305560" y="0"/>
              <a:ext cx="393480" cy="6870240"/>
            </a:xfrm>
            <a:prstGeom prst="straightConnector1">
              <a:avLst/>
            </a:prstGeom>
            <a:ln w="0">
              <a:solidFill>
                <a:srgbClr val="69849a"/>
              </a:solidFill>
            </a:ln>
          </p:spPr>
        </p:cxnSp>
        <p:cxnSp>
          <p:nvCxnSpPr>
            <p:cNvPr id="71" name="Straight Connector 265"/>
            <p:cNvCxnSpPr/>
            <p:nvPr/>
          </p:nvCxnSpPr>
          <p:spPr>
            <a:xfrm flipH="1">
              <a:off x="8458200" y="0"/>
              <a:ext cx="393120" cy="6870240"/>
            </a:xfrm>
            <a:prstGeom prst="straightConnector1">
              <a:avLst/>
            </a:prstGeom>
            <a:ln w="50760">
              <a:solidFill>
                <a:srgbClr val="94b6d2">
                  <a:alpha val="30000"/>
                </a:srgbClr>
              </a:solidFill>
              <a:round/>
            </a:ln>
          </p:spPr>
        </p:cxnSp>
        <p:cxnSp>
          <p:nvCxnSpPr>
            <p:cNvPr id="72" name="Straight Connector 266"/>
            <p:cNvCxnSpPr/>
            <p:nvPr/>
          </p:nvCxnSpPr>
          <p:spPr>
            <a:xfrm>
              <a:off x="8229600" y="0"/>
              <a:ext cx="164520" cy="6870240"/>
            </a:xfrm>
            <a:prstGeom prst="straightConnector1">
              <a:avLst/>
            </a:prstGeom>
            <a:ln w="0">
              <a:solidFill>
                <a:srgbClr val="69849a"/>
              </a:solidFill>
            </a:ln>
          </p:spPr>
        </p:cxnSp>
        <p:cxnSp>
          <p:nvCxnSpPr>
            <p:cNvPr id="73" name="Straight Connector 267"/>
            <p:cNvCxnSpPr/>
            <p:nvPr/>
          </p:nvCxnSpPr>
          <p:spPr>
            <a:xfrm flipH="1">
              <a:off x="8876520" y="-30240"/>
              <a:ext cx="203400" cy="6900480"/>
            </a:xfrm>
            <a:prstGeom prst="straightConnector1">
              <a:avLst/>
            </a:prstGeom>
            <a:ln w="0">
              <a:solidFill>
                <a:srgbClr val="69849a"/>
              </a:solidFill>
            </a:ln>
          </p:spPr>
        </p:cxnSp>
        <p:cxnSp>
          <p:nvCxnSpPr>
            <p:cNvPr id="74" name="Straight Connector 269"/>
            <p:cNvCxnSpPr/>
            <p:nvPr/>
          </p:nvCxnSpPr>
          <p:spPr>
            <a:xfrm flipH="1">
              <a:off x="8076960" y="0"/>
              <a:ext cx="416160" cy="6870240"/>
            </a:xfrm>
            <a:prstGeom prst="straightConnector1">
              <a:avLst/>
            </a:prstGeom>
            <a:ln w="47520">
              <a:solidFill>
                <a:srgbClr val="94b6d2">
                  <a:alpha val="63000"/>
                </a:srgbClr>
              </a:solidFill>
              <a:round/>
            </a:ln>
          </p:spPr>
        </p:cxnSp>
        <p:cxnSp>
          <p:nvCxnSpPr>
            <p:cNvPr id="75" name="Straight Connector 270"/>
            <p:cNvCxnSpPr/>
            <p:nvPr/>
          </p:nvCxnSpPr>
          <p:spPr>
            <a:xfrm>
              <a:off x="8076960" y="0"/>
              <a:ext cx="218160" cy="6870240"/>
            </a:xfrm>
            <a:prstGeom prst="straightConnector1">
              <a:avLst/>
            </a:prstGeom>
            <a:ln w="0">
              <a:solidFill>
                <a:srgbClr val="69849a"/>
              </a:solidFill>
            </a:ln>
          </p:spPr>
        </p:cxnSp>
        <p:cxnSp>
          <p:nvCxnSpPr>
            <p:cNvPr id="76" name="Straight Connector 277"/>
            <p:cNvCxnSpPr/>
            <p:nvPr/>
          </p:nvCxnSpPr>
          <p:spPr>
            <a:xfrm flipH="1">
              <a:off x="8990640" y="720"/>
              <a:ext cx="13680" cy="6870240"/>
            </a:xfrm>
            <a:prstGeom prst="straightConnector1">
              <a:avLst/>
            </a:prstGeom>
            <a:ln w="15840">
              <a:solidFill>
                <a:srgbClr val="94b6d2"/>
              </a:solidFill>
              <a:round/>
            </a:ln>
          </p:spPr>
        </p:cxnSp>
        <p:cxnSp>
          <p:nvCxnSpPr>
            <p:cNvPr id="77" name="Straight Connector 282"/>
            <p:cNvCxnSpPr/>
            <p:nvPr/>
          </p:nvCxnSpPr>
          <p:spPr>
            <a:xfrm flipH="1">
              <a:off x="5943600" y="0"/>
              <a:ext cx="88200" cy="6870240"/>
            </a:xfrm>
            <a:prstGeom prst="straightConnector1">
              <a:avLst/>
            </a:prstGeom>
            <a:ln w="38160">
              <a:solidFill>
                <a:srgbClr val="94b6d2">
                  <a:alpha val="47000"/>
                </a:srgbClr>
              </a:solidFill>
              <a:round/>
            </a:ln>
          </p:spPr>
        </p:cxnSp>
        <p:cxnSp>
          <p:nvCxnSpPr>
            <p:cNvPr id="78" name="Straight Connector 288"/>
            <p:cNvCxnSpPr/>
            <p:nvPr/>
          </p:nvCxnSpPr>
          <p:spPr>
            <a:xfrm>
              <a:off x="6400800" y="0"/>
              <a:ext cx="164520" cy="6870240"/>
            </a:xfrm>
            <a:prstGeom prst="straightConnector1">
              <a:avLst/>
            </a:prstGeom>
            <a:ln w="47520">
              <a:solidFill>
                <a:srgbClr val="94b6d2">
                  <a:alpha val="63000"/>
                </a:srgbClr>
              </a:solidFill>
              <a:round/>
            </a:ln>
          </p:spPr>
        </p:cxnSp>
        <p:cxnSp>
          <p:nvCxnSpPr>
            <p:cNvPr id="79" name="Straight Connector 291"/>
            <p:cNvCxnSpPr/>
            <p:nvPr/>
          </p:nvCxnSpPr>
          <p:spPr>
            <a:xfrm>
              <a:off x="6476760" y="0"/>
              <a:ext cx="393480" cy="6870240"/>
            </a:xfrm>
            <a:prstGeom prst="straightConnector1">
              <a:avLst/>
            </a:prstGeom>
            <a:ln w="19080">
              <a:solidFill>
                <a:srgbClr val="94b6d2">
                  <a:alpha val="58000"/>
                </a:srgbClr>
              </a:solidFill>
              <a:round/>
            </a:ln>
          </p:spPr>
        </p:cxnSp>
        <p:cxnSp>
          <p:nvCxnSpPr>
            <p:cNvPr id="80" name="Straight Connector 293"/>
            <p:cNvCxnSpPr/>
            <p:nvPr/>
          </p:nvCxnSpPr>
          <p:spPr>
            <a:xfrm flipH="1">
              <a:off x="5410080" y="0"/>
              <a:ext cx="317160" cy="6870240"/>
            </a:xfrm>
            <a:prstGeom prst="straightConnector1">
              <a:avLst/>
            </a:prstGeom>
            <a:ln w="47520">
              <a:solidFill>
                <a:srgbClr val="94b6d2">
                  <a:alpha val="63000"/>
                </a:srgbClr>
              </a:solidFill>
              <a:round/>
            </a:ln>
          </p:spPr>
        </p:cxnSp>
        <p:cxnSp>
          <p:nvCxnSpPr>
            <p:cNvPr id="81" name="Straight Connector 297"/>
            <p:cNvCxnSpPr/>
            <p:nvPr/>
          </p:nvCxnSpPr>
          <p:spPr>
            <a:xfrm>
              <a:off x="6400800" y="0"/>
              <a:ext cx="364320" cy="6870240"/>
            </a:xfrm>
            <a:prstGeom prst="straightConnector1">
              <a:avLst/>
            </a:prstGeom>
            <a:ln w="15840">
              <a:solidFill>
                <a:srgbClr val="94b6d2">
                  <a:alpha val="72000"/>
                </a:srgbClr>
              </a:solidFill>
              <a:round/>
            </a:ln>
          </p:spPr>
        </p:cxnSp>
        <p:cxnSp>
          <p:nvCxnSpPr>
            <p:cNvPr id="82" name="Straight Connector 298"/>
            <p:cNvCxnSpPr/>
            <p:nvPr/>
          </p:nvCxnSpPr>
          <p:spPr>
            <a:xfrm flipH="1">
              <a:off x="7010280" y="0"/>
              <a:ext cx="393120" cy="6870240"/>
            </a:xfrm>
            <a:prstGeom prst="straightConnector1">
              <a:avLst/>
            </a:prstGeom>
            <a:ln w="0">
              <a:solidFill>
                <a:srgbClr val="69849a"/>
              </a:solidFill>
            </a:ln>
          </p:spPr>
        </p:cxnSp>
        <p:cxnSp>
          <p:nvCxnSpPr>
            <p:cNvPr id="83" name="Straight Connector 301"/>
            <p:cNvCxnSpPr/>
            <p:nvPr/>
          </p:nvCxnSpPr>
          <p:spPr>
            <a:xfrm flipH="1">
              <a:off x="7162560" y="0"/>
              <a:ext cx="1002960" cy="6870240"/>
            </a:xfrm>
            <a:prstGeom prst="straightConnector1">
              <a:avLst/>
            </a:prstGeom>
            <a:ln w="28440">
              <a:solidFill>
                <a:srgbClr val="94b6d2">
                  <a:alpha val="58000"/>
                </a:srgbClr>
              </a:solidFill>
              <a:round/>
            </a:ln>
          </p:spPr>
        </p:cxnSp>
        <p:cxnSp>
          <p:nvCxnSpPr>
            <p:cNvPr id="84" name="Straight Connector 306"/>
            <p:cNvCxnSpPr/>
            <p:nvPr/>
          </p:nvCxnSpPr>
          <p:spPr>
            <a:xfrm>
              <a:off x="4572000" y="0"/>
              <a:ext cx="469080" cy="6870240"/>
            </a:xfrm>
            <a:prstGeom prst="straightConnector1">
              <a:avLst/>
            </a:prstGeom>
            <a:ln w="38160">
              <a:solidFill>
                <a:srgbClr val="94b6d2">
                  <a:alpha val="47000"/>
                </a:srgbClr>
              </a:solidFill>
              <a:round/>
            </a:ln>
          </p:spPr>
        </p:cxnSp>
      </p:grpSp>
      <p:sp>
        <p:nvSpPr>
          <p:cNvPr id="85" name="Rectangle 112"/>
          <p:cNvSpPr/>
          <p:nvPr/>
        </p:nvSpPr>
        <p:spPr>
          <a:xfrm>
            <a:off x="0" y="1905120"/>
            <a:ext cx="4940640" cy="311184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560">
            <a:noFill/>
          </a:ln>
          <a:effectLst>
            <a:outerShdw blurRad="50760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uFillTx/>
              <a:latin typeface="Tw Cen MT"/>
              <a:ea typeface="DejaVu Sans"/>
            </a:endParaRPr>
          </a:p>
        </p:txBody>
      </p:sp>
      <p:grpSp>
        <p:nvGrpSpPr>
          <p:cNvPr id="86" name="Group 93"/>
          <p:cNvGrpSpPr/>
          <p:nvPr/>
        </p:nvGrpSpPr>
        <p:grpSpPr>
          <a:xfrm>
            <a:off x="0" y="2057400"/>
            <a:ext cx="4813200" cy="2832840"/>
            <a:chOff x="0" y="2057400"/>
            <a:chExt cx="4813200" cy="2832840"/>
          </a:xfrm>
        </p:grpSpPr>
        <p:cxnSp>
          <p:nvCxnSpPr>
            <p:cNvPr id="87" name="Straight Connector 116"/>
            <p:cNvCxnSpPr/>
            <p:nvPr/>
          </p:nvCxnSpPr>
          <p:spPr>
            <a:xfrm>
              <a:off x="0" y="2057400"/>
              <a:ext cx="4812840" cy="13680"/>
            </a:xfrm>
            <a:prstGeom prst="straightConnector1">
              <a:avLst/>
            </a:prstGeom>
            <a:ln w="19080">
              <a:solidFill>
                <a:srgbClr val="dd8047"/>
              </a:solidFill>
              <a:round/>
            </a:ln>
          </p:spPr>
        </p:cxnSp>
        <p:cxnSp>
          <p:nvCxnSpPr>
            <p:cNvPr id="88" name="Straight Connector 117"/>
            <p:cNvCxnSpPr/>
            <p:nvPr/>
          </p:nvCxnSpPr>
          <p:spPr>
            <a:xfrm>
              <a:off x="0" y="4876560"/>
              <a:ext cx="4812840" cy="14040"/>
            </a:xfrm>
            <a:prstGeom prst="straightConnector1">
              <a:avLst/>
            </a:prstGeom>
            <a:ln w="19080">
              <a:solidFill>
                <a:srgbClr val="dd8047"/>
              </a:solidFill>
              <a:round/>
            </a:ln>
          </p:spPr>
        </p:cxnSp>
        <p:cxnSp>
          <p:nvCxnSpPr>
            <p:cNvPr id="89" name="Straight Connector 119"/>
            <p:cNvCxnSpPr/>
            <p:nvPr/>
          </p:nvCxnSpPr>
          <p:spPr>
            <a:xfrm flipH="1">
              <a:off x="4800600" y="2058120"/>
              <a:ext cx="12960" cy="2830680"/>
            </a:xfrm>
            <a:prstGeom prst="straightConnector1">
              <a:avLst/>
            </a:prstGeom>
            <a:ln w="19080">
              <a:solidFill>
                <a:srgbClr val="dd8047"/>
              </a:solidFill>
              <a:round/>
            </a:ln>
          </p:spPr>
        </p:cxnSp>
      </p:grpSp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1736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17360" cy="4513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ftr" idx="1"/>
          </p:nvPr>
        </p:nvSpPr>
        <p:spPr>
          <a:xfrm>
            <a:off x="2831040" y="6312240"/>
            <a:ext cx="3469680" cy="352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 type="sldNum" idx="2"/>
          </p:nvPr>
        </p:nvSpPr>
        <p:spPr>
          <a:xfrm>
            <a:off x="6553080" y="6312240"/>
            <a:ext cx="2121480" cy="352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lt2"/>
                </a:solidFill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A693BF3-5801-4235-A03C-BA693DB91B1E}" type="slidenum">
              <a:rPr b="0" lang="ru-RU" sz="1200" strike="noStrike" u="none">
                <a:solidFill>
                  <a:schemeClr val="lt2"/>
                </a:solidFill>
                <a:uFillTx/>
                <a:latin typeface="Arial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4" name="PlaceHolder 5"/>
          <p:cNvSpPr>
            <a:spLocks noGrp="1"/>
          </p:cNvSpPr>
          <p:nvPr>
            <p:ph type="dt" idx="3"/>
          </p:nvPr>
        </p:nvSpPr>
        <p:spPr>
          <a:xfrm>
            <a:off x="457200" y="6312240"/>
            <a:ext cx="2121480" cy="352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 tx="0" ty="0" sx="100000" sy="100000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ectangle 189"/>
          <p:cNvSpPr/>
          <p:nvPr/>
        </p:nvSpPr>
        <p:spPr>
          <a:xfrm>
            <a:off x="149400" y="137160"/>
            <a:ext cx="8857440" cy="6571440"/>
          </a:xfrm>
          <a:prstGeom prst="rect">
            <a:avLst/>
          </a:prstGeom>
          <a:noFill/>
          <a:ln w="19080">
            <a:solidFill>
              <a:srgbClr val="dd8047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uFillTx/>
              <a:latin typeface="Tw Cen MT"/>
              <a:ea typeface="DejaVu Sans"/>
            </a:endParaRPr>
          </a:p>
        </p:txBody>
      </p:sp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1736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17360" cy="4513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ftr" idx="28"/>
          </p:nvPr>
        </p:nvSpPr>
        <p:spPr>
          <a:xfrm>
            <a:off x="2831040" y="6312240"/>
            <a:ext cx="3469680" cy="352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65" name="PlaceHolder 4"/>
          <p:cNvSpPr>
            <a:spLocks noGrp="1"/>
          </p:cNvSpPr>
          <p:nvPr>
            <p:ph type="sldNum" idx="29"/>
          </p:nvPr>
        </p:nvSpPr>
        <p:spPr>
          <a:xfrm>
            <a:off x="6553080" y="6312240"/>
            <a:ext cx="2121480" cy="352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lt2"/>
                </a:solidFill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5E4FE9C9-D32E-4611-ACB4-C2FD4125F34C}" type="slidenum">
              <a:rPr b="0" lang="ru-RU" sz="1200" strike="noStrike" u="none">
                <a:solidFill>
                  <a:schemeClr val="lt2"/>
                </a:solidFill>
                <a:uFillTx/>
                <a:latin typeface="Arial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66" name="PlaceHolder 5"/>
          <p:cNvSpPr>
            <a:spLocks noGrp="1"/>
          </p:cNvSpPr>
          <p:nvPr>
            <p:ph type="dt" idx="30"/>
          </p:nvPr>
        </p:nvSpPr>
        <p:spPr>
          <a:xfrm>
            <a:off x="457200" y="6312240"/>
            <a:ext cx="2121480" cy="352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3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 tx="0" ty="0" sx="100000" sy="100000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 189"/>
          <p:cNvSpPr/>
          <p:nvPr/>
        </p:nvSpPr>
        <p:spPr>
          <a:xfrm>
            <a:off x="149400" y="137160"/>
            <a:ext cx="8857440" cy="6571440"/>
          </a:xfrm>
          <a:prstGeom prst="rect">
            <a:avLst/>
          </a:prstGeom>
          <a:noFill/>
          <a:ln w="19080">
            <a:solidFill>
              <a:srgbClr val="dd8047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uFillTx/>
              <a:latin typeface="Tw Cen MT"/>
              <a:ea typeface="DejaVu Sans"/>
            </a:endParaRPr>
          </a:p>
        </p:txBody>
      </p:sp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1736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17360" cy="4513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 type="ftr" idx="31"/>
          </p:nvPr>
        </p:nvSpPr>
        <p:spPr>
          <a:xfrm>
            <a:off x="2831040" y="6312240"/>
            <a:ext cx="3469680" cy="352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73" name="PlaceHolder 4"/>
          <p:cNvSpPr>
            <a:spLocks noGrp="1"/>
          </p:cNvSpPr>
          <p:nvPr>
            <p:ph type="sldNum" idx="32"/>
          </p:nvPr>
        </p:nvSpPr>
        <p:spPr>
          <a:xfrm>
            <a:off x="6553080" y="6312240"/>
            <a:ext cx="2121480" cy="352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lt2"/>
                </a:solidFill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FC06CFB-8659-4191-BCAA-A0A6A2C241C7}" type="slidenum">
              <a:rPr b="0" lang="ru-RU" sz="1200" strike="noStrike" u="none">
                <a:solidFill>
                  <a:schemeClr val="lt2"/>
                </a:solidFill>
                <a:uFillTx/>
                <a:latin typeface="Arial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74" name="PlaceHolder 5"/>
          <p:cNvSpPr>
            <a:spLocks noGrp="1"/>
          </p:cNvSpPr>
          <p:nvPr>
            <p:ph type="dt" idx="33"/>
          </p:nvPr>
        </p:nvSpPr>
        <p:spPr>
          <a:xfrm>
            <a:off x="457200" y="6312240"/>
            <a:ext cx="2121480" cy="352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3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 tx="0" ty="0" sx="100000" sy="100000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Rectangle 189"/>
          <p:cNvSpPr/>
          <p:nvPr/>
        </p:nvSpPr>
        <p:spPr>
          <a:xfrm>
            <a:off x="149400" y="137160"/>
            <a:ext cx="8857440" cy="6571440"/>
          </a:xfrm>
          <a:prstGeom prst="rect">
            <a:avLst/>
          </a:prstGeom>
          <a:noFill/>
          <a:ln w="19080">
            <a:solidFill>
              <a:srgbClr val="dd8047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uFillTx/>
              <a:latin typeface="Tw Cen MT"/>
              <a:ea typeface="DejaVu Sans"/>
            </a:endParaRPr>
          </a:p>
        </p:txBody>
      </p:sp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1736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17360" cy="4513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ftr" idx="34"/>
          </p:nvPr>
        </p:nvSpPr>
        <p:spPr>
          <a:xfrm>
            <a:off x="2831040" y="6312240"/>
            <a:ext cx="3469680" cy="352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 type="sldNum" idx="35"/>
          </p:nvPr>
        </p:nvSpPr>
        <p:spPr>
          <a:xfrm>
            <a:off x="6553080" y="6312240"/>
            <a:ext cx="2121480" cy="352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lt2"/>
                </a:solidFill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B5D3670-62C6-41BD-8A6A-57DA438D0D46}" type="slidenum">
              <a:rPr b="0" lang="ru-RU" sz="1200" strike="noStrike" u="none">
                <a:solidFill>
                  <a:schemeClr val="lt2"/>
                </a:solidFill>
                <a:uFillTx/>
                <a:latin typeface="Arial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82" name="PlaceHolder 5"/>
          <p:cNvSpPr>
            <a:spLocks noGrp="1"/>
          </p:cNvSpPr>
          <p:nvPr>
            <p:ph type="dt" idx="36"/>
          </p:nvPr>
        </p:nvSpPr>
        <p:spPr>
          <a:xfrm>
            <a:off x="457200" y="6312240"/>
            <a:ext cx="2121480" cy="352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3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 tx="0" ty="0" sx="100000" sy="100000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Rectangle 189"/>
          <p:cNvSpPr/>
          <p:nvPr/>
        </p:nvSpPr>
        <p:spPr>
          <a:xfrm>
            <a:off x="149400" y="137160"/>
            <a:ext cx="8857440" cy="6571440"/>
          </a:xfrm>
          <a:prstGeom prst="rect">
            <a:avLst/>
          </a:prstGeom>
          <a:noFill/>
          <a:ln w="19080">
            <a:solidFill>
              <a:srgbClr val="dd8047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uFillTx/>
              <a:latin typeface="Tw Cen MT"/>
              <a:ea typeface="DejaVu Sans"/>
            </a:endParaRPr>
          </a:p>
        </p:txBody>
      </p:sp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1736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17360" cy="4513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 type="ftr" idx="37"/>
          </p:nvPr>
        </p:nvSpPr>
        <p:spPr>
          <a:xfrm>
            <a:off x="2831040" y="6312240"/>
            <a:ext cx="3469680" cy="352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 type="sldNum" idx="38"/>
          </p:nvPr>
        </p:nvSpPr>
        <p:spPr>
          <a:xfrm>
            <a:off x="6553080" y="6312240"/>
            <a:ext cx="2121480" cy="352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lt2"/>
                </a:solidFill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42CA337-1565-4CFC-91D0-FD9302F23E9E}" type="slidenum">
              <a:rPr b="0" lang="ru-RU" sz="1200" strike="noStrike" u="none">
                <a:solidFill>
                  <a:schemeClr val="lt2"/>
                </a:solidFill>
                <a:uFillTx/>
                <a:latin typeface="Arial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90" name="PlaceHolder 5"/>
          <p:cNvSpPr>
            <a:spLocks noGrp="1"/>
          </p:cNvSpPr>
          <p:nvPr>
            <p:ph type="dt" idx="39"/>
          </p:nvPr>
        </p:nvSpPr>
        <p:spPr>
          <a:xfrm>
            <a:off x="457200" y="6312240"/>
            <a:ext cx="2121480" cy="352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 tx="0" ty="0" sx="100000" sy="100000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189"/>
          <p:cNvSpPr/>
          <p:nvPr/>
        </p:nvSpPr>
        <p:spPr>
          <a:xfrm>
            <a:off x="149400" y="137160"/>
            <a:ext cx="8857440" cy="6571440"/>
          </a:xfrm>
          <a:prstGeom prst="rect">
            <a:avLst/>
          </a:prstGeom>
          <a:noFill/>
          <a:ln w="19080">
            <a:solidFill>
              <a:srgbClr val="dd8047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uFillTx/>
              <a:latin typeface="Tw Cen MT"/>
              <a:ea typeface="DejaVu Sans"/>
            </a:endParaRPr>
          </a:p>
        </p:txBody>
      </p:sp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1736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17360" cy="4513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ftr" idx="4"/>
          </p:nvPr>
        </p:nvSpPr>
        <p:spPr>
          <a:xfrm>
            <a:off x="2831040" y="6312240"/>
            <a:ext cx="3469680" cy="352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sldNum" idx="5"/>
          </p:nvPr>
        </p:nvSpPr>
        <p:spPr>
          <a:xfrm>
            <a:off x="6553080" y="6312240"/>
            <a:ext cx="2121480" cy="352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lt2"/>
                </a:solidFill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8C59EE5-FED3-44F5-9E06-8B203FAC27F1}" type="slidenum">
              <a:rPr b="0" lang="ru-RU" sz="1200" strike="noStrike" u="none">
                <a:solidFill>
                  <a:schemeClr val="lt2"/>
                </a:solidFill>
                <a:uFillTx/>
                <a:latin typeface="Arial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2" name="PlaceHolder 5"/>
          <p:cNvSpPr>
            <a:spLocks noGrp="1"/>
          </p:cNvSpPr>
          <p:nvPr>
            <p:ph type="dt" idx="6"/>
          </p:nvPr>
        </p:nvSpPr>
        <p:spPr>
          <a:xfrm>
            <a:off x="457200" y="6312240"/>
            <a:ext cx="2121480" cy="352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 tx="0" ty="0" sx="100000" sy="100000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 189"/>
          <p:cNvSpPr/>
          <p:nvPr/>
        </p:nvSpPr>
        <p:spPr>
          <a:xfrm>
            <a:off x="149400" y="137160"/>
            <a:ext cx="8857440" cy="6571440"/>
          </a:xfrm>
          <a:prstGeom prst="rect">
            <a:avLst/>
          </a:prstGeom>
          <a:noFill/>
          <a:ln w="19080">
            <a:solidFill>
              <a:srgbClr val="dd8047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uFillTx/>
              <a:latin typeface="Tw Cen MT"/>
              <a:ea typeface="DejaVu Sans"/>
            </a:endParaRPr>
          </a:p>
        </p:txBody>
      </p:sp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1736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17360" cy="4513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ftr" idx="7"/>
          </p:nvPr>
        </p:nvSpPr>
        <p:spPr>
          <a:xfrm>
            <a:off x="2831040" y="6312240"/>
            <a:ext cx="3469680" cy="352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 type="sldNum" idx="8"/>
          </p:nvPr>
        </p:nvSpPr>
        <p:spPr>
          <a:xfrm>
            <a:off x="6553080" y="6312240"/>
            <a:ext cx="2121480" cy="352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lt2"/>
                </a:solidFill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A6928DE-B181-4EF5-8A1E-809ABCB2AE31}" type="slidenum">
              <a:rPr b="0" lang="ru-RU" sz="1200" strike="noStrike" u="none">
                <a:solidFill>
                  <a:schemeClr val="lt2"/>
                </a:solidFill>
                <a:uFillTx/>
                <a:latin typeface="Arial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0" name="PlaceHolder 5"/>
          <p:cNvSpPr>
            <a:spLocks noGrp="1"/>
          </p:cNvSpPr>
          <p:nvPr>
            <p:ph type="dt" idx="9"/>
          </p:nvPr>
        </p:nvSpPr>
        <p:spPr>
          <a:xfrm>
            <a:off x="457200" y="6312240"/>
            <a:ext cx="2121480" cy="352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 tx="0" ty="0" sx="100000" sy="100000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 189"/>
          <p:cNvSpPr/>
          <p:nvPr/>
        </p:nvSpPr>
        <p:spPr>
          <a:xfrm>
            <a:off x="149400" y="137160"/>
            <a:ext cx="8857440" cy="6571440"/>
          </a:xfrm>
          <a:prstGeom prst="rect">
            <a:avLst/>
          </a:prstGeom>
          <a:noFill/>
          <a:ln w="19080">
            <a:solidFill>
              <a:srgbClr val="dd8047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uFillTx/>
              <a:latin typeface="Tw Cen MT"/>
              <a:ea typeface="DejaVu Sans"/>
            </a:endParaRPr>
          </a:p>
        </p:txBody>
      </p:sp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1736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17360" cy="4513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ftr" idx="10"/>
          </p:nvPr>
        </p:nvSpPr>
        <p:spPr>
          <a:xfrm>
            <a:off x="2831040" y="6312240"/>
            <a:ext cx="3469680" cy="352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sldNum" idx="11"/>
          </p:nvPr>
        </p:nvSpPr>
        <p:spPr>
          <a:xfrm>
            <a:off x="6553080" y="6312240"/>
            <a:ext cx="2121480" cy="352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lt2"/>
                </a:solidFill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74B7A43-A1F1-47B7-AEBF-1BA4DB4AD498}" type="slidenum">
              <a:rPr b="0" lang="ru-RU" sz="1200" strike="noStrike" u="none">
                <a:solidFill>
                  <a:schemeClr val="lt2"/>
                </a:solidFill>
                <a:uFillTx/>
                <a:latin typeface="Arial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 type="dt" idx="12"/>
          </p:nvPr>
        </p:nvSpPr>
        <p:spPr>
          <a:xfrm>
            <a:off x="457200" y="6312240"/>
            <a:ext cx="2121480" cy="352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 tx="0" ty="0" sx="100000" sy="100000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89"/>
          <p:cNvSpPr/>
          <p:nvPr/>
        </p:nvSpPr>
        <p:spPr>
          <a:xfrm>
            <a:off x="149400" y="137160"/>
            <a:ext cx="8857440" cy="6571440"/>
          </a:xfrm>
          <a:prstGeom prst="rect">
            <a:avLst/>
          </a:prstGeom>
          <a:noFill/>
          <a:ln w="19080">
            <a:solidFill>
              <a:srgbClr val="dd8047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uFillTx/>
              <a:latin typeface="Tw Cen MT"/>
              <a:ea typeface="DejaVu Sans"/>
            </a:endParaRPr>
          </a:p>
        </p:txBody>
      </p:sp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1736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17360" cy="4513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ftr" idx="13"/>
          </p:nvPr>
        </p:nvSpPr>
        <p:spPr>
          <a:xfrm>
            <a:off x="2831040" y="6312240"/>
            <a:ext cx="3469680" cy="352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 type="sldNum" idx="14"/>
          </p:nvPr>
        </p:nvSpPr>
        <p:spPr>
          <a:xfrm>
            <a:off x="6553080" y="6312240"/>
            <a:ext cx="2121480" cy="352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lt2"/>
                </a:solidFill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FCB84A1-2ACB-4DBE-B097-165CEE10DF60}" type="slidenum">
              <a:rPr b="0" lang="ru-RU" sz="1200" strike="noStrike" u="none">
                <a:solidFill>
                  <a:schemeClr val="lt2"/>
                </a:solidFill>
                <a:uFillTx/>
                <a:latin typeface="Arial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6" name="PlaceHolder 5"/>
          <p:cNvSpPr>
            <a:spLocks noGrp="1"/>
          </p:cNvSpPr>
          <p:nvPr>
            <p:ph type="dt" idx="15"/>
          </p:nvPr>
        </p:nvSpPr>
        <p:spPr>
          <a:xfrm>
            <a:off x="457200" y="6312240"/>
            <a:ext cx="2121480" cy="352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 tx="0" ty="0" sx="100000" sy="100000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 189"/>
          <p:cNvSpPr/>
          <p:nvPr/>
        </p:nvSpPr>
        <p:spPr>
          <a:xfrm>
            <a:off x="149400" y="137160"/>
            <a:ext cx="8857440" cy="6571440"/>
          </a:xfrm>
          <a:prstGeom prst="rect">
            <a:avLst/>
          </a:prstGeom>
          <a:noFill/>
          <a:ln w="19080">
            <a:solidFill>
              <a:srgbClr val="dd8047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uFillTx/>
              <a:latin typeface="Tw Cen MT"/>
              <a:ea typeface="DejaVu Sans"/>
            </a:endParaRPr>
          </a:p>
        </p:txBody>
      </p:sp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1736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17360" cy="4513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ftr" idx="16"/>
          </p:nvPr>
        </p:nvSpPr>
        <p:spPr>
          <a:xfrm>
            <a:off x="2831040" y="6312240"/>
            <a:ext cx="3469680" cy="352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 type="sldNum" idx="17"/>
          </p:nvPr>
        </p:nvSpPr>
        <p:spPr>
          <a:xfrm>
            <a:off x="6553080" y="6312240"/>
            <a:ext cx="2121480" cy="352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lt2"/>
                </a:solidFill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C81B85E-2078-46E9-A625-FA8C474FB515}" type="slidenum">
              <a:rPr b="0" lang="ru-RU" sz="1200" strike="noStrike" u="none">
                <a:solidFill>
                  <a:schemeClr val="lt2"/>
                </a:solidFill>
                <a:uFillTx/>
                <a:latin typeface="Arial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34" name="PlaceHolder 5"/>
          <p:cNvSpPr>
            <a:spLocks noGrp="1"/>
          </p:cNvSpPr>
          <p:nvPr>
            <p:ph type="dt" idx="18"/>
          </p:nvPr>
        </p:nvSpPr>
        <p:spPr>
          <a:xfrm>
            <a:off x="457200" y="6312240"/>
            <a:ext cx="2121480" cy="352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 tx="0" ty="0" sx="100000" sy="100000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89"/>
          <p:cNvSpPr/>
          <p:nvPr/>
        </p:nvSpPr>
        <p:spPr>
          <a:xfrm>
            <a:off x="149400" y="137160"/>
            <a:ext cx="8857440" cy="6571440"/>
          </a:xfrm>
          <a:prstGeom prst="rect">
            <a:avLst/>
          </a:prstGeom>
          <a:noFill/>
          <a:ln w="19080">
            <a:solidFill>
              <a:srgbClr val="dd8047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uFillTx/>
              <a:latin typeface="Tw Cen MT"/>
              <a:ea typeface="DejaVu Sans"/>
            </a:endParaRPr>
          </a:p>
        </p:txBody>
      </p:sp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1736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17360" cy="4513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ftr" idx="19"/>
          </p:nvPr>
        </p:nvSpPr>
        <p:spPr>
          <a:xfrm>
            <a:off x="2831040" y="6312240"/>
            <a:ext cx="3469680" cy="352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 type="sldNum" idx="20"/>
          </p:nvPr>
        </p:nvSpPr>
        <p:spPr>
          <a:xfrm>
            <a:off x="6553080" y="6312240"/>
            <a:ext cx="2121480" cy="352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lt2"/>
                </a:solidFill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71DAB33-29EB-49D9-92BD-9EBBE2EB8031}" type="slidenum">
              <a:rPr b="0" lang="ru-RU" sz="1200" strike="noStrike" u="none">
                <a:solidFill>
                  <a:schemeClr val="lt2"/>
                </a:solidFill>
                <a:uFillTx/>
                <a:latin typeface="Arial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42" name="PlaceHolder 5"/>
          <p:cNvSpPr>
            <a:spLocks noGrp="1"/>
          </p:cNvSpPr>
          <p:nvPr>
            <p:ph type="dt" idx="21"/>
          </p:nvPr>
        </p:nvSpPr>
        <p:spPr>
          <a:xfrm>
            <a:off x="457200" y="6312240"/>
            <a:ext cx="2121480" cy="352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 tx="0" ty="0" sx="100000" sy="100000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ctangle 189"/>
          <p:cNvSpPr/>
          <p:nvPr/>
        </p:nvSpPr>
        <p:spPr>
          <a:xfrm>
            <a:off x="149400" y="137160"/>
            <a:ext cx="8857440" cy="6571440"/>
          </a:xfrm>
          <a:prstGeom prst="rect">
            <a:avLst/>
          </a:prstGeom>
          <a:noFill/>
          <a:ln w="19080">
            <a:solidFill>
              <a:srgbClr val="dd8047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uFillTx/>
              <a:latin typeface="Tw Cen MT"/>
              <a:ea typeface="DejaVu Sans"/>
            </a:endParaRPr>
          </a:p>
        </p:txBody>
      </p:sp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1736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17360" cy="4513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ftr" idx="22"/>
          </p:nvPr>
        </p:nvSpPr>
        <p:spPr>
          <a:xfrm>
            <a:off x="2831040" y="6312240"/>
            <a:ext cx="3469680" cy="352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sldNum" idx="23"/>
          </p:nvPr>
        </p:nvSpPr>
        <p:spPr>
          <a:xfrm>
            <a:off x="6553080" y="6312240"/>
            <a:ext cx="2121480" cy="352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lt2"/>
                </a:solidFill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B4D5C7E-CFB6-417B-8926-563BF2F5817C}" type="slidenum">
              <a:rPr b="0" lang="ru-RU" sz="1200" strike="noStrike" u="none">
                <a:solidFill>
                  <a:schemeClr val="lt2"/>
                </a:solidFill>
                <a:uFillTx/>
                <a:latin typeface="Arial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50" name="PlaceHolder 5"/>
          <p:cNvSpPr>
            <a:spLocks noGrp="1"/>
          </p:cNvSpPr>
          <p:nvPr>
            <p:ph type="dt" idx="24"/>
          </p:nvPr>
        </p:nvSpPr>
        <p:spPr>
          <a:xfrm>
            <a:off x="457200" y="6312240"/>
            <a:ext cx="2121480" cy="352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3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 tx="0" ty="0" sx="100000" sy="100000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 189"/>
          <p:cNvSpPr/>
          <p:nvPr/>
        </p:nvSpPr>
        <p:spPr>
          <a:xfrm>
            <a:off x="149400" y="137160"/>
            <a:ext cx="8857440" cy="6571440"/>
          </a:xfrm>
          <a:prstGeom prst="rect">
            <a:avLst/>
          </a:prstGeom>
          <a:noFill/>
          <a:ln w="19080">
            <a:solidFill>
              <a:srgbClr val="dd8047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uFillTx/>
              <a:latin typeface="Tw Cen MT"/>
              <a:ea typeface="DejaVu Sans"/>
            </a:endParaRPr>
          </a:p>
        </p:txBody>
      </p:sp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1736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17360" cy="4513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 type="ftr" idx="25"/>
          </p:nvPr>
        </p:nvSpPr>
        <p:spPr>
          <a:xfrm>
            <a:off x="2831040" y="6312240"/>
            <a:ext cx="3469680" cy="352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 type="sldNum" idx="26"/>
          </p:nvPr>
        </p:nvSpPr>
        <p:spPr>
          <a:xfrm>
            <a:off x="6553080" y="6312240"/>
            <a:ext cx="2121480" cy="352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lt2"/>
                </a:solidFill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8C78E02-1333-441D-8DC5-D7E6EAE421FB}" type="slidenum">
              <a:rPr b="0" lang="ru-RU" sz="1200" strike="noStrike" u="none">
                <a:solidFill>
                  <a:schemeClr val="lt2"/>
                </a:solidFill>
                <a:uFillTx/>
                <a:latin typeface="Arial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58" name="PlaceHolder 5"/>
          <p:cNvSpPr>
            <a:spLocks noGrp="1"/>
          </p:cNvSpPr>
          <p:nvPr>
            <p:ph type="dt" idx="27"/>
          </p:nvPr>
        </p:nvSpPr>
        <p:spPr>
          <a:xfrm>
            <a:off x="457200" y="6312240"/>
            <a:ext cx="2121480" cy="352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jpe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19.jpe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jpe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jpeg"/><Relationship Id="rId5" Type="http://schemas.openxmlformats.org/officeDocument/2006/relationships/image" Target="../media/image31.png"/><Relationship Id="rId6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32.png"/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png"/><Relationship Id="rId7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hyperlink" Target="mailto:tjnrf@ofukem.ru" TargetMode="External"/><Relationship Id="rId3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jpeg"/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17360" cy="62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3200" strike="noStrike" u="none">
                <a:solidFill>
                  <a:srgbClr val="342a06"/>
                </a:solidFill>
                <a:uFillTx/>
                <a:latin typeface="PT Serif Caption"/>
              </a:rPr>
              <a:t>ОТЧЕТ  </a:t>
            </a:r>
            <a:r>
              <a:rPr b="0" lang="ru-RU" sz="3200" strike="noStrike" u="none">
                <a:solidFill>
                  <a:srgbClr val="111111"/>
                </a:solidFill>
                <a:uFillTx/>
                <a:latin typeface="PT Serif Caption"/>
              </a:rPr>
              <a:t>ДЛЯ</a:t>
            </a:r>
            <a:r>
              <a:rPr b="0" lang="ru-RU" sz="3200" strike="noStrike" u="none">
                <a:solidFill>
                  <a:srgbClr val="342a06"/>
                </a:solidFill>
                <a:uFillTx/>
                <a:latin typeface="PT Serif Caption"/>
              </a:rPr>
              <a:t>  ГРАЖДАН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94" name="" descr=""/>
          <p:cNvPicPr/>
          <p:nvPr/>
        </p:nvPicPr>
        <p:blipFill>
          <a:blip r:embed="rId1"/>
          <a:stretch/>
        </p:blipFill>
        <p:spPr>
          <a:xfrm>
            <a:off x="180000" y="851400"/>
            <a:ext cx="8808840" cy="3968280"/>
          </a:xfrm>
          <a:prstGeom prst="rect">
            <a:avLst/>
          </a:prstGeom>
          <a:solidFill>
            <a:srgbClr val="800080"/>
          </a:solidFill>
          <a:ln w="10080">
            <a:noFill/>
          </a:ln>
          <a:effectLst>
            <a:softEdge rad="76320"/>
          </a:effectLst>
        </p:spPr>
      </p:pic>
      <p:sp>
        <p:nvSpPr>
          <p:cNvPr id="195" name=""/>
          <p:cNvSpPr/>
          <p:nvPr/>
        </p:nvSpPr>
        <p:spPr>
          <a:xfrm>
            <a:off x="720000" y="4926240"/>
            <a:ext cx="7728840" cy="154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tabLst>
                <a:tab algn="l" pos="408240"/>
              </a:tabLst>
            </a:pPr>
            <a:r>
              <a:rPr b="1" lang="ru-RU" sz="3000" strike="noStrike" u="none">
                <a:solidFill>
                  <a:schemeClr val="dk1"/>
                </a:solidFill>
                <a:uFillTx/>
                <a:latin typeface="Times New Roman"/>
                <a:ea typeface="DejaVu Sans"/>
              </a:rPr>
              <a:t>ОТЧЕТ ОБ ИСПОЛНЕНИИ  БЮДЖЕТА ТЯЖИНСКОГО МУНИЦИПАЛЬНОГО ОКРУГА за 2024 год</a:t>
            </a:r>
            <a:endParaRPr b="0" lang="ru-RU" sz="3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40824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7346880" cy="80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1700" strike="noStrike" u="none">
                <a:solidFill>
                  <a:schemeClr val="dk1"/>
                </a:solidFill>
                <a:uFillTx/>
                <a:latin typeface="Times New Roman"/>
                <a:ea typeface="DejaVu Sans"/>
              </a:rPr>
              <a:t>РАСХОДЫ БЮДЖЕТА ТЯЖИНСКОГО МУНИЦИПАЛЬНОГО ОКРУГА В ОБЛАСТИ НАЦИОНАЛЬНОЙ ОБОРОНЫ И БЕЗОПАСНОСТИ  ПРАВООХРАНИТЕЛЬНОЙ ДЕЯТЕЛЬНОСТИ в 2024 году</a:t>
            </a:r>
            <a:endParaRPr b="0" lang="ru-RU" sz="17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aphicFrame>
        <p:nvGraphicFramePr>
          <p:cNvPr id="234" name=""/>
          <p:cNvGraphicFramePr/>
          <p:nvPr/>
        </p:nvGraphicFramePr>
        <p:xfrm>
          <a:off x="430560" y="1448640"/>
          <a:ext cx="6676560" cy="5046480"/>
        </p:xfrm>
        <a:graphic>
          <a:graphicData uri="http://schemas.openxmlformats.org/drawingml/2006/table">
            <a:tbl>
              <a:tblPr/>
              <a:tblGrid>
                <a:gridCol w="3124440"/>
                <a:gridCol w="1238040"/>
                <a:gridCol w="1135440"/>
                <a:gridCol w="1179000"/>
              </a:tblGrid>
              <a:tr h="644760"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Наименование расходов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2060"/>
                      </a:solidFill>
                      <a:prstDash val="solid"/>
                    </a:lnL>
                    <a:lnR w="12240">
                      <a:solidFill>
                        <a:srgbClr val="002060"/>
                      </a:solidFill>
                      <a:prstDash val="solid"/>
                    </a:lnR>
                    <a:lnT w="12240">
                      <a:solidFill>
                        <a:srgbClr val="002060"/>
                      </a:solidFill>
                      <a:prstDash val="solid"/>
                    </a:lnT>
                    <a:lnB w="12240">
                      <a:solidFill>
                        <a:srgbClr val="002060"/>
                      </a:solidFill>
                      <a:prstDash val="solid"/>
                    </a:lnB>
                    <a:solidFill>
                      <a:srgbClr val="c4bea9">
                        <a:alpha val="50000"/>
                      </a:srgb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Уточненный план, тыс.руб.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2060"/>
                      </a:solidFill>
                      <a:prstDash val="solid"/>
                    </a:lnL>
                    <a:lnR w="12240">
                      <a:solidFill>
                        <a:srgbClr val="002060"/>
                      </a:solidFill>
                      <a:prstDash val="solid"/>
                    </a:lnR>
                    <a:lnT w="12240">
                      <a:solidFill>
                        <a:srgbClr val="002060"/>
                      </a:solidFill>
                      <a:prstDash val="solid"/>
                    </a:lnT>
                    <a:lnB w="12240">
                      <a:solidFill>
                        <a:srgbClr val="002060"/>
                      </a:solidFill>
                      <a:prstDash val="solid"/>
                    </a:lnB>
                    <a:solidFill>
                      <a:srgbClr val="c4bea9">
                        <a:alpha val="50000"/>
                      </a:srgb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Исполнено, тыс.руб.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2060"/>
                      </a:solidFill>
                      <a:prstDash val="solid"/>
                    </a:lnL>
                    <a:lnR w="12240">
                      <a:solidFill>
                        <a:srgbClr val="002060"/>
                      </a:solidFill>
                      <a:prstDash val="solid"/>
                    </a:lnR>
                    <a:lnT w="12240">
                      <a:solidFill>
                        <a:srgbClr val="002060"/>
                      </a:solidFill>
                      <a:prstDash val="solid"/>
                    </a:lnT>
                    <a:lnB w="12240">
                      <a:solidFill>
                        <a:srgbClr val="002060"/>
                      </a:solidFill>
                      <a:prstDash val="solid"/>
                    </a:lnB>
                    <a:solidFill>
                      <a:srgbClr val="c4bea9">
                        <a:alpha val="50000"/>
                      </a:srgb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%  исполнения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к плану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2060"/>
                      </a:solidFill>
                      <a:prstDash val="solid"/>
                    </a:lnL>
                    <a:lnR w="12240">
                      <a:solidFill>
                        <a:srgbClr val="002060"/>
                      </a:solidFill>
                      <a:prstDash val="solid"/>
                    </a:lnR>
                    <a:lnT w="12240">
                      <a:solidFill>
                        <a:srgbClr val="002060"/>
                      </a:solidFill>
                      <a:prstDash val="solid"/>
                    </a:lnT>
                    <a:lnB w="12240">
                      <a:solidFill>
                        <a:srgbClr val="002060"/>
                      </a:solidFill>
                      <a:prstDash val="solid"/>
                    </a:lnB>
                    <a:solidFill>
                      <a:srgbClr val="c4bea9">
                        <a:alpha val="50000"/>
                      </a:srgbClr>
                    </a:solidFill>
                  </a:tcPr>
                </a:tc>
              </a:tr>
              <a:tr h="34632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Осуществление первичного воинского учета на территориях, где отсутствуют военные комиссариаты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2 191,80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2 191,80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100,00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Гражданская оборона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108,57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108,57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100,00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Осуществление мероприятий по защите населения и территории от чрезвычайных ситуаций природного и техногенного характера, пожарная безопасность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29 930,61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29 930,61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100,00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4632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Обеспечение деятельности ЕДДС и ОС «112»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7 109,01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6 675,21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93,90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4632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Реализация мероприятий по обеспечению  антитеррористической защищенности в муниципальном образовании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14 429,59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14 429,59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100,00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4632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Реализация мероприятий по обеспечению пожарной безопасности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8 646,39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8 646,39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100,00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4632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7 412,58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7 412,58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100,00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4632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1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ИТОГО РАСХОДОВ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69 828,55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69 394,75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99,38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35" name="" descr=""/>
          <p:cNvPicPr/>
          <p:nvPr/>
        </p:nvPicPr>
        <p:blipFill>
          <a:blip r:embed="rId1"/>
          <a:stretch/>
        </p:blipFill>
        <p:spPr>
          <a:xfrm>
            <a:off x="7256160" y="1562400"/>
            <a:ext cx="1787760" cy="1251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36" name="" descr=""/>
          <p:cNvPicPr/>
          <p:nvPr/>
        </p:nvPicPr>
        <p:blipFill>
          <a:blip r:embed="rId2"/>
          <a:stretch/>
        </p:blipFill>
        <p:spPr>
          <a:xfrm>
            <a:off x="7250760" y="3139920"/>
            <a:ext cx="1775880" cy="1378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37" name="Picture 10"/>
          <p:cNvSpPr/>
          <p:nvPr/>
        </p:nvSpPr>
        <p:spPr>
          <a:xfrm>
            <a:off x="7831800" y="51120"/>
            <a:ext cx="1235160" cy="1198800"/>
          </a:xfrm>
          <a:prstGeom prst="ellipse">
            <a:avLst/>
          </a:prstGeom>
          <a:blipFill rotWithShape="0">
            <a:blip r:embed="rId3"/>
            <a:srcRect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pic>
        <p:nvPicPr>
          <p:cNvPr id="238" name="" descr=""/>
          <p:cNvPicPr/>
          <p:nvPr/>
        </p:nvPicPr>
        <p:blipFill>
          <a:blip r:embed="rId4"/>
          <a:stretch/>
        </p:blipFill>
        <p:spPr>
          <a:xfrm>
            <a:off x="7302600" y="4899240"/>
            <a:ext cx="1704240" cy="14428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>
        <p:pull dir="d"/>
      </p:transition>
    </mc:Choice>
    <mc:Fallback>
      <p:transition spd="slow">
        <p:pull dir="d"/>
      </p:transition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7274880" cy="875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1800" strike="noStrike" u="none">
                <a:solidFill>
                  <a:schemeClr val="dk1"/>
                </a:solidFill>
                <a:uFillTx/>
                <a:latin typeface="Times New Roman"/>
              </a:rPr>
              <a:t>РАСХОДЫ БЮДЖЕТА ТЯЖИНСКОГО МУНИЦИПАЛЬНОГО ОКРУГА  В ОБЛАСТИ НАЦИОНАЛЬНОЙ ЭКОНОМИКИ </a:t>
            </a:r>
            <a:br>
              <a:rPr sz="1800"/>
            </a:br>
            <a:r>
              <a:rPr b="1" lang="ru-RU" sz="1800" strike="noStrike" u="none">
                <a:solidFill>
                  <a:schemeClr val="dk1"/>
                </a:solidFill>
                <a:uFillTx/>
                <a:latin typeface="Times New Roman"/>
              </a:rPr>
              <a:t>в 2024 году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aphicFrame>
        <p:nvGraphicFramePr>
          <p:cNvPr id="240" name=""/>
          <p:cNvGraphicFramePr/>
          <p:nvPr/>
        </p:nvGraphicFramePr>
        <p:xfrm>
          <a:off x="387720" y="1289520"/>
          <a:ext cx="6845400" cy="4954320"/>
        </p:xfrm>
        <a:graphic>
          <a:graphicData uri="http://schemas.openxmlformats.org/drawingml/2006/table">
            <a:tbl>
              <a:tblPr/>
              <a:tblGrid>
                <a:gridCol w="3261960"/>
                <a:gridCol w="1214640"/>
                <a:gridCol w="1143000"/>
                <a:gridCol w="1226160"/>
              </a:tblGrid>
              <a:tr h="495360"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Наименование расходов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2060"/>
                      </a:solidFill>
                      <a:prstDash val="solid"/>
                    </a:lnL>
                    <a:lnR w="12240">
                      <a:solidFill>
                        <a:srgbClr val="002060"/>
                      </a:solidFill>
                      <a:prstDash val="solid"/>
                    </a:lnR>
                    <a:lnT w="12240">
                      <a:solidFill>
                        <a:srgbClr val="002060"/>
                      </a:solidFill>
                      <a:prstDash val="solid"/>
                    </a:lnT>
                    <a:lnB w="12240">
                      <a:solidFill>
                        <a:srgbClr val="002060"/>
                      </a:solidFill>
                      <a:prstDash val="solid"/>
                    </a:lnB>
                    <a:solidFill>
                      <a:srgbClr val="c4bea9">
                        <a:alpha val="50000"/>
                      </a:srgb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Уточненный план, тыс.руб.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2060"/>
                      </a:solidFill>
                      <a:prstDash val="solid"/>
                    </a:lnL>
                    <a:lnR w="12240">
                      <a:solidFill>
                        <a:srgbClr val="002060"/>
                      </a:solidFill>
                      <a:prstDash val="solid"/>
                    </a:lnR>
                    <a:lnT w="12240">
                      <a:solidFill>
                        <a:srgbClr val="002060"/>
                      </a:solidFill>
                      <a:prstDash val="solid"/>
                    </a:lnT>
                    <a:lnB w="12240">
                      <a:solidFill>
                        <a:srgbClr val="002060"/>
                      </a:solidFill>
                      <a:prstDash val="solid"/>
                    </a:lnB>
                    <a:solidFill>
                      <a:srgbClr val="c4bea9">
                        <a:alpha val="50000"/>
                      </a:srgb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Исполнено, тыс.руб.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2060"/>
                      </a:solidFill>
                      <a:prstDash val="solid"/>
                    </a:lnL>
                    <a:lnR w="12240">
                      <a:solidFill>
                        <a:srgbClr val="002060"/>
                      </a:solidFill>
                      <a:prstDash val="solid"/>
                    </a:lnR>
                    <a:lnT w="12240">
                      <a:solidFill>
                        <a:srgbClr val="002060"/>
                      </a:solidFill>
                      <a:prstDash val="solid"/>
                    </a:lnT>
                    <a:lnB w="12240">
                      <a:solidFill>
                        <a:srgbClr val="002060"/>
                      </a:solidFill>
                      <a:prstDash val="solid"/>
                    </a:lnB>
                    <a:solidFill>
                      <a:srgbClr val="c4bea9">
                        <a:alpha val="50000"/>
                      </a:srgb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%  исполнения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к плану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2060"/>
                      </a:solidFill>
                      <a:prstDash val="solid"/>
                    </a:lnL>
                    <a:lnR w="12240">
                      <a:solidFill>
                        <a:srgbClr val="002060"/>
                      </a:solidFill>
                      <a:prstDash val="solid"/>
                    </a:lnR>
                    <a:lnT w="12240">
                      <a:solidFill>
                        <a:srgbClr val="002060"/>
                      </a:solidFill>
                      <a:prstDash val="solid"/>
                    </a:lnT>
                    <a:lnB w="12240">
                      <a:solidFill>
                        <a:srgbClr val="002060"/>
                      </a:solidFill>
                      <a:prstDash val="solid"/>
                    </a:lnB>
                    <a:solidFill>
                      <a:srgbClr val="c4bea9">
                        <a:alpha val="50000"/>
                      </a:srgbClr>
                    </a:solidFill>
                  </a:tcPr>
                </a:tc>
              </a:tr>
              <a:tr h="34632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Топливно-энергетический комплекс (возмещение выпадающих доходов организациям)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56 470,80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46 544,67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82,42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4632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Обеспечение дорожной деятельности в отношении дорог общего пользования местного значения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43 194,54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43 194,49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100,00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4632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Капитальный ремонт, ремонт и содержание автомобильных дорог общего пользования (за счет акцизов и подакцизным товарам (нефтепродукты) и транспортного налога 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28 112,40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27 084,01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96,34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4632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Реализация программ формирования современная городская среда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5 419,48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5 419,48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100,00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4632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Капитальный ремонт, ремонт и содержание автомобильных дорог общего пользования (за счет средств местного бюджета)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6 120,98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6 120,98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100,00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4632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Другие вопросы в области национальной экономики (техническая инвентаризация, паспортизация объектов, межевание земельных участков, проведение кадастровых работ)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1 321,11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1 015,55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76,87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4632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1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ИТОГО РАСХОДОВ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140 639,31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129 379,18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91,99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41" name="Picture 11"/>
          <p:cNvSpPr/>
          <p:nvPr/>
        </p:nvSpPr>
        <p:spPr>
          <a:xfrm>
            <a:off x="7740360" y="0"/>
            <a:ext cx="1395360" cy="1328400"/>
          </a:xfrm>
          <a:prstGeom prst="ellipse">
            <a:avLst/>
          </a:prstGeom>
          <a:blipFill rotWithShape="0">
            <a:blip r:embed="rId1">
              <a:alphaModFix amt="50000"/>
            </a:blip>
            <a:srcRect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pic>
        <p:nvPicPr>
          <p:cNvPr id="242" name="" descr=""/>
          <p:cNvPicPr/>
          <p:nvPr/>
        </p:nvPicPr>
        <p:blipFill>
          <a:blip r:embed="rId2"/>
          <a:stretch/>
        </p:blipFill>
        <p:spPr>
          <a:xfrm>
            <a:off x="7358040" y="1507320"/>
            <a:ext cx="1649160" cy="1234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43" name="" descr=""/>
          <p:cNvPicPr/>
          <p:nvPr/>
        </p:nvPicPr>
        <p:blipFill>
          <a:blip r:embed="rId3"/>
          <a:stretch/>
        </p:blipFill>
        <p:spPr>
          <a:xfrm>
            <a:off x="7381800" y="3162240"/>
            <a:ext cx="1611000" cy="1172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44" name="" descr=""/>
          <p:cNvPicPr/>
          <p:nvPr/>
        </p:nvPicPr>
        <p:blipFill>
          <a:blip r:embed="rId4"/>
          <a:stretch/>
        </p:blipFill>
        <p:spPr>
          <a:xfrm>
            <a:off x="7405560" y="4732920"/>
            <a:ext cx="1575000" cy="13129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>
        <p:pull dir="d"/>
      </p:transition>
    </mc:Choice>
    <mc:Fallback>
      <p:transition spd="slow">
        <p:pull dir="d"/>
      </p:transition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7488000" cy="102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1800" strike="noStrike" u="none">
                <a:solidFill>
                  <a:schemeClr val="dk1"/>
                </a:solidFill>
                <a:uFillTx/>
                <a:latin typeface="Times New Roman"/>
                <a:ea typeface="DejaVu Sans"/>
              </a:rPr>
              <a:t>РАСХОДЫ БЮДЖЕТА ТЯЖИНСКОГО МУНИЦИПАЛЬНОГО ОКРУГА НА ЖИЛИЩНО – КОММУНАЛЬНОЕ ХОЗЯЙСТВО  </a:t>
            </a:r>
            <a:br>
              <a:rPr sz="1800"/>
            </a:br>
            <a:r>
              <a:rPr b="1" lang="ru-RU" sz="1800" strike="noStrike" u="none">
                <a:solidFill>
                  <a:schemeClr val="dk1"/>
                </a:solidFill>
                <a:uFillTx/>
                <a:latin typeface="Times New Roman"/>
                <a:ea typeface="DejaVu Sans"/>
              </a:rPr>
              <a:t>в 2024 году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6" name="Picture 12"/>
          <p:cNvSpPr/>
          <p:nvPr/>
        </p:nvSpPr>
        <p:spPr>
          <a:xfrm>
            <a:off x="7743960" y="121680"/>
            <a:ext cx="1280520" cy="1214640"/>
          </a:xfrm>
          <a:prstGeom prst="ellipse">
            <a:avLst/>
          </a:prstGeom>
          <a:blipFill rotWithShape="0">
            <a:blip r:embed="rId1">
              <a:alphaModFix amt="50000"/>
            </a:blip>
            <a:srcRect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graphicFrame>
        <p:nvGraphicFramePr>
          <p:cNvPr id="247" name=""/>
          <p:cNvGraphicFramePr/>
          <p:nvPr/>
        </p:nvGraphicFramePr>
        <p:xfrm>
          <a:off x="534240" y="1356840"/>
          <a:ext cx="6419160" cy="5251320"/>
        </p:xfrm>
        <a:graphic>
          <a:graphicData uri="http://schemas.openxmlformats.org/drawingml/2006/table">
            <a:tbl>
              <a:tblPr/>
              <a:tblGrid>
                <a:gridCol w="2823840"/>
                <a:gridCol w="1261800"/>
                <a:gridCol w="1166760"/>
                <a:gridCol w="1167120"/>
              </a:tblGrid>
              <a:tr h="520920"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Наименование расходов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2060"/>
                      </a:solidFill>
                      <a:prstDash val="solid"/>
                    </a:lnL>
                    <a:lnR w="12240">
                      <a:solidFill>
                        <a:srgbClr val="002060"/>
                      </a:solidFill>
                      <a:prstDash val="solid"/>
                    </a:lnR>
                    <a:lnT w="12240">
                      <a:solidFill>
                        <a:srgbClr val="002060"/>
                      </a:solidFill>
                      <a:prstDash val="solid"/>
                    </a:lnT>
                    <a:lnB w="12240">
                      <a:solidFill>
                        <a:srgbClr val="002060"/>
                      </a:solidFill>
                      <a:prstDash val="solid"/>
                    </a:lnB>
                    <a:solidFill>
                      <a:srgbClr val="c4bea9">
                        <a:alpha val="50000"/>
                      </a:srgb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Уточненный план, тыс.руб.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2060"/>
                      </a:solidFill>
                      <a:prstDash val="solid"/>
                    </a:lnL>
                    <a:lnR w="12240">
                      <a:solidFill>
                        <a:srgbClr val="002060"/>
                      </a:solidFill>
                      <a:prstDash val="solid"/>
                    </a:lnR>
                    <a:lnT w="12240">
                      <a:solidFill>
                        <a:srgbClr val="002060"/>
                      </a:solidFill>
                      <a:prstDash val="solid"/>
                    </a:lnT>
                    <a:lnB w="12240">
                      <a:solidFill>
                        <a:srgbClr val="002060"/>
                      </a:solidFill>
                      <a:prstDash val="solid"/>
                    </a:lnB>
                    <a:solidFill>
                      <a:srgbClr val="c4bea9">
                        <a:alpha val="50000"/>
                      </a:srgb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Исполнено, тыс.руб.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2060"/>
                      </a:solidFill>
                      <a:prstDash val="solid"/>
                    </a:lnL>
                    <a:lnR w="12240">
                      <a:solidFill>
                        <a:srgbClr val="002060"/>
                      </a:solidFill>
                      <a:prstDash val="solid"/>
                    </a:lnR>
                    <a:lnT w="12240">
                      <a:solidFill>
                        <a:srgbClr val="002060"/>
                      </a:solidFill>
                      <a:prstDash val="solid"/>
                    </a:lnT>
                    <a:lnB w="12240">
                      <a:solidFill>
                        <a:srgbClr val="002060"/>
                      </a:solidFill>
                      <a:prstDash val="solid"/>
                    </a:lnB>
                    <a:solidFill>
                      <a:srgbClr val="c4bea9">
                        <a:alpha val="50000"/>
                      </a:srgb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%  исполнения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1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к плану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2060"/>
                      </a:solidFill>
                      <a:prstDash val="solid"/>
                    </a:lnL>
                    <a:lnR w="12240">
                      <a:solidFill>
                        <a:srgbClr val="002060"/>
                      </a:solidFill>
                      <a:prstDash val="solid"/>
                    </a:lnR>
                    <a:lnT w="12240">
                      <a:solidFill>
                        <a:srgbClr val="002060"/>
                      </a:solidFill>
                      <a:prstDash val="solid"/>
                    </a:lnT>
                    <a:lnB w="12240">
                      <a:solidFill>
                        <a:srgbClr val="002060"/>
                      </a:solidFill>
                      <a:prstDash val="solid"/>
                    </a:lnB>
                    <a:solidFill>
                      <a:srgbClr val="c4bea9">
                        <a:alpha val="50000"/>
                      </a:srgbClr>
                    </a:solidFill>
                  </a:tcPr>
                </a:tc>
              </a:tr>
              <a:tr h="26208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Жилищное хозяйство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3 134,31</a:t>
                      </a:r>
                      <a:endParaRPr b="0" lang="ru-RU" sz="11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3 134,31</a:t>
                      </a:r>
                      <a:endParaRPr b="0" lang="ru-RU" sz="11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100,00</a:t>
                      </a:r>
                      <a:endParaRPr b="0" lang="ru-RU" sz="11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6468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Компенсация (возмещение) выпадающих доходов теплоснабжающих организаций, осуществляющих горячее и холодное водоснабжение, сжиженного газа, при применении льготных цен (тарифов)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146 264,10</a:t>
                      </a:r>
                      <a:endParaRPr b="0" lang="ru-RU" sz="11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142 236,09</a:t>
                      </a:r>
                      <a:endParaRPr b="0" lang="ru-RU" sz="11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97,88</a:t>
                      </a:r>
                      <a:endParaRPr b="0" lang="ru-RU" sz="11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51696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Предоставление субсидий юридическим лицам на восстановление платежеспособности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60 000,00</a:t>
                      </a:r>
                      <a:endParaRPr b="0" lang="ru-RU" sz="11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60 000,00</a:t>
                      </a:r>
                      <a:endParaRPr b="0" lang="ru-RU" sz="11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100,00</a:t>
                      </a:r>
                      <a:endParaRPr b="0" lang="ru-RU" sz="11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6468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Другие вопросы в области коммунального хозяйства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11 615,72</a:t>
                      </a:r>
                      <a:endParaRPr b="0" lang="ru-RU" sz="11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11 615,72</a:t>
                      </a:r>
                      <a:endParaRPr b="0" lang="ru-RU" sz="11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100,00</a:t>
                      </a:r>
                      <a:endParaRPr b="0" lang="ru-RU" sz="11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6468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Расходы на проведение мероприятий по содержанию территории округа, а также на проектирование, созданию, реконструкции, капитальному ремонту объектов благоустройства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16 928,16</a:t>
                      </a:r>
                      <a:endParaRPr b="0" lang="ru-RU" sz="11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16 928,16</a:t>
                      </a:r>
                      <a:endParaRPr b="0" lang="ru-RU" sz="11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100,00</a:t>
                      </a:r>
                      <a:endParaRPr b="0" lang="ru-RU" sz="11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26496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Расходы на освещение улиц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12 857,44</a:t>
                      </a:r>
                      <a:endParaRPr b="0" lang="ru-RU" sz="11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12 857,44</a:t>
                      </a:r>
                      <a:endParaRPr b="0" lang="ru-RU" sz="11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100,00</a:t>
                      </a:r>
                      <a:endParaRPr b="0" lang="ru-RU" sz="11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56232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Реализация проектов инициативного бюджетирования «Твой Кузбасс — твоя инициатива»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9 697,23</a:t>
                      </a:r>
                      <a:endParaRPr b="0" lang="ru-RU" sz="11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9 529,97</a:t>
                      </a:r>
                      <a:endParaRPr b="0" lang="ru-RU" sz="11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98,28</a:t>
                      </a:r>
                      <a:endParaRPr b="0" lang="ru-RU" sz="11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45360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Другие вопросы в области благоустройства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5 246,77</a:t>
                      </a:r>
                      <a:endParaRPr b="0" lang="ru-RU" sz="11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5 065,43</a:t>
                      </a:r>
                      <a:endParaRPr b="0" lang="ru-RU" sz="11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96,54</a:t>
                      </a:r>
                      <a:endParaRPr b="0" lang="ru-RU" sz="11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29448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1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ИТОГО РАСХОДОВ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1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265 743,73</a:t>
                      </a:r>
                      <a:endParaRPr b="0" lang="ru-RU" sz="11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1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261 367,12</a:t>
                      </a:r>
                      <a:endParaRPr b="0" lang="ru-RU" sz="11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1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98,35</a:t>
                      </a:r>
                      <a:endParaRPr b="0" lang="ru-RU" sz="11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48" name="" descr=""/>
          <p:cNvPicPr/>
          <p:nvPr/>
        </p:nvPicPr>
        <p:blipFill>
          <a:blip r:embed="rId2"/>
          <a:stretch/>
        </p:blipFill>
        <p:spPr>
          <a:xfrm>
            <a:off x="7119720" y="1384560"/>
            <a:ext cx="1829160" cy="1332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49" name="" descr=""/>
          <p:cNvPicPr/>
          <p:nvPr/>
        </p:nvPicPr>
        <p:blipFill>
          <a:blip r:embed="rId3"/>
          <a:stretch/>
        </p:blipFill>
        <p:spPr>
          <a:xfrm>
            <a:off x="7117560" y="2827800"/>
            <a:ext cx="1814040" cy="1168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50" name="" descr=""/>
          <p:cNvPicPr/>
          <p:nvPr/>
        </p:nvPicPr>
        <p:blipFill>
          <a:blip r:embed="rId4"/>
          <a:stretch/>
        </p:blipFill>
        <p:spPr>
          <a:xfrm>
            <a:off x="7106760" y="4153320"/>
            <a:ext cx="1850760" cy="1229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51" name="" descr=""/>
          <p:cNvPicPr/>
          <p:nvPr/>
        </p:nvPicPr>
        <p:blipFill>
          <a:blip r:embed="rId5"/>
          <a:stretch/>
        </p:blipFill>
        <p:spPr>
          <a:xfrm>
            <a:off x="7117920" y="5530680"/>
            <a:ext cx="1813680" cy="10450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6807240" cy="712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1800" strike="noStrike" u="none">
                <a:solidFill>
                  <a:schemeClr val="dk1"/>
                </a:solidFill>
                <a:uFillTx/>
                <a:latin typeface="Times New Roman"/>
                <a:ea typeface="DejaVu Sans"/>
              </a:rPr>
              <a:t>РАСХОДЫ БЮДЖЕТА ТЯЖИНСКОГО МУНИЦИПАЛЬНОГО ОКРУГА  В СФЕРЕ ОБРАЗОВАНИЯ в 2024 году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aphicFrame>
        <p:nvGraphicFramePr>
          <p:cNvPr id="253" name=""/>
          <p:cNvGraphicFramePr/>
          <p:nvPr/>
        </p:nvGraphicFramePr>
        <p:xfrm>
          <a:off x="406440" y="1139040"/>
          <a:ext cx="6760800" cy="5290920"/>
        </p:xfrm>
        <a:graphic>
          <a:graphicData uri="http://schemas.openxmlformats.org/drawingml/2006/table">
            <a:tbl>
              <a:tblPr/>
              <a:tblGrid>
                <a:gridCol w="3433680"/>
                <a:gridCol w="1164240"/>
                <a:gridCol w="1069920"/>
                <a:gridCol w="1093320"/>
              </a:tblGrid>
              <a:tr h="581400"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Наименование расходов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91440" marR="9144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solidFill>
                      <a:srgbClr val="c4bea9">
                        <a:alpha val="50000"/>
                      </a:srgb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Уточненный план, тыс.руб.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91440" marR="9144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solidFill>
                      <a:srgbClr val="c4bea9">
                        <a:alpha val="50000"/>
                      </a:srgb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Исполнено, тыс.руб.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91440" marR="9144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solidFill>
                      <a:srgbClr val="c4bea9">
                        <a:alpha val="50000"/>
                      </a:srgb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%  исполнения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1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к плану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91440" marR="9144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solidFill>
                      <a:srgbClr val="c4bea9">
                        <a:alpha val="50000"/>
                      </a:srgbClr>
                    </a:solidFill>
                  </a:tcPr>
                </a:tc>
              </a:tr>
              <a:tr h="28944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Дошкольное образование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205 445,91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202 657,67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98,64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26964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Общее образование, всего: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536 994,29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526 512,68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97,87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53172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i="1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том числе :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i="1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i="1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- обеспечение деятельности муниципальных образовательных организаций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i="1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99 359,97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i="1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97 970,85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i="1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98,60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1032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i="1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- услуги аутсорсинга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i="1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44 165,48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i="1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44 165,48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i="1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100,00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89388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i="1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i="1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- обеспечение гос.гарантий реализации прав граждан на получение общедоступного и бесплатного дошкольного, начального, основного, среднего общего образования и дополнительного образования детей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i="1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325 758,65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i="1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317 458,51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i="1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97,45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i="1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- ежемесячное денежное вознаграждение за классное руководство педагогическим работникам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i="1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33 717,60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i="1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33 667,60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i="1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99,85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Дополнительное образование детей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87 321,83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85 919,42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98,39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44676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Профессиональная подготовка, переподготовка и повышение квалификации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200,50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200,50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100,00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28260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Молодежная политика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2 065,58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2 065,58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100,00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3732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Другие вопросы в области образования (деятельность ОМС, опеки, централизованной бухгалтерии, летний отдых)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51 541,50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50 219,90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97,44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29448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1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ИТОГО РАСХОДОВ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883 569,61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867 575,75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98,19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54" name="Picture 13"/>
          <p:cNvSpPr/>
          <p:nvPr/>
        </p:nvSpPr>
        <p:spPr>
          <a:xfrm>
            <a:off x="7537680" y="0"/>
            <a:ext cx="1598400" cy="1274040"/>
          </a:xfrm>
          <a:prstGeom prst="ellipse">
            <a:avLst/>
          </a:prstGeom>
          <a:blipFill rotWithShape="0">
            <a:blip r:embed="rId1">
              <a:alphaModFix amt="50000"/>
            </a:blip>
            <a:srcRect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pic>
        <p:nvPicPr>
          <p:cNvPr id="255" name="" descr=""/>
          <p:cNvPicPr/>
          <p:nvPr/>
        </p:nvPicPr>
        <p:blipFill>
          <a:blip r:embed="rId2"/>
          <a:stretch/>
        </p:blipFill>
        <p:spPr>
          <a:xfrm>
            <a:off x="7351200" y="1167120"/>
            <a:ext cx="1634040" cy="1139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56" name="" descr=""/>
          <p:cNvPicPr/>
          <p:nvPr/>
        </p:nvPicPr>
        <p:blipFill>
          <a:blip r:embed="rId3"/>
          <a:stretch/>
        </p:blipFill>
        <p:spPr>
          <a:xfrm>
            <a:off x="7373160" y="2460960"/>
            <a:ext cx="1603080" cy="1200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57" name="" descr=""/>
          <p:cNvPicPr/>
          <p:nvPr/>
        </p:nvPicPr>
        <p:blipFill>
          <a:blip r:embed="rId4"/>
          <a:stretch/>
        </p:blipFill>
        <p:spPr>
          <a:xfrm>
            <a:off x="7413120" y="3856680"/>
            <a:ext cx="1559160" cy="1221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58" name="" descr=""/>
          <p:cNvPicPr/>
          <p:nvPr/>
        </p:nvPicPr>
        <p:blipFill>
          <a:blip r:embed="rId5"/>
          <a:stretch/>
        </p:blipFill>
        <p:spPr>
          <a:xfrm>
            <a:off x="7396560" y="5268240"/>
            <a:ext cx="1640160" cy="11534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329400" y="220680"/>
            <a:ext cx="7259040" cy="888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Times New Roman"/>
                <a:ea typeface="DejaVu Sans"/>
              </a:rPr>
              <a:t>Р</a:t>
            </a:r>
            <a:r>
              <a:rPr b="1" lang="ru-RU" sz="1800" strike="noStrike" u="none">
                <a:solidFill>
                  <a:schemeClr val="dk1"/>
                </a:solidFill>
                <a:uFillTx/>
                <a:latin typeface="Times New Roman"/>
                <a:ea typeface="DejaVu Sans"/>
              </a:rPr>
              <a:t>АСХОДЫ БЮДЖЕТА ТЯЖИНСКОГО МУНИЦИПАЛЬНОГО ОКРУГА  В СФЕРЕ КУЛЬТУРЫ И КИНЕМАТОГРАФИИ </a:t>
            </a:r>
            <a:br>
              <a:rPr sz="1800"/>
            </a:br>
            <a:r>
              <a:rPr b="1" lang="ru-RU" sz="1800" strike="noStrike" u="none">
                <a:solidFill>
                  <a:schemeClr val="dk1"/>
                </a:solidFill>
                <a:uFillTx/>
                <a:latin typeface="Times New Roman"/>
                <a:ea typeface="DejaVu Sans"/>
              </a:rPr>
              <a:t> в 2024 году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aphicFrame>
        <p:nvGraphicFramePr>
          <p:cNvPr id="260" name=""/>
          <p:cNvGraphicFramePr/>
          <p:nvPr/>
        </p:nvGraphicFramePr>
        <p:xfrm>
          <a:off x="332280" y="1261080"/>
          <a:ext cx="6760800" cy="5220360"/>
        </p:xfrm>
        <a:graphic>
          <a:graphicData uri="http://schemas.openxmlformats.org/drawingml/2006/table">
            <a:tbl>
              <a:tblPr/>
              <a:tblGrid>
                <a:gridCol w="3377520"/>
                <a:gridCol w="1155600"/>
                <a:gridCol w="1103040"/>
                <a:gridCol w="1125000"/>
              </a:tblGrid>
              <a:tr h="619200"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Наименование расходов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91440" marR="9144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solidFill>
                      <a:srgbClr val="c4bea9">
                        <a:alpha val="50000"/>
                      </a:srgb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Уточненный план, тыс.руб.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91440" marR="9144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solidFill>
                      <a:srgbClr val="c4bea9">
                        <a:alpha val="50000"/>
                      </a:srgb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Исполнено, тыс.руб.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91440" marR="9144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solidFill>
                      <a:srgbClr val="c4bea9">
                        <a:alpha val="50000"/>
                      </a:srgb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%  исполнения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1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к плану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91440" marR="9144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solidFill>
                      <a:srgbClr val="c4bea9">
                        <a:alpha val="50000"/>
                      </a:srgbClr>
                    </a:solidFill>
                  </a:tcPr>
                </a:tc>
              </a:tr>
              <a:tr h="34596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Культура, всего: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189 672,11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187 853,01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99,04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66132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i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в том числе: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i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i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- обеспечение деятельности учреждений культуры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i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123 724,07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i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123 666,12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i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99,95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66132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i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i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- проведение капитального и текущего ремонта объектов муниципальной собственности учреждений культуры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i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7 663,99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i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7 663,99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i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100,00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1824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i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i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- обеспечение деятельности библиотек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i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43 896,44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i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42 195,06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i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96,12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47196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i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i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- развитие сети учреждений культурно-досугового типа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i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9 038,80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i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9 038,80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i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100,00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66132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i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i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- этнокультурное развитие наций и народностей Кемеровской области - Кузбасса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i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206,19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i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206,19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i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100,00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47196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Другие вопросы в области культуры, кинематографии, всего: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61 440,89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61 279,79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99,74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66132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i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в том числе: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i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i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- обеспечение деятельности органов местного самоуправления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i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2 519,30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i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2 358,20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i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93,61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4776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1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ИТОГО РАСХОДОВ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251 113,00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249 132,80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99,21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61" name="Picture 14" descr=""/>
          <p:cNvPicPr/>
          <p:nvPr/>
        </p:nvPicPr>
        <p:blipFill>
          <a:blip r:embed="rId1">
            <a:alphaModFix amt="50000"/>
          </a:blip>
          <a:stretch/>
        </p:blipFill>
        <p:spPr>
          <a:xfrm>
            <a:off x="7808040" y="0"/>
            <a:ext cx="1328040" cy="1187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62" name="" descr=""/>
          <p:cNvPicPr/>
          <p:nvPr/>
        </p:nvPicPr>
        <p:blipFill>
          <a:blip r:embed="rId2"/>
          <a:stretch/>
        </p:blipFill>
        <p:spPr>
          <a:xfrm>
            <a:off x="7343640" y="1257840"/>
            <a:ext cx="1613160" cy="1188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63" name="" descr=""/>
          <p:cNvPicPr/>
          <p:nvPr/>
        </p:nvPicPr>
        <p:blipFill>
          <a:blip r:embed="rId3"/>
          <a:stretch/>
        </p:blipFill>
        <p:spPr>
          <a:xfrm>
            <a:off x="7334280" y="2563560"/>
            <a:ext cx="1644120" cy="1137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64" name="" descr=""/>
          <p:cNvPicPr/>
          <p:nvPr/>
        </p:nvPicPr>
        <p:blipFill>
          <a:blip r:embed="rId4"/>
          <a:stretch/>
        </p:blipFill>
        <p:spPr>
          <a:xfrm>
            <a:off x="7333920" y="3825720"/>
            <a:ext cx="1634760" cy="1203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65" name="" descr=""/>
          <p:cNvPicPr/>
          <p:nvPr/>
        </p:nvPicPr>
        <p:blipFill>
          <a:blip r:embed="rId5"/>
          <a:stretch/>
        </p:blipFill>
        <p:spPr>
          <a:xfrm>
            <a:off x="7351560" y="5128200"/>
            <a:ext cx="1634760" cy="13359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210240" y="153000"/>
            <a:ext cx="7457040" cy="68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1800" strike="noStrike" u="none">
                <a:solidFill>
                  <a:schemeClr val="dk1"/>
                </a:solidFill>
                <a:uFillTx/>
                <a:latin typeface="Times New Roman"/>
                <a:ea typeface="DejaVu Sans"/>
              </a:rPr>
              <a:t>РАСХОДЫ БЮДЖЕТА ТЯЖИНСКОГО МУНИЦИПАЛЬНОГО ОКРУГА В СФЕРЕ СОЦИАЛЬНОЙ ПОЛИТИКИ в 2024 году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aphicFrame>
        <p:nvGraphicFramePr>
          <p:cNvPr id="267" name=""/>
          <p:cNvGraphicFramePr/>
          <p:nvPr/>
        </p:nvGraphicFramePr>
        <p:xfrm>
          <a:off x="262800" y="893880"/>
          <a:ext cx="6760800" cy="5648760"/>
        </p:xfrm>
        <a:graphic>
          <a:graphicData uri="http://schemas.openxmlformats.org/drawingml/2006/table">
            <a:tbl>
              <a:tblPr/>
              <a:tblGrid>
                <a:gridCol w="3377520"/>
                <a:gridCol w="1155600"/>
                <a:gridCol w="1103040"/>
                <a:gridCol w="1125000"/>
              </a:tblGrid>
              <a:tr h="603720"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Наименование расходов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91440" marR="9144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solidFill>
                      <a:srgbClr val="c4bea9">
                        <a:alpha val="50000"/>
                      </a:srgb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Уточненный план, тыс.руб.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91440" marR="9144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solidFill>
                      <a:srgbClr val="c4bea9">
                        <a:alpha val="50000"/>
                      </a:srgb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Исполнено, тыс.руб.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91440" marR="9144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solidFill>
                      <a:srgbClr val="c4bea9">
                        <a:alpha val="50000"/>
                      </a:srgb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%  исполнения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1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к плану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91440" marR="9144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solidFill>
                      <a:srgbClr val="c4bea9">
                        <a:alpha val="50000"/>
                      </a:srgbClr>
                    </a:solidFill>
                  </a:tcPr>
                </a:tc>
              </a:tr>
              <a:tr h="46692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Пенсионное обеспечение (пенсии за выслугу лет лицам, замещавшим муниципальные должности и муниципальным служащим)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13 006,60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13 006,60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100,00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46692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Социальное обслуживание населения (оказание услуг специализированным учреждениям для несовершеннолетних, нуждающихся в социальной реабилитации)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122 934,41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122 933,63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100,00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27324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Социальное обеспечение населения, всего: 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19 913,76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19 780,83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99,33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46692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i="1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в том числе: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i="1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i="1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- обеспечение мер социальной поддержки многодетных семей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i="1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2 001,90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i="1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2 001,88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i="1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100,00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55620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i="1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i="1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- оказание адресной социальной помощи нуждающимся и социально не защищенным категориям граждан, семьям с детьми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i="1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9 655,76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i="1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9 653,95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i="1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99,98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25848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Охрана семьи и детства, всего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105 649,17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105 227,40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99,60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i="1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в том числе: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i="1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i="1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- обеспечение детей-сирот и детей, оставшихся без попечения родителей жилыми помещениями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i="1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64 696,41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i="1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64 696,41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i="1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100,00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i="1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i="1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- выплаты денежных средств семьям взявшим на воспитание детей - сирот, оставшихся без попечения родителей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i="1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38 087,30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i="1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37 741,68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i="1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99,09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Другие вопросы в области социальной политики (деятельность ОМС, система долговременного ухода за гражданами пожилого возраста, МБУ «СРЦДН»)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25 377,14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24 212,70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95,41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28980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1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ИТОГО РАСХОДОВ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286 881,08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285 161,16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2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99,40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68" name="Picture 15" descr=""/>
          <p:cNvPicPr/>
          <p:nvPr/>
        </p:nvPicPr>
        <p:blipFill>
          <a:blip r:embed="rId1">
            <a:alphaModFix amt="50000"/>
          </a:blip>
          <a:stretch/>
        </p:blipFill>
        <p:spPr>
          <a:xfrm>
            <a:off x="7819920" y="117000"/>
            <a:ext cx="1182240" cy="1056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69" name="Picture 16"/>
          <p:cNvSpPr/>
          <p:nvPr/>
        </p:nvSpPr>
        <p:spPr>
          <a:xfrm>
            <a:off x="7756560" y="-69480"/>
            <a:ext cx="1382760" cy="1262160"/>
          </a:xfrm>
          <a:prstGeom prst="ellipse">
            <a:avLst/>
          </a:prstGeom>
          <a:blipFill rotWithShape="0">
            <a:blip r:embed="rId2">
              <a:alphaModFix amt="50000"/>
            </a:blip>
            <a:srcRect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pic>
        <p:nvPicPr>
          <p:cNvPr id="270" name="" descr=""/>
          <p:cNvPicPr/>
          <p:nvPr/>
        </p:nvPicPr>
        <p:blipFill>
          <a:blip r:embed="rId3"/>
          <a:stretch/>
        </p:blipFill>
        <p:spPr>
          <a:xfrm>
            <a:off x="7208280" y="1101600"/>
            <a:ext cx="1783800" cy="1794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71" name="" descr=""/>
          <p:cNvPicPr/>
          <p:nvPr/>
        </p:nvPicPr>
        <p:blipFill>
          <a:blip r:embed="rId4"/>
          <a:stretch/>
        </p:blipFill>
        <p:spPr>
          <a:xfrm>
            <a:off x="7211520" y="3023280"/>
            <a:ext cx="1800720" cy="1197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72" name="" descr=""/>
          <p:cNvPicPr/>
          <p:nvPr/>
        </p:nvPicPr>
        <p:blipFill>
          <a:blip r:embed="rId5"/>
          <a:stretch/>
        </p:blipFill>
        <p:spPr>
          <a:xfrm>
            <a:off x="7216200" y="4333320"/>
            <a:ext cx="1793160" cy="1314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73" name="" descr=""/>
          <p:cNvPicPr/>
          <p:nvPr/>
        </p:nvPicPr>
        <p:blipFill>
          <a:blip r:embed="rId6"/>
          <a:stretch/>
        </p:blipFill>
        <p:spPr>
          <a:xfrm>
            <a:off x="7212960" y="5721120"/>
            <a:ext cx="1810800" cy="10717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515880" y="129600"/>
            <a:ext cx="8166240" cy="1225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1800" strike="noStrike" u="none">
                <a:solidFill>
                  <a:schemeClr val="dk1"/>
                </a:solidFill>
                <a:uFillTx/>
                <a:latin typeface="Times New Roman"/>
                <a:ea typeface="DejaVu Sans"/>
              </a:rPr>
              <a:t>РАСХОДЫ БЮДЖЕТА ТЯЖИНСКОГО МУНИЦИПАЛЬНОГО ОКРУГА  </a:t>
            </a:r>
            <a:br>
              <a:rPr sz="1800"/>
            </a:br>
            <a:r>
              <a:rPr b="1" lang="ru-RU" sz="1800" strike="noStrike" u="none">
                <a:solidFill>
                  <a:schemeClr val="dk1"/>
                </a:solidFill>
                <a:uFillTx/>
                <a:latin typeface="Times New Roman"/>
                <a:ea typeface="DejaVu Sans"/>
              </a:rPr>
              <a:t>В СФЕРЕ СРЕДСТВ МАССОВОЙ ИНФОРМАЦИИ, </a:t>
            </a:r>
            <a:br>
              <a:rPr sz="1800"/>
            </a:br>
            <a:r>
              <a:rPr b="1" lang="ru-RU" sz="1800" strike="noStrike" u="none">
                <a:solidFill>
                  <a:schemeClr val="dk1"/>
                </a:solidFill>
                <a:uFillTx/>
                <a:latin typeface="Times New Roman"/>
                <a:ea typeface="DejaVu Sans"/>
              </a:rPr>
              <a:t>ФИЗИЧЕСКОЙ КУЛЬТУРЫ И СПОРТА в 2024 году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aphicFrame>
        <p:nvGraphicFramePr>
          <p:cNvPr id="275" name=""/>
          <p:cNvGraphicFramePr/>
          <p:nvPr/>
        </p:nvGraphicFramePr>
        <p:xfrm>
          <a:off x="395640" y="1550880"/>
          <a:ext cx="6879240" cy="3252600"/>
        </p:xfrm>
        <a:graphic>
          <a:graphicData uri="http://schemas.openxmlformats.org/drawingml/2006/table">
            <a:tbl>
              <a:tblPr/>
              <a:tblGrid>
                <a:gridCol w="3324600"/>
                <a:gridCol w="1214640"/>
                <a:gridCol w="1152720"/>
                <a:gridCol w="1187640"/>
              </a:tblGrid>
              <a:tr h="644760"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Наименование расходов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91440" marR="91440">
                    <a:lnL w="1080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solidFill>
                      <a:srgbClr val="c4bea9">
                        <a:alpha val="50000"/>
                      </a:srgb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Уточненный план, тыс.руб.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solidFill>
                      <a:srgbClr val="c4bea9">
                        <a:alpha val="50000"/>
                      </a:srgb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Исполнено, тыс.руб.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solidFill>
                      <a:srgbClr val="c4bea9">
                        <a:alpha val="50000"/>
                      </a:srgb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%  исполнения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к плану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solidFill>
                      <a:srgbClr val="c4bea9">
                        <a:alpha val="50000"/>
                      </a:srgbClr>
                    </a:solidFill>
                  </a:tcPr>
                </a:tc>
              </a:tr>
              <a:tr h="30492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Массовый спорт, всего: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593,56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593,56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100,00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46692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i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в том числе: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i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  <a:ea typeface="Noto Sans CJK SC"/>
                        </a:rPr>
                        <a:t> </a:t>
                      </a:r>
                      <a:r>
                        <a:rPr b="0" i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  <a:ea typeface="Noto Sans CJK SC"/>
                        </a:rPr>
                        <a:t>- организация и проведение спортивных мероприятий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i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473,56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i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473,56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i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100,00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73872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i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i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- проведение физкультурно-оздоровительных и спортивно-массовых мероприятий с широким участием населения всех возрастов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i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120,00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i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120,00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i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100,00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0168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Периодическая печать и издательства (услуги на освещение мероприятий, проводимых органами местного самоуправления)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2 406,36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2 382,18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i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99,00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76" name="" descr=""/>
          <p:cNvPicPr/>
          <p:nvPr/>
        </p:nvPicPr>
        <p:blipFill>
          <a:blip r:embed="rId1"/>
          <a:stretch/>
        </p:blipFill>
        <p:spPr>
          <a:xfrm>
            <a:off x="7412400" y="3287880"/>
            <a:ext cx="1535400" cy="1526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77" name="" descr=""/>
          <p:cNvPicPr/>
          <p:nvPr/>
        </p:nvPicPr>
        <p:blipFill>
          <a:blip r:embed="rId2"/>
          <a:stretch/>
        </p:blipFill>
        <p:spPr>
          <a:xfrm>
            <a:off x="7413120" y="1552320"/>
            <a:ext cx="1577160" cy="14032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title"/>
          </p:nvPr>
        </p:nvSpPr>
        <p:spPr>
          <a:xfrm>
            <a:off x="506520" y="250920"/>
            <a:ext cx="7323480" cy="66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1700" strike="noStrike" u="none">
                <a:solidFill>
                  <a:schemeClr val="dk1"/>
                </a:solidFill>
                <a:uFillTx/>
                <a:latin typeface="Cambria"/>
                <a:ea typeface="DejaVu Sans"/>
              </a:rPr>
              <a:t>ИНФОРМАЦИЯ О РЕАЛИЗАЦИИ МУНИЦИПАЛЬНЫХ ПРОГРАММ ТЯЖИНСКОГО МУНИЦИПАЛЬНОГО ОКРУГА в 2024 году</a:t>
            </a:r>
            <a:endParaRPr b="0" lang="ru-RU" sz="17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aphicFrame>
        <p:nvGraphicFramePr>
          <p:cNvPr id="279" name=""/>
          <p:cNvGraphicFramePr/>
          <p:nvPr/>
        </p:nvGraphicFramePr>
        <p:xfrm>
          <a:off x="531360" y="1162080"/>
          <a:ext cx="8109720" cy="5340960"/>
        </p:xfrm>
        <a:graphic>
          <a:graphicData uri="http://schemas.openxmlformats.org/drawingml/2006/table">
            <a:tbl>
              <a:tblPr/>
              <a:tblGrid>
                <a:gridCol w="4523400"/>
                <a:gridCol w="1204560"/>
                <a:gridCol w="1147320"/>
                <a:gridCol w="1234800"/>
              </a:tblGrid>
              <a:tr h="499320"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Наименование муниципальных программ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91440" marR="91440">
                    <a:lnL w="1080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solidFill>
                      <a:srgbClr val="c4bea9">
                        <a:alpha val="50000"/>
                      </a:srgb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Уточненный план, тыс.руб.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solidFill>
                      <a:srgbClr val="c4bea9">
                        <a:alpha val="50000"/>
                      </a:srgb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Исполнено, тыс.руб.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solidFill>
                      <a:srgbClr val="c4bea9">
                        <a:alpha val="50000"/>
                      </a:srgb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%  исполнения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к плану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solidFill>
                      <a:srgbClr val="c4bea9">
                        <a:alpha val="50000"/>
                      </a:srgbClr>
                    </a:solidFill>
                  </a:tcPr>
                </a:tc>
              </a:tr>
              <a:tr h="30492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«Обеспечение деятельности органов местного самоуправления Тяжинского муниципального округа»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128 287,93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127 935,16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99,73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«Социальная поддержка населения Тяжинского муниципального округа»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162 224,07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160 929,24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i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99,20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«Жилищная и социальная инфраструктура Тяжинская муниципального округа»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6 334,53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6 334,52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100,00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«Жилищно-коммунальный и дорожный комплекс, энергосбережение и повышение энергоэффективности Тяжинского муниципального округа»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401 145,51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379 468,37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94,60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«Развитие системы образования Тяжинского муниципального округа»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983 659,63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967 233,11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98,33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«Молодежь и спорт Тяжинского муниципального округа»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2 539,14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2 539,14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100,00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«Культура Тяжинского муниципального округа»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254 870,20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252 890,01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99,22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«Пресса Тяжинского муниципального округа»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2 406,36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2 382,17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98,99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«Имущественный комплекс Тяжинского муниципального округа»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71 325,53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70 672,60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99,08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«Обеспечение безопасности населения. Профилактика правонарушений в Тяжинском муниципальном округе»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42 919,66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42 485,86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98,99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«Управление муниципальными финансами Тяжинского муниципального округа»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14 502,59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13 496,19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93,06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80" name="Picture 17"/>
          <p:cNvSpPr/>
          <p:nvPr/>
        </p:nvSpPr>
        <p:spPr>
          <a:xfrm>
            <a:off x="8008200" y="44640"/>
            <a:ext cx="1127880" cy="735840"/>
          </a:xfrm>
          <a:prstGeom prst="ellipse">
            <a:avLst/>
          </a:prstGeom>
          <a:blipFill rotWithShape="0">
            <a:blip r:embed="rId1">
              <a:alphaModFix amt="50000"/>
            </a:blip>
            <a:srcRect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506520" y="185040"/>
            <a:ext cx="7323480" cy="924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1700" strike="noStrike" u="none">
                <a:solidFill>
                  <a:schemeClr val="dk1"/>
                </a:solidFill>
                <a:uFillTx/>
                <a:latin typeface="Cambria"/>
                <a:ea typeface="DejaVu Sans"/>
              </a:rPr>
              <a:t>ИНФОРМАЦИЯ О РЕАЛИЗАЦИИ МУНИЦИПАЛЬНЫХ ПРОГРАММ ТЯЖИНСКОГО МУНИЦИПАЛЬНОГО ОКРУГА в 2024 году</a:t>
            </a:r>
            <a:endParaRPr b="0" lang="ru-RU" sz="17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aphicFrame>
        <p:nvGraphicFramePr>
          <p:cNvPr id="282" name=""/>
          <p:cNvGraphicFramePr/>
          <p:nvPr/>
        </p:nvGraphicFramePr>
        <p:xfrm>
          <a:off x="564480" y="1255320"/>
          <a:ext cx="8053200" cy="3039480"/>
        </p:xfrm>
        <a:graphic>
          <a:graphicData uri="http://schemas.openxmlformats.org/drawingml/2006/table">
            <a:tbl>
              <a:tblPr/>
              <a:tblGrid>
                <a:gridCol w="4415760"/>
                <a:gridCol w="1242720"/>
                <a:gridCol w="1188360"/>
                <a:gridCol w="1206720"/>
              </a:tblGrid>
              <a:tr h="479520"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Наименование муниципальных программ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91440" marR="9144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solidFill>
                      <a:srgbClr val="c4bea9">
                        <a:alpha val="50000"/>
                      </a:srgb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Уточненный план, тыс.руб.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91440" marR="9144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solidFill>
                      <a:srgbClr val="c4bea9">
                        <a:alpha val="50000"/>
                      </a:srgb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Исполнено, тыс.руб.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91440" marR="9144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solidFill>
                      <a:srgbClr val="c4bea9">
                        <a:alpha val="50000"/>
                      </a:srgb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%  исполнения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к плану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91440" marR="9144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solidFill>
                      <a:srgbClr val="c4bea9">
                        <a:alpha val="50000"/>
                      </a:srgbClr>
                    </a:solidFill>
                  </a:tcPr>
                </a:tc>
              </a:tr>
              <a:tr h="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«Профилактика терроризма и экстремизма, минимизации и (или) ликвидации последствий проявлений терроризма и экстремизма, а также гармонизации межнациональных и межконфессиональных отношений в Тяжинском муниципальном округе»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24 717,10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24 717,10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100,00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«Формирование современной городской среды Тяжинского муниципального округа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8 959,31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8 959,31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100,00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«Укрепление общественного здоровья населения Тяжинского муниципального округа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120,00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120,00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100,00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ИТОГО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2 104 011,56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2 060 162,78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i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97,92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83" name="Picture 18"/>
          <p:cNvSpPr/>
          <p:nvPr/>
        </p:nvSpPr>
        <p:spPr>
          <a:xfrm>
            <a:off x="8008200" y="44640"/>
            <a:ext cx="1127880" cy="982080"/>
          </a:xfrm>
          <a:prstGeom prst="ellipse">
            <a:avLst/>
          </a:prstGeom>
          <a:blipFill rotWithShape="0">
            <a:blip r:embed="rId1">
              <a:alphaModFix amt="50000"/>
            </a:blip>
            <a:srcRect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506520" y="525960"/>
            <a:ext cx="3672720" cy="924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2000" strike="noStrike" u="none">
                <a:solidFill>
                  <a:schemeClr val="dk1"/>
                </a:solidFill>
                <a:uFillTx/>
                <a:latin typeface="Cambria"/>
                <a:ea typeface="DejaVu Sans"/>
              </a:rPr>
              <a:t>КОНТАКТНАЯ </a:t>
            </a:r>
            <a:br>
              <a:rPr sz="2000"/>
            </a:br>
            <a:r>
              <a:rPr b="1" lang="ru-RU" sz="2000" strike="noStrike" u="none">
                <a:solidFill>
                  <a:schemeClr val="dk1"/>
                </a:solidFill>
                <a:uFillTx/>
                <a:latin typeface="Cambria"/>
                <a:ea typeface="DejaVu Sans"/>
              </a:rPr>
              <a:t>ИНФОРМАЦИЯ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85" name="" descr=""/>
          <p:cNvPicPr/>
          <p:nvPr/>
        </p:nvPicPr>
        <p:blipFill>
          <a:blip r:embed="rId1"/>
          <a:stretch/>
        </p:blipFill>
        <p:spPr>
          <a:xfrm>
            <a:off x="4386240" y="411480"/>
            <a:ext cx="4628160" cy="1509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86" name=""/>
          <p:cNvSpPr/>
          <p:nvPr/>
        </p:nvSpPr>
        <p:spPr>
          <a:xfrm>
            <a:off x="917280" y="1928520"/>
            <a:ext cx="6883560" cy="4120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trike="noStrike" u="none">
                <a:solidFill>
                  <a:srgbClr val="111111"/>
                </a:solidFill>
                <a:uFillTx/>
                <a:latin typeface="PT Serif Caption"/>
                <a:ea typeface="DejaVu Sans"/>
              </a:rPr>
              <a:t>ФИНАНСОВОЕ УПРАВЛЕНИЕ 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trike="noStrike" u="none">
                <a:solidFill>
                  <a:srgbClr val="111111"/>
                </a:solidFill>
                <a:uFillTx/>
                <a:latin typeface="PT Serif Caption"/>
                <a:ea typeface="DejaVu Sans"/>
              </a:rPr>
              <a:t>ТЯЖИНСКОГО МУНИЦИПАЛЬНОГО ОКРУГА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trike="noStrike" u="none">
                <a:solidFill>
                  <a:srgbClr val="111111"/>
                </a:solidFill>
                <a:uFillTx/>
                <a:latin typeface="PT Serif Caption"/>
                <a:ea typeface="DejaVu Sans"/>
              </a:rPr>
              <a:t>АДРЕС:  652240, Кемеровская область — Кузбасс,</a:t>
            </a:r>
            <a:endParaRPr b="0" lang="ru-RU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trike="noStrike" u="none">
                <a:solidFill>
                  <a:srgbClr val="111111"/>
                </a:solidFill>
                <a:uFillTx/>
                <a:latin typeface="PT Serif Caption"/>
                <a:ea typeface="DejaVu Sans"/>
              </a:rPr>
              <a:t>пгт.Тяжинский, ул.Советская, 1а</a:t>
            </a:r>
            <a:endParaRPr b="0" lang="ru-RU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trike="noStrike" u="none">
                <a:solidFill>
                  <a:srgbClr val="111111"/>
                </a:solidFill>
                <a:uFillTx/>
                <a:latin typeface="PT Serif Caption"/>
                <a:ea typeface="DejaVu Sans"/>
              </a:rPr>
              <a:t>ТЕЛЕФОН: Отдел бюджетного учета и отчетности</a:t>
            </a:r>
            <a:endParaRPr b="0" lang="ru-RU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trike="noStrike" u="none">
                <a:solidFill>
                  <a:srgbClr val="111111"/>
                </a:solidFill>
                <a:uFillTx/>
                <a:latin typeface="PT Serif Caption"/>
                <a:ea typeface="DejaVu Sans"/>
              </a:rPr>
              <a:t>Тел. 8 (384-49) 27-3-93</a:t>
            </a:r>
            <a:endParaRPr b="0" lang="ru-RU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trike="noStrike" u="none">
                <a:solidFill>
                  <a:srgbClr val="111111"/>
                </a:solidFill>
                <a:uFillTx/>
                <a:latin typeface="PT Serif Caption"/>
                <a:ea typeface="DejaVu Sans"/>
              </a:rPr>
              <a:t>АДРЕС  ЭЛЕКТРОННОЙ  ПОЧТЫ:  </a:t>
            </a:r>
            <a:r>
              <a:rPr b="1" lang="ru-RU" sz="1600" strike="noStrike" u="none">
                <a:solidFill>
                  <a:srgbClr val="f7b615"/>
                </a:solidFill>
                <a:uFillTx/>
                <a:latin typeface="PT Serif Caption"/>
                <a:ea typeface="DejaVu Sans"/>
                <a:hlinkClick r:id="rId2"/>
              </a:rPr>
              <a:t>tjnrf@ofukem.ru</a:t>
            </a:r>
            <a:endParaRPr b="0" lang="ru-RU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trike="noStrike" u="none">
                <a:solidFill>
                  <a:srgbClr val="111111"/>
                </a:solidFill>
                <a:uFillTx/>
                <a:latin typeface="PT Serif Caption"/>
                <a:ea typeface="DejaVu Sans"/>
              </a:rPr>
              <a:t>РЕЖИМ РАБОТЫ:  пн — пт  с 8.30 до 17.30</a:t>
            </a:r>
            <a:endParaRPr b="0" lang="ru-RU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trike="noStrike" u="none">
                <a:solidFill>
                  <a:srgbClr val="111111"/>
                </a:solidFill>
                <a:uFillTx/>
                <a:latin typeface="PT Serif Caption"/>
                <a:ea typeface="DejaVu Sans"/>
              </a:rPr>
              <a:t>                                       </a:t>
            </a:r>
            <a:r>
              <a:rPr b="1" lang="ru-RU" sz="1600" strike="noStrike" u="none">
                <a:solidFill>
                  <a:srgbClr val="111111"/>
                </a:solidFill>
                <a:uFillTx/>
                <a:latin typeface="PT Serif Caption"/>
                <a:ea typeface="DejaVu Sans"/>
              </a:rPr>
              <a:t>обед с 13.00 до 14.00</a:t>
            </a:r>
            <a:endParaRPr b="0" lang="ru-RU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trike="noStrike" u="none">
                <a:solidFill>
                  <a:srgbClr val="111111"/>
                </a:solidFill>
                <a:uFillTx/>
                <a:latin typeface="PT Serif Caption"/>
                <a:ea typeface="DejaVu Sans"/>
              </a:rPr>
              <a:t>     </a:t>
            </a:r>
            <a:r>
              <a:rPr b="1" lang="ru-RU" sz="1600" strike="noStrike" u="none">
                <a:solidFill>
                  <a:srgbClr val="111111"/>
                </a:solidFill>
                <a:uFillTx/>
                <a:latin typeface="PT Serif Caption"/>
                <a:ea typeface="DejaVu Sans"/>
              </a:rPr>
              <a:t>выходные дни:  суббота и воскресенье</a:t>
            </a:r>
            <a:endParaRPr b="0" lang="ru-RU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8449200" cy="322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2800" strike="noStrike" u="none">
                <a:solidFill>
                  <a:srgbClr val="001848"/>
                </a:solidFill>
                <a:uFillTx/>
                <a:latin typeface="Times New Roman"/>
              </a:rPr>
              <a:t>ОТЧЕТ ДЛЯ ГРАЖДАН</a:t>
            </a:r>
            <a:r>
              <a:rPr b="1" lang="ru-RU" sz="1800" strike="noStrike" u="none">
                <a:solidFill>
                  <a:srgbClr val="001848"/>
                </a:solidFill>
                <a:uFillTx/>
                <a:latin typeface="Times New Roman"/>
              </a:rPr>
              <a:t> </a:t>
            </a:r>
            <a:r>
              <a:rPr b="0" lang="ru-RU" sz="1800" strike="noStrike" u="none">
                <a:solidFill>
                  <a:srgbClr val="002060"/>
                </a:solidFill>
                <a:uFillTx/>
                <a:latin typeface="Times New Roman"/>
              </a:rPr>
              <a:t>– </a:t>
            </a:r>
            <a:r>
              <a:rPr b="0" lang="ru-RU" sz="2500" strike="noStrike" u="none">
                <a:solidFill>
                  <a:srgbClr val="002060"/>
                </a:solidFill>
                <a:uFillTx/>
                <a:latin typeface="Times New Roman"/>
              </a:rPr>
              <a:t>информационный ресурс, содержащий данные об исполнении бюджета за отчетный финансовый год, в доступной форме для широкого круга заинтересованных пользователей.</a:t>
            </a:r>
            <a:br>
              <a:rPr sz="2500"/>
            </a:br>
            <a:r>
              <a:rPr b="0" lang="ru-RU" sz="2500" strike="noStrike" u="none">
                <a:solidFill>
                  <a:srgbClr val="002060"/>
                </a:solidFill>
                <a:uFillTx/>
                <a:latin typeface="Times New Roman"/>
              </a:rPr>
              <a:t>    Подготовлен на основании Решения Совета  народных депутатов     Тяжинского муниципального округа от  28.05.2025г.  №73     «Об исполнении    бюджета Тяжинского муниципального округа за 2024 год»</a:t>
            </a:r>
            <a:endParaRPr b="0" lang="ru-RU" sz="2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97" name="" descr=""/>
          <p:cNvPicPr/>
          <p:nvPr/>
        </p:nvPicPr>
        <p:blipFill>
          <a:blip r:embed="rId1"/>
          <a:stretch/>
        </p:blipFill>
        <p:spPr>
          <a:xfrm>
            <a:off x="360000" y="3603240"/>
            <a:ext cx="8449200" cy="3045960"/>
          </a:xfrm>
          <a:prstGeom prst="rect">
            <a:avLst/>
          </a:prstGeom>
          <a:noFill/>
          <a:ln w="0">
            <a:noFill/>
          </a:ln>
          <a:effectLst>
            <a:outerShdw blurRad="0" dir="0" dist="76320" rotWithShape="0">
              <a:srgbClr val="e0c2cd"/>
            </a:outerShdw>
            <a:softEdge rad="6336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17360" cy="450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URW Bookman"/>
              </a:rPr>
              <a:t>СПАСИБО ЗА ВНИМАНИЕ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457200" y="180000"/>
            <a:ext cx="8217360" cy="529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 </a:t>
            </a:r>
            <a:r>
              <a:rPr b="0" lang="ru-RU" sz="2400" strike="noStrike" u="none">
                <a:solidFill>
                  <a:srgbClr val="000000"/>
                </a:solidFill>
                <a:uFillTx/>
                <a:latin typeface="URW Bookman"/>
              </a:rPr>
              <a:t>ОСНОВНЫЕ ПОНЯТИЯ О БЮДЖЕТЕ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9" name=""/>
          <p:cNvSpPr/>
          <p:nvPr/>
        </p:nvSpPr>
        <p:spPr>
          <a:xfrm>
            <a:off x="3060000" y="1620000"/>
            <a:ext cx="2689560" cy="2329560"/>
          </a:xfrm>
          <a:prstGeom prst="flowChartTerminator">
            <a:avLst/>
          </a:prstGeom>
          <a:solidFill>
            <a:srgbClr val="e5cf76"/>
          </a:solidFill>
          <a:ln w="0">
            <a:solidFill>
              <a:srgbClr val="784b0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URW Bookman"/>
                <a:ea typeface="DejaVu Sans"/>
              </a:rPr>
              <a:t>Бюджет</a:t>
            </a: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 — </a:t>
            </a:r>
            <a:r>
              <a:rPr b="0" lang="ru-RU" sz="14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это форма</a:t>
            </a: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 </a:t>
            </a:r>
            <a:r>
              <a:rPr b="0" lang="ru-RU" sz="14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 образования и расходования денежных средств, предназначенных для финансового обеспечения задач и функций местного самоуправления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0" name=""/>
          <p:cNvSpPr/>
          <p:nvPr/>
        </p:nvSpPr>
        <p:spPr>
          <a:xfrm>
            <a:off x="180000" y="900000"/>
            <a:ext cx="2869560" cy="3769560"/>
          </a:xfrm>
          <a:prstGeom prst="rightArrowCallout">
            <a:avLst>
              <a:gd name="adj1" fmla="val 32816"/>
              <a:gd name="adj2" fmla="val 32813"/>
              <a:gd name="adj3" fmla="val 16667"/>
              <a:gd name="adj4" fmla="val 66667"/>
            </a:avLst>
          </a:prstGeom>
          <a:solidFill>
            <a:srgbClr val="9cc7c1"/>
          </a:solidFill>
          <a:ln w="0">
            <a:solidFill>
              <a:srgbClr val="1e6a39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URW Bookman"/>
                <a:ea typeface="DejaVu Sans"/>
              </a:rPr>
              <a:t>Доходы</a:t>
            </a:r>
            <a:r>
              <a:rPr b="0" lang="ru-RU" sz="1800" strike="noStrike" u="none">
                <a:solidFill>
                  <a:srgbClr val="000000"/>
                </a:solidFill>
                <a:uFillTx/>
                <a:latin typeface="URW Bookman"/>
                <a:ea typeface="DejaVu Sans"/>
              </a:rPr>
              <a:t> </a:t>
            </a:r>
            <a:r>
              <a:rPr b="0" lang="ru-RU" sz="2000" strike="noStrike" u="none">
                <a:solidFill>
                  <a:srgbClr val="000000"/>
                </a:solidFill>
                <a:uFillTx/>
                <a:latin typeface="URW Bookman"/>
                <a:ea typeface="DejaVu Sans"/>
              </a:rPr>
              <a:t>бюджета</a:t>
            </a: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— </a:t>
            </a:r>
            <a:r>
              <a:rPr b="0" lang="ru-RU" sz="135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это совокупность денежных средств, поступающих в распоряжение органов местного самоуправления на безвозмездной  и безвозвратной основе</a:t>
            </a:r>
            <a:endParaRPr b="0" lang="ru-RU" sz="13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1" name=""/>
          <p:cNvSpPr/>
          <p:nvPr/>
        </p:nvSpPr>
        <p:spPr>
          <a:xfrm>
            <a:off x="6869160" y="800640"/>
            <a:ext cx="1969560" cy="3949920"/>
          </a:xfrm>
          <a:prstGeom prst="rect">
            <a:avLst/>
          </a:prstGeom>
          <a:solidFill>
            <a:srgbClr val="e8a4bd"/>
          </a:solidFill>
          <a:ln w="0">
            <a:solidFill>
              <a:srgbClr val="a1467e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000" strike="noStrike" u="none">
                <a:solidFill>
                  <a:srgbClr val="111111"/>
                </a:solidFill>
                <a:uFillTx/>
                <a:latin typeface="URW Bookman"/>
                <a:ea typeface="DejaVu Sans"/>
              </a:rPr>
              <a:t>Расходы бюджета</a:t>
            </a:r>
            <a:r>
              <a:rPr b="0" lang="ru-RU" sz="2000" strike="noStrike" u="none">
                <a:solidFill>
                  <a:srgbClr val="111111"/>
                </a:solidFill>
                <a:uFillTx/>
                <a:latin typeface="Arial"/>
                <a:ea typeface="DejaVu Sans"/>
              </a:rPr>
              <a:t> — </a:t>
            </a:r>
            <a:r>
              <a:rPr b="0" lang="ru-RU" sz="1300" strike="noStrike" u="none">
                <a:solidFill>
                  <a:srgbClr val="111111"/>
                </a:solidFill>
                <a:uFillTx/>
                <a:latin typeface="Arial"/>
                <a:ea typeface="DejaVu Sans"/>
              </a:rPr>
              <a:t>выплачиваемые из бюджета  денежные средства (соц.выплаты населению, содержание муниципальных учреждений, капитальное строительство и другие расходы), за исключением средств, являющихся источником финансирования дефицита бюджета</a:t>
            </a:r>
            <a:r>
              <a:rPr b="0" lang="ru-RU" sz="1400" strike="noStrike" u="none">
                <a:solidFill>
                  <a:srgbClr val="111111"/>
                </a:solidFill>
                <a:uFillTx/>
                <a:latin typeface="Arial"/>
                <a:ea typeface="DejaVu Sans"/>
              </a:rPr>
              <a:t> 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2" name=""/>
          <p:cNvSpPr/>
          <p:nvPr/>
        </p:nvSpPr>
        <p:spPr>
          <a:xfrm>
            <a:off x="5789160" y="1980000"/>
            <a:ext cx="1069560" cy="159984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e8a4bd"/>
          </a:solidFill>
          <a:ln w="0">
            <a:solidFill>
              <a:srgbClr val="a1467e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203" name=""/>
          <p:cNvSpPr/>
          <p:nvPr/>
        </p:nvSpPr>
        <p:spPr>
          <a:xfrm>
            <a:off x="2160000" y="3960000"/>
            <a:ext cx="4669560" cy="2509560"/>
          </a:xfrm>
          <a:prstGeom prst="upArrowCallout">
            <a:avLst>
              <a:gd name="adj1" fmla="val 46433"/>
              <a:gd name="adj2" fmla="val 46429"/>
              <a:gd name="adj3" fmla="val 16667"/>
              <a:gd name="adj4" fmla="val 66660"/>
            </a:avLst>
          </a:prstGeom>
          <a:solidFill>
            <a:srgbClr val="a2c08e"/>
          </a:solidFill>
          <a:ln w="0">
            <a:solidFill>
              <a:srgbClr val="39551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408240"/>
              </a:tabLst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URW Bookman"/>
                <a:ea typeface="Noto Sans CJK SC"/>
              </a:rPr>
              <a:t>Источники финансирования</a:t>
            </a: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  <a:ea typeface="Noto Sans CJK SC"/>
              </a:rPr>
              <a:t> - </a:t>
            </a:r>
            <a:r>
              <a:rPr b="0" lang="ru-RU" sz="1350" strike="noStrike" u="none">
                <a:solidFill>
                  <a:srgbClr val="001848"/>
                </a:solidFill>
                <a:uFillTx/>
                <a:latin typeface="Cambria"/>
                <a:ea typeface="DejaVu Sans"/>
              </a:rPr>
              <a:t>поступление денежных средств в бюджет, направляемые на покрытие разницы, возникающей в результате превышения расходов бюджета над его доходами, и погашение ранее привлеченных долговых обязательств </a:t>
            </a:r>
            <a:endParaRPr b="0" lang="ru-RU" sz="13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457200" y="220680"/>
            <a:ext cx="8217360" cy="1125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2000" strike="noStrike" u="none">
                <a:solidFill>
                  <a:schemeClr val="dk1"/>
                </a:solidFill>
                <a:uFillTx/>
                <a:latin typeface="Times New Roman"/>
                <a:ea typeface="DejaVu Sans"/>
              </a:rPr>
              <a:t>КОЛИЧЕСТВО  УЧРЕЖДЕНИЙ  ПРЕДСТАВЛЯЮЩИХ ОТЧЕТНОСТЬ  ОБ  ИСПОЛНЕНИИ  МЕСТНОГО  БЮДЖЕТА                       (49 УЧРЕЖДЕНИЙ), в том числе 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5" name=""/>
          <p:cNvSpPr/>
          <p:nvPr/>
        </p:nvSpPr>
        <p:spPr>
          <a:xfrm>
            <a:off x="2069280" y="1885680"/>
            <a:ext cx="5059440" cy="1172880"/>
          </a:xfrm>
          <a:prstGeom prst="flowChartMagneticDisk">
            <a:avLst/>
          </a:prstGeom>
          <a:solidFill>
            <a:srgbClr val="e5a6c3"/>
          </a:solidFill>
          <a:ln w="0">
            <a:solidFill>
              <a:srgbClr val="5b277d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ОРГАНЫ МЕСТНОГО САМОУПРАВЛЕНИЯ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(9 учреждений)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6" name=""/>
          <p:cNvSpPr/>
          <p:nvPr/>
        </p:nvSpPr>
        <p:spPr>
          <a:xfrm>
            <a:off x="480960" y="3569400"/>
            <a:ext cx="2568240" cy="2452680"/>
          </a:xfrm>
          <a:prstGeom prst="ellipse">
            <a:avLst/>
          </a:prstGeom>
          <a:solidFill>
            <a:srgbClr val="ffaa95"/>
          </a:solidFill>
          <a:ln w="0">
            <a:solidFill>
              <a:srgbClr val="ff3838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trike="noStrike" u="none">
                <a:solidFill>
                  <a:srgbClr val="111111"/>
                </a:solidFill>
                <a:uFillTx/>
                <a:latin typeface="Arial"/>
                <a:ea typeface="DejaVu Sans"/>
              </a:rPr>
              <a:t>КАЗЕННЫЕ УЧРЕЖДЕНИЯ 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600" strike="noStrike" u="none">
                <a:solidFill>
                  <a:srgbClr val="111111"/>
                </a:solidFill>
                <a:uFillTx/>
                <a:latin typeface="Arial"/>
                <a:ea typeface="DejaVu Sans"/>
              </a:rPr>
              <a:t> </a:t>
            </a:r>
            <a:r>
              <a:rPr b="0" lang="ru-RU" sz="1600" strike="noStrike" u="none">
                <a:solidFill>
                  <a:srgbClr val="111111"/>
                </a:solidFill>
                <a:uFillTx/>
                <a:latin typeface="Arial"/>
                <a:ea typeface="DejaVu Sans"/>
              </a:rPr>
              <a:t>(6 учреждений)</a:t>
            </a:r>
            <a:endParaRPr b="0" lang="ru-RU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7" name=""/>
          <p:cNvSpPr/>
          <p:nvPr/>
        </p:nvSpPr>
        <p:spPr>
          <a:xfrm>
            <a:off x="3607920" y="3636720"/>
            <a:ext cx="2163960" cy="2327400"/>
          </a:xfrm>
          <a:prstGeom prst="flowChartTerminator">
            <a:avLst/>
          </a:prstGeom>
          <a:solidFill>
            <a:srgbClr val="b3cac7"/>
          </a:solidFill>
          <a:ln w="0">
            <a:solidFill>
              <a:srgbClr val="355269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trike="noStrike" u="none">
                <a:solidFill>
                  <a:srgbClr val="111111"/>
                </a:solidFill>
                <a:uFillTx/>
                <a:latin typeface="Arial"/>
                <a:ea typeface="DejaVu Sans"/>
              </a:rPr>
              <a:t>БЮДЖЕТНЫЕ УЧРЕЖДЕНИЯ   </a:t>
            </a:r>
            <a:r>
              <a:rPr b="0" lang="ru-RU" sz="1600" strike="noStrike" u="none">
                <a:solidFill>
                  <a:srgbClr val="111111"/>
                </a:solidFill>
                <a:uFillTx/>
                <a:latin typeface="Arial"/>
                <a:ea typeface="DejaVu Sans"/>
              </a:rPr>
              <a:t>(31 учреждение</a:t>
            </a:r>
            <a:r>
              <a:rPr b="0" lang="ru-RU" sz="1600" strike="noStrike" u="none">
                <a:solidFill>
                  <a:srgbClr val="355269"/>
                </a:solidFill>
                <a:uFillTx/>
                <a:latin typeface="Arial"/>
                <a:ea typeface="DejaVu Sans"/>
              </a:rPr>
              <a:t>)</a:t>
            </a:r>
            <a:endParaRPr b="0" lang="ru-RU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8" name=""/>
          <p:cNvSpPr/>
          <p:nvPr/>
        </p:nvSpPr>
        <p:spPr>
          <a:xfrm>
            <a:off x="6292800" y="3569400"/>
            <a:ext cx="2451960" cy="2452680"/>
          </a:xfrm>
          <a:prstGeom prst="flowChartConnector">
            <a:avLst/>
          </a:prstGeom>
          <a:solidFill>
            <a:srgbClr val="afd095"/>
          </a:solidFill>
          <a:ln w="0">
            <a:solidFill>
              <a:srgbClr val="468a1a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600" strike="noStrike" u="none">
                <a:solidFill>
                  <a:srgbClr val="111111"/>
                </a:solidFill>
                <a:uFillTx/>
                <a:latin typeface="Arial"/>
                <a:ea typeface="DejaVu Sans"/>
              </a:rPr>
              <a:t>АВТОНОМНЫЕ УЧРЕЖДЕНИЯ  </a:t>
            </a:r>
            <a:endParaRPr b="0" lang="ru-RU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trike="noStrike" u="none">
                <a:solidFill>
                  <a:srgbClr val="111111"/>
                </a:solidFill>
                <a:uFillTx/>
                <a:latin typeface="Arial"/>
                <a:ea typeface="DejaVu Sans"/>
              </a:rPr>
              <a:t> </a:t>
            </a:r>
            <a:r>
              <a:rPr b="0" lang="ru-RU" sz="1600" strike="noStrike" u="none">
                <a:solidFill>
                  <a:srgbClr val="111111"/>
                </a:solidFill>
                <a:uFillTx/>
                <a:latin typeface="Arial"/>
                <a:ea typeface="DejaVu Sans"/>
              </a:rPr>
              <a:t>(3 учреждения)</a:t>
            </a:r>
            <a:endParaRPr b="0" lang="ru-RU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457200" y="225000"/>
            <a:ext cx="8217360" cy="1101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1900" strike="noStrike" u="none">
                <a:solidFill>
                  <a:schemeClr val="dk1"/>
                </a:solidFill>
                <a:uFillTx/>
                <a:latin typeface="Times New Roman"/>
                <a:ea typeface="Arial Unicode MS"/>
              </a:rPr>
              <a:t>ОСНОВНЫЕ ПОКАЗАТЕЛИ ИСПОЛНЕНИЯ БЮДЖЕТА ТЯЖИНСКОГО МУНИЦИПАЛЬНОГО ОКРУГА за 2024 год по СРАВНЕНИЮ с 2023 годом</a:t>
            </a:r>
            <a:endParaRPr b="0" lang="ru-RU" sz="1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aphicFrame>
        <p:nvGraphicFramePr>
          <p:cNvPr id="210" name=""/>
          <p:cNvGraphicFramePr/>
          <p:nvPr/>
        </p:nvGraphicFramePr>
        <p:xfrm>
          <a:off x="646920" y="1670760"/>
          <a:ext cx="7960320" cy="4407120"/>
        </p:xfrm>
        <a:graphic>
          <a:graphicData uri="http://schemas.openxmlformats.org/drawingml/2006/table">
            <a:tbl>
              <a:tblPr/>
              <a:tblGrid>
                <a:gridCol w="2294640"/>
                <a:gridCol w="2050560"/>
                <a:gridCol w="1865160"/>
                <a:gridCol w="1750320"/>
              </a:tblGrid>
              <a:tr h="357840"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800" strike="noStrike" u="none">
                          <a:solidFill>
                            <a:srgbClr val="000000"/>
                          </a:solidFill>
                          <a:uFillTx/>
                          <a:latin typeface="PT Serif Caption"/>
                        </a:rPr>
                        <a:t>Наименование показателя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2060"/>
                      </a:solidFill>
                      <a:prstDash val="solid"/>
                    </a:lnL>
                    <a:lnR w="12240">
                      <a:solidFill>
                        <a:srgbClr val="002060"/>
                      </a:solidFill>
                      <a:prstDash val="solid"/>
                    </a:lnR>
                    <a:lnT w="12240">
                      <a:solidFill>
                        <a:srgbClr val="002060"/>
                      </a:solidFill>
                      <a:prstDash val="solid"/>
                    </a:lnT>
                    <a:lnB w="12240">
                      <a:solidFill>
                        <a:srgbClr val="002060"/>
                      </a:solidFill>
                      <a:prstDash val="solid"/>
                    </a:lnB>
                    <a:solidFill>
                      <a:srgbClr val="d1cbb6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800" strike="noStrike" u="none">
                          <a:solidFill>
                            <a:srgbClr val="000000"/>
                          </a:solidFill>
                          <a:uFillTx/>
                          <a:latin typeface="PT Serif Caption"/>
                        </a:rPr>
                        <a:t>2023 год  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800" strike="noStrike" u="none">
                          <a:solidFill>
                            <a:srgbClr val="000000"/>
                          </a:solidFill>
                          <a:uFillTx/>
                          <a:latin typeface="PT Serif Caption"/>
                        </a:rPr>
                        <a:t>(тыс.руб.)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2060"/>
                      </a:solidFill>
                      <a:prstDash val="solid"/>
                    </a:lnL>
                    <a:lnR w="12240">
                      <a:solidFill>
                        <a:srgbClr val="002060"/>
                      </a:solidFill>
                      <a:prstDash val="solid"/>
                    </a:lnR>
                    <a:lnT w="12240">
                      <a:solidFill>
                        <a:srgbClr val="002060"/>
                      </a:solidFill>
                      <a:prstDash val="solid"/>
                    </a:lnT>
                    <a:lnB w="12240">
                      <a:solidFill>
                        <a:srgbClr val="002060"/>
                      </a:solidFill>
                      <a:prstDash val="solid"/>
                    </a:lnB>
                    <a:solidFill>
                      <a:srgbClr val="d1cbb6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800" strike="noStrike" u="none">
                          <a:solidFill>
                            <a:srgbClr val="000000"/>
                          </a:solidFill>
                          <a:uFillTx/>
                          <a:latin typeface="PT Serif Caption"/>
                        </a:rPr>
                        <a:t>2024 год  (тыс.руб.)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2060"/>
                      </a:solidFill>
                      <a:prstDash val="solid"/>
                    </a:lnL>
                    <a:lnR w="12240">
                      <a:solidFill>
                        <a:srgbClr val="002060"/>
                      </a:solidFill>
                      <a:prstDash val="solid"/>
                    </a:lnR>
                    <a:lnT w="12240">
                      <a:solidFill>
                        <a:srgbClr val="002060"/>
                      </a:solidFill>
                      <a:prstDash val="solid"/>
                    </a:lnT>
                    <a:lnB w="12240">
                      <a:solidFill>
                        <a:srgbClr val="002060"/>
                      </a:solidFill>
                      <a:prstDash val="solid"/>
                    </a:lnB>
                    <a:solidFill>
                      <a:srgbClr val="d1cbb6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800" strike="noStrike" u="none">
                          <a:solidFill>
                            <a:srgbClr val="000000"/>
                          </a:solidFill>
                          <a:uFillTx/>
                          <a:latin typeface="PT Serif Caption"/>
                        </a:rPr>
                        <a:t>% исполнения к 2023 году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2060"/>
                      </a:solidFill>
                      <a:prstDash val="solid"/>
                    </a:lnL>
                    <a:lnR w="12240">
                      <a:solidFill>
                        <a:srgbClr val="002060"/>
                      </a:solidFill>
                      <a:prstDash val="solid"/>
                    </a:lnR>
                    <a:lnT w="12240">
                      <a:solidFill>
                        <a:srgbClr val="002060"/>
                      </a:solidFill>
                      <a:prstDash val="solid"/>
                    </a:lnT>
                    <a:lnB w="12240">
                      <a:solidFill>
                        <a:srgbClr val="002060"/>
                      </a:solidFill>
                      <a:prstDash val="solid"/>
                    </a:lnB>
                    <a:solidFill>
                      <a:srgbClr val="d1cbb6"/>
                    </a:solidFill>
                  </a:tcPr>
                </a:tc>
              </a:tr>
              <a:tr h="346320">
                <a:tc gridSpan="4"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800" strike="noStrike" u="none">
                          <a:solidFill>
                            <a:srgbClr val="000000"/>
                          </a:solidFill>
                          <a:uFillTx/>
                          <a:latin typeface="PT Serif Caption"/>
                        </a:rPr>
                        <a:t>ДОХОДЫ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343440"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700" strike="noStrike" u="none">
                          <a:solidFill>
                            <a:srgbClr val="000000"/>
                          </a:solidFill>
                          <a:uFillTx/>
                          <a:latin typeface="PT Serif Caption"/>
                        </a:rPr>
                        <a:t>Уточненный план</a:t>
                      </a:r>
                      <a:endParaRPr b="0" lang="ru-RU" sz="17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700" strike="noStrike" u="none">
                          <a:solidFill>
                            <a:srgbClr val="000000"/>
                          </a:solidFill>
                          <a:uFillTx/>
                          <a:latin typeface="PT Serif Caption"/>
                        </a:rPr>
                        <a:t>2 097 496,05</a:t>
                      </a:r>
                      <a:endParaRPr b="0" lang="ru-RU" sz="17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700" strike="noStrike" u="none">
                          <a:solidFill>
                            <a:srgbClr val="000000"/>
                          </a:solidFill>
                          <a:uFillTx/>
                          <a:latin typeface="PT Serif Caption"/>
                        </a:rPr>
                        <a:t>2 085 218,35</a:t>
                      </a:r>
                      <a:endParaRPr b="0" lang="ru-RU" sz="17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700" strike="noStrike" u="none">
                          <a:solidFill>
                            <a:srgbClr val="000000"/>
                          </a:solidFill>
                          <a:uFillTx/>
                          <a:latin typeface="PT Serif Caption"/>
                        </a:rPr>
                        <a:t>99,41</a:t>
                      </a:r>
                      <a:endParaRPr b="0" lang="ru-RU" sz="17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46320"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700" strike="noStrike" u="none">
                          <a:solidFill>
                            <a:srgbClr val="000000"/>
                          </a:solidFill>
                          <a:uFillTx/>
                          <a:latin typeface="PT Serif Caption"/>
                        </a:rPr>
                        <a:t>Исполнено</a:t>
                      </a:r>
                      <a:endParaRPr b="0" lang="ru-RU" sz="17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700" strike="noStrike" u="none">
                          <a:solidFill>
                            <a:srgbClr val="000000"/>
                          </a:solidFill>
                          <a:uFillTx/>
                          <a:latin typeface="PT Serif Caption"/>
                        </a:rPr>
                        <a:t>2 089 841,93</a:t>
                      </a:r>
                      <a:endParaRPr b="0" lang="ru-RU" sz="17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700" strike="noStrike" u="none">
                          <a:solidFill>
                            <a:srgbClr val="000000"/>
                          </a:solidFill>
                          <a:uFillTx/>
                          <a:latin typeface="PT Serif Caption"/>
                        </a:rPr>
                        <a:t>2 052 533,38</a:t>
                      </a:r>
                      <a:endParaRPr b="0" lang="ru-RU" sz="17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700" strike="noStrike" u="none">
                          <a:solidFill>
                            <a:srgbClr val="000000"/>
                          </a:solidFill>
                          <a:uFillTx/>
                          <a:latin typeface="PT Serif Caption"/>
                        </a:rPr>
                        <a:t>98,21</a:t>
                      </a:r>
                      <a:endParaRPr b="0" lang="ru-RU" sz="17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46320">
                <a:tc gridSpan="4"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800" strike="noStrike" u="none">
                          <a:solidFill>
                            <a:srgbClr val="000000"/>
                          </a:solidFill>
                          <a:uFillTx/>
                          <a:latin typeface="PT Serif Caption"/>
                        </a:rPr>
                        <a:t>РАСХОДЫ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346320"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700" strike="noStrike" u="none">
                          <a:solidFill>
                            <a:srgbClr val="000000"/>
                          </a:solidFill>
                          <a:uFillTx/>
                          <a:latin typeface="PT Serif Caption"/>
                        </a:rPr>
                        <a:t>Уточненный план</a:t>
                      </a:r>
                      <a:endParaRPr b="0" lang="ru-RU" sz="17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700" strike="noStrike" u="none">
                          <a:solidFill>
                            <a:srgbClr val="000000"/>
                          </a:solidFill>
                          <a:uFillTx/>
                          <a:latin typeface="PT Serif Caption"/>
                        </a:rPr>
                        <a:t>2 123 596,05</a:t>
                      </a:r>
                      <a:endParaRPr b="0" lang="ru-RU" sz="17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700" strike="noStrike" u="none">
                          <a:solidFill>
                            <a:srgbClr val="000000"/>
                          </a:solidFill>
                          <a:uFillTx/>
                          <a:latin typeface="PT Serif Caption"/>
                        </a:rPr>
                        <a:t>2 124 018,35</a:t>
                      </a:r>
                      <a:endParaRPr b="0" lang="ru-RU" sz="17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700" strike="noStrike" u="none">
                          <a:solidFill>
                            <a:srgbClr val="000000"/>
                          </a:solidFill>
                          <a:uFillTx/>
                          <a:latin typeface="PT Serif Caption"/>
                        </a:rPr>
                        <a:t>100,02</a:t>
                      </a:r>
                      <a:endParaRPr b="0" lang="ru-RU" sz="17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46320"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700" strike="noStrike" u="none">
                          <a:solidFill>
                            <a:srgbClr val="000000"/>
                          </a:solidFill>
                          <a:uFillTx/>
                          <a:latin typeface="PT Serif Caption"/>
                        </a:rPr>
                        <a:t>Исполнено</a:t>
                      </a:r>
                      <a:endParaRPr b="0" lang="ru-RU" sz="17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700" strike="noStrike" u="none">
                          <a:solidFill>
                            <a:srgbClr val="000000"/>
                          </a:solidFill>
                          <a:uFillTx/>
                          <a:latin typeface="PT Serif Caption"/>
                        </a:rPr>
                        <a:t>2 075 693,25</a:t>
                      </a:r>
                      <a:endParaRPr b="0" lang="ru-RU" sz="17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700" strike="noStrike" u="none">
                          <a:solidFill>
                            <a:srgbClr val="000000"/>
                          </a:solidFill>
                          <a:uFillTx/>
                          <a:latin typeface="PT Serif Caption"/>
                        </a:rPr>
                        <a:t>2 079 978,02</a:t>
                      </a:r>
                      <a:endParaRPr b="0" lang="ru-RU" sz="17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700" strike="noStrike" u="none">
                          <a:solidFill>
                            <a:srgbClr val="000000"/>
                          </a:solidFill>
                          <a:uFillTx/>
                          <a:latin typeface="PT Serif Caption"/>
                        </a:rPr>
                        <a:t>100,21</a:t>
                      </a:r>
                      <a:endParaRPr b="0" lang="ru-RU" sz="17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46320">
                <a:tc gridSpan="4"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800" strike="noStrike" u="none">
                          <a:solidFill>
                            <a:srgbClr val="000000"/>
                          </a:solidFill>
                          <a:uFillTx/>
                          <a:latin typeface="PT Serif Caption"/>
                        </a:rPr>
                        <a:t>ИСТОЧНИКИ ФИНАНСИРОВАНИЯ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346320"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700" strike="noStrike" u="none">
                          <a:solidFill>
                            <a:srgbClr val="000000"/>
                          </a:solidFill>
                          <a:uFillTx/>
                          <a:latin typeface="PT Serif Caption"/>
                        </a:rPr>
                        <a:t>Уточненный план</a:t>
                      </a:r>
                      <a:endParaRPr b="0" lang="ru-RU" sz="17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700" strike="noStrike" u="none">
                          <a:solidFill>
                            <a:srgbClr val="000000"/>
                          </a:solidFill>
                          <a:uFillTx/>
                          <a:latin typeface="PT Serif Caption"/>
                        </a:rPr>
                        <a:t>- 26 100,00</a:t>
                      </a:r>
                      <a:endParaRPr b="0" lang="ru-RU" sz="17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700" strike="noStrike" u="none">
                          <a:solidFill>
                            <a:srgbClr val="000000"/>
                          </a:solidFill>
                          <a:uFillTx/>
                          <a:latin typeface="PT Serif Caption"/>
                        </a:rPr>
                        <a:t>- 38 800,00</a:t>
                      </a:r>
                      <a:endParaRPr b="0" lang="ru-RU" sz="17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PT Serif Caption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0"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700" strike="noStrike" u="none">
                          <a:solidFill>
                            <a:srgbClr val="000000"/>
                          </a:solidFill>
                          <a:uFillTx/>
                          <a:latin typeface="PT Serif Caption"/>
                        </a:rPr>
                        <a:t>Исполнено</a:t>
                      </a:r>
                      <a:endParaRPr b="0" lang="ru-RU" sz="17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700" strike="noStrike" u="none">
                          <a:solidFill>
                            <a:srgbClr val="000000"/>
                          </a:solidFill>
                          <a:uFillTx/>
                          <a:latin typeface="PT Serif Caption"/>
                        </a:rPr>
                        <a:t>+ 14 148,68</a:t>
                      </a:r>
                      <a:endParaRPr b="0" lang="ru-RU" sz="17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700" strike="noStrike" u="none">
                          <a:solidFill>
                            <a:srgbClr val="000000"/>
                          </a:solidFill>
                          <a:uFillTx/>
                          <a:latin typeface="PT Serif Caption"/>
                        </a:rPr>
                        <a:t>- 27 444,64</a:t>
                      </a:r>
                      <a:endParaRPr b="0" lang="ru-RU" sz="17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PT Serif Caption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17360" cy="61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2000" strike="noStrike" u="none">
                <a:solidFill>
                  <a:srgbClr val="000000"/>
                </a:solidFill>
                <a:uFillTx/>
                <a:latin typeface="DejaVu Serif Condensed"/>
              </a:rPr>
              <a:t>ДОХОДЫ, ПОСТУПИВШИЕ В БЮДЖЕТ В 2024 ГОДУ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2" name=""/>
          <p:cNvSpPr/>
          <p:nvPr/>
        </p:nvSpPr>
        <p:spPr>
          <a:xfrm flipH="1">
            <a:off x="528480" y="1251360"/>
            <a:ext cx="1428480" cy="4488480"/>
          </a:xfrm>
          <a:prstGeom prst="can">
            <a:avLst>
              <a:gd name="adj" fmla="val 8939"/>
            </a:avLst>
          </a:prstGeom>
          <a:solidFill>
            <a:srgbClr val="5983b0">
              <a:alpha val="50000"/>
            </a:srgbClr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trike="noStrike" u="none">
                <a:solidFill>
                  <a:srgbClr val="302709"/>
                </a:solidFill>
                <a:uFillTx/>
                <a:latin typeface="DejaVu Serif Condensed"/>
                <a:ea typeface="Noto Sans CJK SC"/>
              </a:rPr>
              <a:t>ДОХОДЫ</a:t>
            </a:r>
            <a:endParaRPr b="0" lang="ru-RU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8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213" name=""/>
          <p:cNvSpPr/>
          <p:nvPr/>
        </p:nvSpPr>
        <p:spPr>
          <a:xfrm>
            <a:off x="2700000" y="1260000"/>
            <a:ext cx="3768480" cy="1248480"/>
          </a:xfrm>
          <a:prstGeom prst="rightArrowCallout">
            <a:avLst>
              <a:gd name="adj1" fmla="val 25002"/>
              <a:gd name="adj2" fmla="val 25000"/>
              <a:gd name="adj3" fmla="val 50000"/>
              <a:gd name="adj4" fmla="val 66667"/>
            </a:avLst>
          </a:prstGeom>
          <a:solidFill>
            <a:srgbClr val="b3cac7">
              <a:alpha val="50000"/>
            </a:srgbClr>
          </a:solidFill>
          <a:ln w="0">
            <a:solidFill>
              <a:srgbClr val="1e6a39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408240"/>
              </a:tabLst>
            </a:pPr>
            <a:r>
              <a:rPr b="1" lang="ru-RU" sz="12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НАЛОГОВЫЕ </a:t>
            </a:r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408240"/>
              </a:tabLst>
            </a:pPr>
            <a:r>
              <a:rPr b="0" lang="ru-RU" sz="11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- налог на доходы физических лиц</a:t>
            </a:r>
            <a:endParaRPr b="0" lang="ru-RU" sz="11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408240"/>
              </a:tabLst>
            </a:pPr>
            <a:r>
              <a:rPr b="0" lang="ru-RU" sz="11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- доходы от уплаты акцизов</a:t>
            </a:r>
            <a:endParaRPr b="0" lang="ru-RU" sz="11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408240"/>
              </a:tabLst>
            </a:pPr>
            <a:r>
              <a:rPr b="0" lang="ru-RU" sz="11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- налоги на совокупный доход</a:t>
            </a:r>
            <a:endParaRPr b="0" lang="ru-RU" sz="11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408240"/>
              </a:tabLst>
            </a:pPr>
            <a:r>
              <a:rPr b="0" lang="ru-RU" sz="11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- налог на имущество</a:t>
            </a:r>
            <a:endParaRPr b="0" lang="ru-RU" sz="11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408240"/>
              </a:tabLst>
            </a:pPr>
            <a:r>
              <a:rPr b="0" lang="ru-RU" sz="11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- государственная госпошлина и др.</a:t>
            </a:r>
            <a:endParaRPr b="0" lang="ru-RU" sz="11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4" name=""/>
          <p:cNvSpPr/>
          <p:nvPr/>
        </p:nvSpPr>
        <p:spPr>
          <a:xfrm>
            <a:off x="2700000" y="2880000"/>
            <a:ext cx="3768480" cy="1248480"/>
          </a:xfrm>
          <a:prstGeom prst="rightArrowCallout">
            <a:avLst>
              <a:gd name="adj1" fmla="val 25002"/>
              <a:gd name="adj2" fmla="val 25000"/>
              <a:gd name="adj3" fmla="val 50000"/>
              <a:gd name="adj4" fmla="val 66667"/>
            </a:avLst>
          </a:prstGeom>
          <a:solidFill>
            <a:srgbClr val="d08fad">
              <a:alpha val="50000"/>
            </a:srgbClr>
          </a:solidFill>
          <a:ln w="0">
            <a:solidFill>
              <a:srgbClr val="5b277d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40824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408240"/>
              </a:tabLst>
            </a:pPr>
            <a:r>
              <a:rPr b="1" lang="ru-RU" sz="12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НЕНАЛОГОВЫЕ </a:t>
            </a:r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408240"/>
              </a:tabLst>
            </a:pPr>
            <a:r>
              <a:rPr b="0" lang="ru-RU" sz="11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- платежи в виде штрафов, санкций за нарушение законодательства</a:t>
            </a:r>
            <a:endParaRPr b="0" lang="ru-RU" sz="11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408240"/>
              </a:tabLst>
            </a:pPr>
            <a:r>
              <a:rPr b="0" lang="ru-RU" sz="11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- арендные платежи</a:t>
            </a:r>
            <a:endParaRPr b="0" lang="ru-RU" sz="11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408240"/>
              </a:tabLst>
            </a:pPr>
            <a:r>
              <a:rPr b="0" lang="ru-RU" sz="11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- доходы от продажи имущества и др.</a:t>
            </a:r>
            <a:endParaRPr b="0" lang="ru-RU" sz="11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40824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5" name=""/>
          <p:cNvSpPr/>
          <p:nvPr/>
        </p:nvSpPr>
        <p:spPr>
          <a:xfrm>
            <a:off x="2700000" y="4474080"/>
            <a:ext cx="3768480" cy="1248480"/>
          </a:xfrm>
          <a:prstGeom prst="rightArrowCallout">
            <a:avLst>
              <a:gd name="adj1" fmla="val 25002"/>
              <a:gd name="adj2" fmla="val 25000"/>
              <a:gd name="adj3" fmla="val 50000"/>
              <a:gd name="adj4" fmla="val 66667"/>
            </a:avLst>
          </a:prstGeom>
          <a:solidFill>
            <a:srgbClr val="b4c7dc">
              <a:alpha val="50000"/>
            </a:srgbClr>
          </a:solidFill>
          <a:ln w="0">
            <a:solidFill>
              <a:srgbClr val="355269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408240"/>
              </a:tabLst>
            </a:pPr>
            <a:r>
              <a:rPr b="1" lang="ru-RU" sz="12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БЕЗВОЗМЕЗДНЫЕ ПОСТУПЛЕНИЯ</a:t>
            </a:r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408240"/>
              </a:tabLst>
            </a:pPr>
            <a:r>
              <a:rPr b="1" lang="ru-RU" sz="1100" strike="noStrike" u="none">
                <a:solidFill>
                  <a:srgbClr val="000000"/>
                </a:solidFill>
                <a:uFillTx/>
                <a:latin typeface="Arial"/>
                <a:ea typeface="Noto Sans CJK SC"/>
              </a:rPr>
              <a:t>- </a:t>
            </a:r>
            <a:r>
              <a:rPr b="0" lang="ru-RU" sz="1100" strike="noStrike" u="none">
                <a:solidFill>
                  <a:srgbClr val="000000"/>
                </a:solidFill>
                <a:uFillTx/>
                <a:latin typeface="Arial"/>
                <a:ea typeface="Noto Sans CJK SC"/>
              </a:rPr>
              <a:t>м</a:t>
            </a:r>
            <a:r>
              <a:rPr b="0" lang="ru-RU" sz="1100" strike="noStrike" u="none">
                <a:solidFill>
                  <a:srgbClr val="20190b"/>
                </a:solidFill>
                <a:uFillTx/>
                <a:latin typeface="Arial"/>
                <a:ea typeface="Noto Sans CJK SC"/>
              </a:rPr>
              <a:t>ежбюджетные трансферты (дотация, субвенция, субсидии, иные межбюджетные трансферты </a:t>
            </a:r>
            <a:endParaRPr b="0" lang="ru-RU" sz="11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408240"/>
              </a:tabLst>
            </a:pPr>
            <a:r>
              <a:rPr b="0" lang="ru-RU" sz="1100" strike="noStrike" u="none">
                <a:solidFill>
                  <a:srgbClr val="20190b"/>
                </a:solidFill>
                <a:uFillTx/>
                <a:latin typeface="Arial"/>
                <a:ea typeface="Noto Sans CJK SC"/>
              </a:rPr>
              <a:t>- безвозмездные перечисления от физических и юридических лиц</a:t>
            </a:r>
            <a:endParaRPr b="0" lang="ru-RU" sz="11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6" name=""/>
          <p:cNvSpPr/>
          <p:nvPr/>
        </p:nvSpPr>
        <p:spPr>
          <a:xfrm flipV="1">
            <a:off x="1980000" y="1788480"/>
            <a:ext cx="708480" cy="528480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729fcf">
              <a:alpha val="50000"/>
            </a:srgbClr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217" name=""/>
          <p:cNvSpPr/>
          <p:nvPr/>
        </p:nvSpPr>
        <p:spPr>
          <a:xfrm>
            <a:off x="1980000" y="3240000"/>
            <a:ext cx="708480" cy="528480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729fcf">
              <a:alpha val="50000"/>
            </a:srgbClr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218" name=""/>
          <p:cNvSpPr/>
          <p:nvPr/>
        </p:nvSpPr>
        <p:spPr>
          <a:xfrm>
            <a:off x="1980000" y="4860000"/>
            <a:ext cx="708480" cy="528480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729fcf">
              <a:alpha val="50000"/>
            </a:srgbClr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219" name=""/>
          <p:cNvSpPr/>
          <p:nvPr/>
        </p:nvSpPr>
        <p:spPr>
          <a:xfrm>
            <a:off x="6480000" y="1260000"/>
            <a:ext cx="2450160" cy="1248480"/>
          </a:xfrm>
          <a:prstGeom prst="foldedCorner">
            <a:avLst>
              <a:gd name="adj" fmla="val 12500"/>
            </a:avLst>
          </a:prstGeom>
          <a:solidFill>
            <a:srgbClr val="b3cac7">
              <a:alpha val="50000"/>
            </a:srgbClr>
          </a:solidFill>
          <a:ln w="0">
            <a:solidFill>
              <a:srgbClr val="1e6a39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408240"/>
              </a:tabLst>
            </a:pPr>
            <a:r>
              <a:rPr b="0" lang="ru-RU" sz="115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Утверждено — 247 805,00 т.руб.</a:t>
            </a:r>
            <a:endParaRPr b="0" lang="ru-RU" sz="115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408240"/>
              </a:tabLst>
            </a:pPr>
            <a:endParaRPr b="0" lang="ru-RU" sz="115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408240"/>
              </a:tabLst>
            </a:pPr>
            <a:r>
              <a:rPr b="0" lang="ru-RU" sz="115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Исполнено — 248 341,48 т.руб.</a:t>
            </a:r>
            <a:endParaRPr b="0" lang="ru-RU" sz="115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408240"/>
              </a:tabLst>
            </a:pPr>
            <a:endParaRPr b="0" lang="ru-RU" sz="115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408240"/>
              </a:tabLst>
            </a:pPr>
            <a:r>
              <a:rPr b="0" lang="ru-RU" sz="115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% исполнения к плану — 100,22</a:t>
            </a:r>
            <a:endParaRPr b="0" lang="ru-RU" sz="11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0" name=""/>
          <p:cNvSpPr/>
          <p:nvPr/>
        </p:nvSpPr>
        <p:spPr>
          <a:xfrm>
            <a:off x="6470280" y="2870280"/>
            <a:ext cx="2459880" cy="1248480"/>
          </a:xfrm>
          <a:prstGeom prst="foldedCorner">
            <a:avLst>
              <a:gd name="adj" fmla="val 12500"/>
            </a:avLst>
          </a:prstGeom>
          <a:solidFill>
            <a:srgbClr val="d08fad">
              <a:alpha val="50000"/>
            </a:srgbClr>
          </a:solidFill>
          <a:ln w="0">
            <a:solidFill>
              <a:srgbClr val="5b277d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408240"/>
              </a:tabLst>
            </a:pPr>
            <a:r>
              <a:rPr b="0" lang="ru-RU" sz="115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Утверждено — 42 442,78 т.руб.</a:t>
            </a:r>
            <a:endParaRPr b="0" lang="ru-RU" sz="115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408240"/>
              </a:tabLst>
            </a:pPr>
            <a:endParaRPr b="0" lang="ru-RU" sz="115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408240"/>
              </a:tabLst>
            </a:pPr>
            <a:r>
              <a:rPr b="0" lang="ru-RU" sz="115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Исполнено — 42 723,89 т.руб</a:t>
            </a:r>
            <a:endParaRPr b="0" lang="ru-RU" sz="115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408240"/>
              </a:tabLst>
            </a:pPr>
            <a:endParaRPr b="0" lang="ru-RU" sz="115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408240"/>
              </a:tabLst>
            </a:pPr>
            <a:r>
              <a:rPr b="0" lang="ru-RU" sz="115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% исполнения к плану - 100,66</a:t>
            </a:r>
            <a:endParaRPr b="0" lang="ru-RU" sz="11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1" name=""/>
          <p:cNvSpPr/>
          <p:nvPr/>
        </p:nvSpPr>
        <p:spPr>
          <a:xfrm>
            <a:off x="6480000" y="4500000"/>
            <a:ext cx="2502000" cy="1248480"/>
          </a:xfrm>
          <a:prstGeom prst="foldedCorner">
            <a:avLst>
              <a:gd name="adj" fmla="val 12500"/>
            </a:avLst>
          </a:prstGeom>
          <a:solidFill>
            <a:srgbClr val="b4c7dc">
              <a:alpha val="50000"/>
            </a:srgbClr>
          </a:solidFill>
          <a:ln w="0">
            <a:solidFill>
              <a:srgbClr val="355269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5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Утверждено — 1 794 970,57 т.руб.</a:t>
            </a:r>
            <a:endParaRPr b="0" lang="ru-RU" sz="115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15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5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Исполнено — 1 761 482 95, т.руб.</a:t>
            </a:r>
            <a:endParaRPr b="0" lang="ru-RU" sz="115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15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5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% исполнения к плану — 98,13</a:t>
            </a:r>
            <a:endParaRPr b="0" lang="ru-RU" sz="11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442080" y="159120"/>
            <a:ext cx="8217360" cy="5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1700" strike="noStrike" u="none">
                <a:solidFill>
                  <a:schemeClr val="dk1"/>
                </a:solidFill>
                <a:uFillTx/>
                <a:latin typeface="Times New Roman"/>
                <a:ea typeface="Arial Unicode MS"/>
              </a:rPr>
              <a:t>ПОСТУПЛЕНИЕ ДОХОДОВ БЮДЖЕТА ТЯЖИНСКОГО </a:t>
            </a:r>
            <a:br>
              <a:rPr sz="1700"/>
            </a:br>
            <a:r>
              <a:rPr b="1" lang="ru-RU" sz="1700" strike="noStrike" u="none">
                <a:solidFill>
                  <a:schemeClr val="dk1"/>
                </a:solidFill>
                <a:uFillTx/>
                <a:latin typeface="Times New Roman"/>
                <a:ea typeface="Arial Unicode MS"/>
              </a:rPr>
              <a:t>МУНИЦИПАЛЬНОГО ОКРУГА в 2024 году</a:t>
            </a:r>
            <a:endParaRPr b="0" lang="ru-RU" sz="17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aphicFrame>
        <p:nvGraphicFramePr>
          <p:cNvPr id="223" name=""/>
          <p:cNvGraphicFramePr/>
          <p:nvPr/>
        </p:nvGraphicFramePr>
        <p:xfrm>
          <a:off x="518760" y="752760"/>
          <a:ext cx="8226360" cy="5845320"/>
        </p:xfrm>
        <a:graphic>
          <a:graphicData uri="http://schemas.openxmlformats.org/drawingml/2006/table">
            <a:tbl>
              <a:tblPr/>
              <a:tblGrid>
                <a:gridCol w="2400480"/>
                <a:gridCol w="1526760"/>
                <a:gridCol w="1542240"/>
                <a:gridCol w="1496880"/>
                <a:gridCol w="1260360"/>
              </a:tblGrid>
              <a:tr h="419760">
                <a:tc>
                  <a:txBody>
                    <a:bodyPr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050" strike="noStrike" u="none">
                          <a:solidFill>
                            <a:srgbClr val="000000"/>
                          </a:solidFill>
                          <a:uFillTx/>
                          <a:latin typeface="Cambria"/>
                        </a:rPr>
                        <a:t>Наименование доходов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2060"/>
                      </a:solidFill>
                      <a:prstDash val="solid"/>
                    </a:lnL>
                    <a:lnR w="12240">
                      <a:solidFill>
                        <a:srgbClr val="002060"/>
                      </a:solidFill>
                      <a:prstDash val="solid"/>
                    </a:lnR>
                    <a:lnT w="12240">
                      <a:solidFill>
                        <a:srgbClr val="002060"/>
                      </a:solidFill>
                      <a:prstDash val="solid"/>
                    </a:lnT>
                    <a:lnB w="12240">
                      <a:solidFill>
                        <a:srgbClr val="002060"/>
                      </a:solidFill>
                      <a:prstDash val="solid"/>
                    </a:lnB>
                    <a:solidFill>
                      <a:srgbClr val="d1cbb6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050" strike="noStrike" u="none">
                          <a:solidFill>
                            <a:srgbClr val="000000"/>
                          </a:solidFill>
                          <a:uFillTx/>
                          <a:latin typeface="Cambria"/>
                        </a:rPr>
                        <a:t>Уточненный план, тыс.руб.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2060"/>
                      </a:solidFill>
                      <a:prstDash val="solid"/>
                    </a:lnL>
                    <a:lnR w="12240">
                      <a:solidFill>
                        <a:srgbClr val="002060"/>
                      </a:solidFill>
                      <a:prstDash val="solid"/>
                    </a:lnR>
                    <a:lnT w="12240">
                      <a:solidFill>
                        <a:srgbClr val="002060"/>
                      </a:solidFill>
                      <a:prstDash val="solid"/>
                    </a:lnT>
                    <a:lnB w="12240">
                      <a:solidFill>
                        <a:srgbClr val="002060"/>
                      </a:solidFill>
                      <a:prstDash val="solid"/>
                    </a:lnB>
                    <a:solidFill>
                      <a:srgbClr val="d1cbb6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050" strike="noStrike" u="none">
                          <a:solidFill>
                            <a:srgbClr val="000000"/>
                          </a:solidFill>
                          <a:uFillTx/>
                          <a:latin typeface="Cambria"/>
                        </a:rPr>
                        <a:t>Исполнение, тыс.руб.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2060"/>
                      </a:solidFill>
                      <a:prstDash val="solid"/>
                    </a:lnL>
                    <a:lnR w="12240">
                      <a:solidFill>
                        <a:srgbClr val="002060"/>
                      </a:solidFill>
                      <a:prstDash val="solid"/>
                    </a:lnR>
                    <a:lnT w="12240">
                      <a:solidFill>
                        <a:srgbClr val="002060"/>
                      </a:solidFill>
                      <a:prstDash val="solid"/>
                    </a:lnT>
                    <a:lnB w="12240">
                      <a:solidFill>
                        <a:srgbClr val="002060"/>
                      </a:solidFill>
                      <a:prstDash val="solid"/>
                    </a:lnB>
                    <a:solidFill>
                      <a:srgbClr val="d1cbb6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050" strike="noStrike" u="none">
                          <a:solidFill>
                            <a:srgbClr val="000000"/>
                          </a:solidFill>
                          <a:uFillTx/>
                          <a:latin typeface="Cambria"/>
                        </a:rPr>
                        <a:t>%  исполнения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050" strike="noStrike" u="none">
                          <a:solidFill>
                            <a:srgbClr val="000000"/>
                          </a:solidFill>
                          <a:uFillTx/>
                          <a:latin typeface="Cambria"/>
                        </a:rPr>
                        <a:t> </a:t>
                      </a:r>
                      <a:r>
                        <a:rPr b="1" lang="ru-RU" sz="1050" strike="noStrike" u="none">
                          <a:solidFill>
                            <a:srgbClr val="000000"/>
                          </a:solidFill>
                          <a:uFillTx/>
                          <a:latin typeface="Cambria"/>
                        </a:rPr>
                        <a:t>к плану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2060"/>
                      </a:solidFill>
                      <a:prstDash val="solid"/>
                    </a:lnL>
                    <a:lnR w="12240">
                      <a:solidFill>
                        <a:srgbClr val="002060"/>
                      </a:solidFill>
                      <a:prstDash val="solid"/>
                    </a:lnR>
                    <a:lnT w="12240">
                      <a:solidFill>
                        <a:srgbClr val="002060"/>
                      </a:solidFill>
                      <a:prstDash val="solid"/>
                    </a:lnT>
                    <a:lnB w="12240">
                      <a:solidFill>
                        <a:srgbClr val="002060"/>
                      </a:solidFill>
                      <a:prstDash val="solid"/>
                    </a:lnB>
                    <a:solidFill>
                      <a:srgbClr val="d1cbb6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050" strike="noStrike" u="none">
                          <a:solidFill>
                            <a:srgbClr val="000000"/>
                          </a:solidFill>
                          <a:uFillTx/>
                          <a:latin typeface="Cambria"/>
                        </a:rPr>
                        <a:t>Доля в общей сумме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2060"/>
                      </a:solidFill>
                      <a:prstDash val="solid"/>
                    </a:lnL>
                    <a:lnR w="12240">
                      <a:solidFill>
                        <a:srgbClr val="002060"/>
                      </a:solidFill>
                      <a:prstDash val="solid"/>
                    </a:lnR>
                    <a:lnT w="12240">
                      <a:solidFill>
                        <a:srgbClr val="002060"/>
                      </a:solidFill>
                      <a:prstDash val="solid"/>
                    </a:lnT>
                    <a:lnB w="12240">
                      <a:solidFill>
                        <a:srgbClr val="002060"/>
                      </a:solidFill>
                      <a:prstDash val="solid"/>
                    </a:lnB>
                    <a:solidFill>
                      <a:srgbClr val="d1cbb6"/>
                    </a:solidFill>
                  </a:tcPr>
                </a:tc>
              </a:tr>
              <a:tr h="25056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Налог на доходы физических лиц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164 706,00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165 017,89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100,19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8,04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27612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Налоги на товары (работы, услуги)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25 717,00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25 744,57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100,11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1,25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25128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Налоги на совокупный доход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32 525,00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32 543,45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100,06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1,59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25056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Налоги на имущество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20 587,00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20 690,14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100,50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1,01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25056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Государственная пошлина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4 270,00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4 345,42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101,77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0,21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8304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Доходы от использования  имущества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33 033,00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33 260,49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100,69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1,62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5604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Платежи при пользовании природными ресурсами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245,00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225,91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92,21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0,01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9492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Доходы от оказания платных услуг и компенсации затрат государства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980,00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1 015,39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103,61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0,05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40788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Доходы от продажи материал.и нематериальных активов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5 103,00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5 144,43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100,81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0,25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40788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Штрафы, санкции, возмещение ущерба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1 806,00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1 810,38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100,24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0,09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25056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Прочие неналоговые доходы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1 275,78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1 267,29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99,33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0,06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25056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Дотация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711 997,58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711 997,58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100,00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34,69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24804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Субсидии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151 775,74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144 899,56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95,47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7,06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21780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Субвенция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893 764,61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867 200,86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97,03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42,25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27216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Иные межбюджетные трансферты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34 157,68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34 107,68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99,85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1,66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23832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Прочие безвозмездные поступления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3 274,96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3 277,28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100,07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0,16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Возврат МБТ прошлых лет в областной бюджет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-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-14,94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-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-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1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ИТОГО ДОХОДОВ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2 085 218,35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2 052 533,38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98,43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05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100,00</a:t>
                      </a:r>
                      <a:endParaRPr b="0" lang="ru-RU" sz="10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457200" y="206280"/>
            <a:ext cx="8217360" cy="680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1700" strike="noStrike" u="none">
                <a:solidFill>
                  <a:schemeClr val="dk1"/>
                </a:solidFill>
                <a:uFillTx/>
                <a:latin typeface="Times New Roman"/>
                <a:ea typeface="DejaVu Sans"/>
              </a:rPr>
              <a:t>ИСПОЛНЕНИЕ РАСХОДОВ БЮДЖЕТА ТЯЖИНСКОГО МУНИЦИПАЛЬНОГО ОКРУГА ПО ОТРАСЛЕВОМУ ПРИЗНАКУ в 2024 году</a:t>
            </a:r>
            <a:endParaRPr b="0" lang="ru-RU" sz="17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aphicFrame>
        <p:nvGraphicFramePr>
          <p:cNvPr id="225" name=""/>
          <p:cNvGraphicFramePr/>
          <p:nvPr/>
        </p:nvGraphicFramePr>
        <p:xfrm>
          <a:off x="714600" y="1173240"/>
          <a:ext cx="7825680" cy="5028840"/>
        </p:xfrm>
        <a:graphic>
          <a:graphicData uri="http://schemas.openxmlformats.org/drawingml/2006/table">
            <a:tbl>
              <a:tblPr/>
              <a:tblGrid>
                <a:gridCol w="2984400"/>
                <a:gridCol w="1349280"/>
                <a:gridCol w="1174680"/>
                <a:gridCol w="1206360"/>
                <a:gridCol w="1111320"/>
              </a:tblGrid>
              <a:tr h="618840"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250" strike="noStrike" u="none">
                          <a:solidFill>
                            <a:srgbClr val="000000"/>
                          </a:solidFill>
                          <a:uFillTx/>
                          <a:latin typeface="Times New Roman"/>
                        </a:rPr>
                        <a:t>Наименование расходов</a:t>
                      </a:r>
                      <a:endParaRPr b="0" lang="ru-RU" sz="12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91440" marR="9144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solidFill>
                      <a:srgbClr val="c4bea9">
                        <a:alpha val="50000"/>
                      </a:srgb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250" strike="noStrike" u="none">
                          <a:solidFill>
                            <a:srgbClr val="000000"/>
                          </a:solidFill>
                          <a:uFillTx/>
                          <a:latin typeface="Times New Roman"/>
                        </a:rPr>
                        <a:t>Уточненный план, тыс.руб.</a:t>
                      </a:r>
                      <a:endParaRPr b="0" lang="ru-RU" sz="12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91440" marR="9144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solidFill>
                      <a:srgbClr val="c4bea9">
                        <a:alpha val="50000"/>
                      </a:srgb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250" strike="noStrike" u="none">
                          <a:solidFill>
                            <a:srgbClr val="000000"/>
                          </a:solidFill>
                          <a:uFillTx/>
                          <a:latin typeface="Times New Roman"/>
                        </a:rPr>
                        <a:t>Исполнено, тыс.руб.</a:t>
                      </a:r>
                      <a:endParaRPr b="0" lang="ru-RU" sz="12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91440" marR="9144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solidFill>
                      <a:srgbClr val="c4bea9">
                        <a:alpha val="50000"/>
                      </a:srgb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250" strike="noStrike" u="none">
                          <a:solidFill>
                            <a:srgbClr val="000000"/>
                          </a:solidFill>
                          <a:uFillTx/>
                          <a:latin typeface="Times New Roman"/>
                        </a:rPr>
                        <a:t>%  исполнения</a:t>
                      </a:r>
                      <a:endParaRPr b="0" lang="ru-RU" sz="12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250" strike="noStrike" u="none">
                          <a:solidFill>
                            <a:srgbClr val="000000"/>
                          </a:solidFill>
                          <a:uFillTx/>
                          <a:latin typeface="Times New Roman"/>
                        </a:rPr>
                        <a:t> </a:t>
                      </a:r>
                      <a:r>
                        <a:rPr b="1" lang="ru-RU" sz="1250" strike="noStrike" u="none">
                          <a:solidFill>
                            <a:srgbClr val="000000"/>
                          </a:solidFill>
                          <a:uFillTx/>
                          <a:latin typeface="Times New Roman"/>
                        </a:rPr>
                        <a:t>к плану</a:t>
                      </a:r>
                      <a:endParaRPr b="0" lang="ru-RU" sz="12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91440" marR="9144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solidFill>
                      <a:srgbClr val="c4bea9">
                        <a:alpha val="50000"/>
                      </a:srgb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250" strike="noStrike" u="none">
                          <a:solidFill>
                            <a:srgbClr val="000000"/>
                          </a:solidFill>
                          <a:uFillTx/>
                          <a:latin typeface="Times New Roman"/>
                        </a:rPr>
                        <a:t>Доля в общей сумме расходов</a:t>
                      </a:r>
                      <a:endParaRPr b="0" lang="ru-RU" sz="125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91440" marR="9144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solidFill>
                      <a:srgbClr val="c4bea9">
                        <a:alpha val="50000"/>
                      </a:srgbClr>
                    </a:solidFill>
                  </a:tcPr>
                </a:tc>
              </a:tr>
              <a:tr h="30312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Общегосударственные вопросы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216 715,86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214 991,52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99,20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10,34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4632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Национальная оборона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2 191,80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2 191,80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100,00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0,10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52236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Нац.безопасность и правоохранительная деятельность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67 636,75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67 202,95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99,36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3,23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4920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Национальная экономика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140 639,31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129 379,18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91,99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6,22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4632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Жилищно-коммунальное хозяйство 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265 743,73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261 367,12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98,35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12,57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4632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Охрана окружающей среды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6 527,29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0,00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-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-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4632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Образование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883 569,61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867 575,75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98,19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41,71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4632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Культура, кинематография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251 113,00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249 132,80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99,21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11,98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4632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Социальная политика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286 881,08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285 161,16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99,40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13,71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40968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Физическая культура и спорт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593,56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593,56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100,00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0,03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4632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Средства массовой информации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2 406,36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2 382,18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99,00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0,11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40140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ИТОГО РАСХОДОВ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2 124 018,35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2 079 978,02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97,93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100,00 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227520" y="220680"/>
            <a:ext cx="7020720" cy="78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1700" strike="noStrike" u="none">
                <a:solidFill>
                  <a:schemeClr val="dk1"/>
                </a:solidFill>
                <a:uFillTx/>
                <a:latin typeface="Times New Roman"/>
                <a:ea typeface="DejaVu Sans"/>
              </a:rPr>
              <a:t>РАСХОДЫ БЮДЖЕТА ТЯЖИНСКОГО МУНИЦИПАЛЬНОГО </a:t>
            </a:r>
            <a:br>
              <a:rPr sz="1700"/>
            </a:br>
            <a:r>
              <a:rPr b="1" lang="ru-RU" sz="1700" strike="noStrike" u="none">
                <a:solidFill>
                  <a:schemeClr val="dk1"/>
                </a:solidFill>
                <a:uFillTx/>
                <a:latin typeface="Times New Roman"/>
                <a:ea typeface="DejaVu Sans"/>
              </a:rPr>
              <a:t>ОКРУГА НАПРАВЛЕННЫЕ НА РЕШЕНИЕ </a:t>
            </a:r>
            <a:br>
              <a:rPr sz="1700"/>
            </a:br>
            <a:r>
              <a:rPr b="1" lang="ru-RU" sz="1700" strike="noStrike" u="none">
                <a:solidFill>
                  <a:schemeClr val="dk1"/>
                </a:solidFill>
                <a:uFillTx/>
                <a:latin typeface="Times New Roman"/>
                <a:ea typeface="DejaVu Sans"/>
              </a:rPr>
              <a:t>ОБЩЕГОСУДАРСТВЕННЫХ ВОПРОСОВ в 2024 году</a:t>
            </a:r>
            <a:endParaRPr b="0" lang="ru-RU" sz="17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aphicFrame>
        <p:nvGraphicFramePr>
          <p:cNvPr id="227" name=""/>
          <p:cNvGraphicFramePr/>
          <p:nvPr/>
        </p:nvGraphicFramePr>
        <p:xfrm>
          <a:off x="432000" y="1308240"/>
          <a:ext cx="6462000" cy="5279400"/>
        </p:xfrm>
        <a:graphic>
          <a:graphicData uri="http://schemas.openxmlformats.org/drawingml/2006/table">
            <a:tbl>
              <a:tblPr/>
              <a:tblGrid>
                <a:gridCol w="2451600"/>
                <a:gridCol w="1584360"/>
                <a:gridCol w="1270080"/>
                <a:gridCol w="1156320"/>
              </a:tblGrid>
              <a:tr h="681480"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300" strike="noStrike" u="none">
                          <a:solidFill>
                            <a:srgbClr val="000000"/>
                          </a:solidFill>
                          <a:uFillTx/>
                          <a:latin typeface="Times New Roman"/>
                        </a:rPr>
                        <a:t>Наименование расходов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2060"/>
                      </a:solidFill>
                      <a:prstDash val="solid"/>
                    </a:lnL>
                    <a:lnR w="12240">
                      <a:solidFill>
                        <a:srgbClr val="002060"/>
                      </a:solidFill>
                      <a:prstDash val="solid"/>
                    </a:lnR>
                    <a:lnT w="12240">
                      <a:solidFill>
                        <a:srgbClr val="002060"/>
                      </a:solidFill>
                      <a:prstDash val="solid"/>
                    </a:lnT>
                    <a:lnB w="12240">
                      <a:solidFill>
                        <a:srgbClr val="002060"/>
                      </a:solidFill>
                      <a:prstDash val="solid"/>
                    </a:lnB>
                    <a:solidFill>
                      <a:srgbClr val="c4bea9">
                        <a:alpha val="50000"/>
                      </a:srgb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300" strike="noStrike" u="none">
                          <a:solidFill>
                            <a:srgbClr val="000000"/>
                          </a:solidFill>
                          <a:uFillTx/>
                          <a:latin typeface="Times New Roman"/>
                        </a:rPr>
                        <a:t>Уточненный план, тыс.руб.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2060"/>
                      </a:solidFill>
                      <a:prstDash val="solid"/>
                    </a:lnL>
                    <a:lnR w="12240">
                      <a:solidFill>
                        <a:srgbClr val="002060"/>
                      </a:solidFill>
                      <a:prstDash val="solid"/>
                    </a:lnR>
                    <a:lnT w="12240">
                      <a:solidFill>
                        <a:srgbClr val="002060"/>
                      </a:solidFill>
                      <a:prstDash val="solid"/>
                    </a:lnT>
                    <a:lnB w="12240">
                      <a:solidFill>
                        <a:srgbClr val="002060"/>
                      </a:solidFill>
                      <a:prstDash val="solid"/>
                    </a:lnB>
                    <a:solidFill>
                      <a:srgbClr val="c4bea9">
                        <a:alpha val="50000"/>
                      </a:srgb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300" strike="noStrike" u="none">
                          <a:solidFill>
                            <a:srgbClr val="000000"/>
                          </a:solidFill>
                          <a:uFillTx/>
                          <a:latin typeface="Times New Roman"/>
                        </a:rPr>
                        <a:t>Исполнено, тыс.руб.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2060"/>
                      </a:solidFill>
                      <a:prstDash val="solid"/>
                    </a:lnL>
                    <a:lnR w="12240">
                      <a:solidFill>
                        <a:srgbClr val="002060"/>
                      </a:solidFill>
                      <a:prstDash val="solid"/>
                    </a:lnR>
                    <a:lnT w="12240">
                      <a:solidFill>
                        <a:srgbClr val="002060"/>
                      </a:solidFill>
                      <a:prstDash val="solid"/>
                    </a:lnT>
                    <a:lnB w="12240">
                      <a:solidFill>
                        <a:srgbClr val="002060"/>
                      </a:solidFill>
                      <a:prstDash val="solid"/>
                    </a:lnB>
                    <a:solidFill>
                      <a:srgbClr val="c4bea9">
                        <a:alpha val="50000"/>
                      </a:srgb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300" strike="noStrike" u="none">
                          <a:solidFill>
                            <a:srgbClr val="000000"/>
                          </a:solidFill>
                          <a:uFillTx/>
                          <a:latin typeface="Times New Roman"/>
                        </a:rPr>
                        <a:t>%  исполнения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300" strike="noStrike" u="none">
                          <a:solidFill>
                            <a:srgbClr val="000000"/>
                          </a:solidFill>
                          <a:uFillTx/>
                          <a:latin typeface="Times New Roman"/>
                        </a:rPr>
                        <a:t> </a:t>
                      </a:r>
                      <a:r>
                        <a:rPr b="1" lang="ru-RU" sz="1300" strike="noStrike" u="none">
                          <a:solidFill>
                            <a:srgbClr val="000000"/>
                          </a:solidFill>
                          <a:uFillTx/>
                          <a:latin typeface="Times New Roman"/>
                        </a:rPr>
                        <a:t>к плану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2060"/>
                      </a:solidFill>
                      <a:prstDash val="solid"/>
                    </a:lnL>
                    <a:lnR w="12240">
                      <a:solidFill>
                        <a:srgbClr val="002060"/>
                      </a:solidFill>
                      <a:prstDash val="solid"/>
                    </a:lnR>
                    <a:lnT w="12240">
                      <a:solidFill>
                        <a:srgbClr val="002060"/>
                      </a:solidFill>
                      <a:prstDash val="solid"/>
                    </a:lnT>
                    <a:lnB w="12240">
                      <a:solidFill>
                        <a:srgbClr val="002060"/>
                      </a:solidFill>
                      <a:prstDash val="solid"/>
                    </a:lnB>
                    <a:solidFill>
                      <a:srgbClr val="c4bea9">
                        <a:alpha val="50000"/>
                      </a:srgbClr>
                    </a:solidFill>
                  </a:tcPr>
                </a:tc>
              </a:tr>
              <a:tr h="36468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Функционирование высшего должностного лица муниципального образования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3 182,98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3 052,40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95,90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6468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Функционирование законодательных (представительных) органов муниципального образования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3 003,53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2 870,51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95,57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6468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Функционирование исполнительных органов муниципального образования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54 049,02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54 049,02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100,00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6468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Судебная система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2,90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2,90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100,00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6468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Обеспечение деятельности финансовых и органов финансового (финансово-бюджетного) надзора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16 495,16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15 399,58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93,36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1392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Обеспечение проведения выборов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2 100,00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2 100,00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100,00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6468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Другие общегосударственные вопросы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137 882,27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137 517,11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99,74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64680">
                <a:tc>
                  <a:txBody>
                    <a:bodyPr lIns="36000" r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 </a:t>
                      </a:r>
                      <a:r>
                        <a:rPr b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Итого расходов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216 715,86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214 991,52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3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99,20</a:t>
                      </a:r>
                      <a:endParaRPr b="0" lang="ru-RU" sz="13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28" name="Picture 1"/>
          <p:cNvSpPr/>
          <p:nvPr/>
        </p:nvSpPr>
        <p:spPr>
          <a:xfrm>
            <a:off x="7452000" y="0"/>
            <a:ext cx="1620720" cy="1247040"/>
          </a:xfrm>
          <a:prstGeom prst="ellipse">
            <a:avLst/>
          </a:prstGeom>
          <a:blipFill rotWithShape="0">
            <a:blip r:embed="rId1">
              <a:alphaModFix amt="50000"/>
            </a:blip>
            <a:srcRect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pic>
        <p:nvPicPr>
          <p:cNvPr id="229" name="" descr=""/>
          <p:cNvPicPr/>
          <p:nvPr/>
        </p:nvPicPr>
        <p:blipFill>
          <a:blip r:embed="rId2"/>
          <a:stretch/>
        </p:blipFill>
        <p:spPr>
          <a:xfrm>
            <a:off x="7057080" y="2517480"/>
            <a:ext cx="1918440" cy="1225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30" name=""/>
          <p:cNvSpPr/>
          <p:nvPr/>
        </p:nvSpPr>
        <p:spPr>
          <a:xfrm>
            <a:off x="7050600" y="3837240"/>
            <a:ext cx="1947240" cy="1397520"/>
          </a:xfrm>
          <a:custGeom>
            <a:avLst/>
            <a:gdLst>
              <a:gd name="textAreaLeft" fmla="*/ 0 w 1947240"/>
              <a:gd name="textAreaRight" fmla="*/ 1955880 w 1947240"/>
              <a:gd name="textAreaTop" fmla="*/ 0 h 1397520"/>
              <a:gd name="textAreaBottom" fmla="*/ 1406160 h 1397520"/>
            </a:gdLst>
            <a:ahLst/>
            <a:rect l="textAreaLeft" t="textAreaTop" r="textAreaRight" b="textAreaBottom"/>
            <a:pathLst>
              <a:path w="5433" h="3906">
                <a:moveTo>
                  <a:pt x="0" y="3906"/>
                </a:moveTo>
                <a:lnTo>
                  <a:pt x="0" y="0"/>
                </a:lnTo>
                <a:lnTo>
                  <a:pt x="5433" y="0"/>
                </a:lnTo>
                <a:lnTo>
                  <a:pt x="5433" y="3906"/>
                </a:lnTo>
                <a:lnTo>
                  <a:pt x="0" y="3906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 anchorCtr="1">
            <a:noAutofit/>
          </a:bodyPr>
          <a:p>
            <a:pPr>
              <a:lnSpc>
                <a:spcPct val="100000"/>
              </a:lnSpc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pic>
        <p:nvPicPr>
          <p:cNvPr id="231" name="" descr=""/>
          <p:cNvPicPr/>
          <p:nvPr/>
        </p:nvPicPr>
        <p:blipFill>
          <a:blip r:embed="rId4"/>
          <a:stretch/>
        </p:blipFill>
        <p:spPr>
          <a:xfrm>
            <a:off x="7093080" y="5295240"/>
            <a:ext cx="1937880" cy="1337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32" name="" descr=""/>
          <p:cNvPicPr/>
          <p:nvPr/>
        </p:nvPicPr>
        <p:blipFill>
          <a:blip r:embed="rId5"/>
          <a:stretch/>
        </p:blipFill>
        <p:spPr>
          <a:xfrm>
            <a:off x="7119000" y="1183680"/>
            <a:ext cx="1856520" cy="12726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>
        <p:pull dir="d"/>
      </p:transition>
    </mc:Choice>
    <mc:Fallback>
      <p:transition spd="slow">
        <p:pull dir="d"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Паркет">
  <a:themeElements>
    <a:clrScheme name="Другая 1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Паркет">
  <a:themeElements>
    <a:clrScheme name="Другая 1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Паркет">
  <a:themeElements>
    <a:clrScheme name="Другая 1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Паркет">
  <a:themeElements>
    <a:clrScheme name="Другая 1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Паркет">
  <a:themeElements>
    <a:clrScheme name="Другая 1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Паркет">
  <a:themeElements>
    <a:clrScheme name="Другая 1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Паркет">
  <a:themeElements>
    <a:clrScheme name="Другая 1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Паркет">
  <a:themeElements>
    <a:clrScheme name="Другая 1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Паркет">
  <a:themeElements>
    <a:clrScheme name="Другая 1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Паркет">
  <a:themeElements>
    <a:clrScheme name="Другая 1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Паркет">
  <a:themeElements>
    <a:clrScheme name="Другая 1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Паркет">
  <a:themeElements>
    <a:clrScheme name="Другая 1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Паркет">
  <a:themeElements>
    <a:clrScheme name="Другая 1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38168</TotalTime>
  <Application>LibreOffice/24.8.4.2$Linux_X86_64 LibreOffice_project/480$Build-2</Application>
  <AppVersion>15.0000</AppVersion>
  <Company>MultiDVD Team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2014-07-09T05:52:56Z</dcterms:created>
  <dc:creator>User</dc:creator>
  <dc:description/>
  <dc:language>ru-RU</dc:language>
  <cp:lastModifiedBy/>
  <cp:lastPrinted>2024-05-24T05:31:11Z</cp:lastPrinted>
  <dcterms:modified xsi:type="dcterms:W3CDTF">2025-05-28T16:06:04Z</dcterms:modified>
  <cp:revision>2252</cp:revision>
  <dc:subject/>
  <dc:title>оОт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Экран (4:3)</vt:lpwstr>
  </property>
  <property fmtid="{D5CDD505-2E9C-101B-9397-08002B2CF9AE}" pid="3" name="Slides">
    <vt:r8>27</vt:r8>
  </property>
</Properties>
</file>