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2" r:id="rId1"/>
  </p:sldMasterIdLst>
  <p:notesMasterIdLst>
    <p:notesMasterId r:id="rId36"/>
  </p:notesMasterIdLst>
  <p:sldIdLst>
    <p:sldId id="359" r:id="rId2"/>
    <p:sldId id="259" r:id="rId3"/>
    <p:sldId id="289" r:id="rId4"/>
    <p:sldId id="334" r:id="rId5"/>
    <p:sldId id="353" r:id="rId6"/>
    <p:sldId id="354" r:id="rId7"/>
    <p:sldId id="297" r:id="rId8"/>
    <p:sldId id="336" r:id="rId9"/>
    <p:sldId id="362" r:id="rId10"/>
    <p:sldId id="302" r:id="rId11"/>
    <p:sldId id="325" r:id="rId12"/>
    <p:sldId id="364" r:id="rId13"/>
    <p:sldId id="357" r:id="rId14"/>
    <p:sldId id="343" r:id="rId15"/>
    <p:sldId id="293" r:id="rId16"/>
    <p:sldId id="342" r:id="rId17"/>
    <p:sldId id="294" r:id="rId18"/>
    <p:sldId id="341" r:id="rId19"/>
    <p:sldId id="344" r:id="rId20"/>
    <p:sldId id="355" r:id="rId21"/>
    <p:sldId id="310" r:id="rId22"/>
    <p:sldId id="347" r:id="rId23"/>
    <p:sldId id="348" r:id="rId24"/>
    <p:sldId id="349" r:id="rId25"/>
    <p:sldId id="296" r:id="rId26"/>
    <p:sldId id="317" r:id="rId27"/>
    <p:sldId id="320" r:id="rId28"/>
    <p:sldId id="292" r:id="rId29"/>
    <p:sldId id="331" r:id="rId30"/>
    <p:sldId id="351" r:id="rId31"/>
    <p:sldId id="366" r:id="rId32"/>
    <p:sldId id="365" r:id="rId33"/>
    <p:sldId id="363" r:id="rId34"/>
    <p:sldId id="360" r:id="rId35"/>
  </p:sldIdLst>
  <p:sldSz cx="9144000" cy="6858000" type="screen4x3"/>
  <p:notesSz cx="67976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B6"/>
    <a:srgbClr val="97BBB2"/>
    <a:srgbClr val="E2EAE8"/>
    <a:srgbClr val="8EB4AB"/>
    <a:srgbClr val="C3BDBD"/>
    <a:srgbClr val="B2AAAA"/>
    <a:srgbClr val="E1DFDF"/>
    <a:srgbClr val="C1BBBB"/>
    <a:srgbClr val="AFA7A7"/>
    <a:srgbClr val="8EB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1" autoAdjust="0"/>
    <p:restoredTop sz="98107" autoAdjust="0"/>
  </p:normalViewPr>
  <p:slideViewPr>
    <p:cSldViewPr>
      <p:cViewPr varScale="1">
        <p:scale>
          <a:sx n="67" d="100"/>
          <a:sy n="67" d="100"/>
        </p:scale>
        <p:origin x="78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поступивших доходов за 2022 год</a:t>
            </a:r>
          </a:p>
        </c:rich>
      </c:tx>
      <c:layout>
        <c:manualLayout>
          <c:xMode val="edge"/>
          <c:yMode val="edge"/>
          <c:x val="0.17318174408143794"/>
          <c:y val="2.2583503613916058E-2"/>
        </c:manualLayout>
      </c:layout>
      <c:overlay val="0"/>
    </c:title>
    <c:autoTitleDeleted val="0"/>
    <c:view3D>
      <c:rotX val="60"/>
      <c:hPercent val="30"/>
      <c:rotY val="50"/>
      <c:depthPercent val="100"/>
      <c:rAngAx val="0"/>
      <c:perspective val="6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17218358798694863"/>
          <c:y val="0.13709271645088053"/>
          <c:w val="0.31295617773884682"/>
          <c:h val="0.84650129342500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поступивших доходв за 2022 год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4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balanced" dir="t"/>
            </a:scene3d>
            <a:sp3d prstMaterial="softEdge">
              <a:bevelT w="254000" h="50800" prst="softRound"/>
              <a:bevelB prst="slope"/>
            </a:sp3d>
          </c:spPr>
          <c:dPt>
            <c:idx val="0"/>
            <c:bubble3D val="0"/>
            <c:explosion val="13"/>
            <c:spPr>
              <a:ln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schemeClr val="accent1">
                    <a:lumMod val="50000"/>
                  </a:schemeClr>
                </a:innerShdw>
              </a:effectLst>
              <a:scene3d>
                <a:camera prst="orthographicFront"/>
                <a:lightRig rig="balanced" dir="t"/>
              </a:scene3d>
              <a:sp3d prstMaterial="softEdge">
                <a:bevelT w="254000" h="50800" prst="softRound"/>
                <a:bevelB prst="slope"/>
              </a:sp3d>
            </c:spPr>
            <c:extLst>
              <c:ext xmlns:c16="http://schemas.microsoft.com/office/drawing/2014/chart" uri="{C3380CC4-5D6E-409C-BE32-E72D297353CC}">
                <c16:uniqueId val="{00000001-0245-4281-B36B-37671E42B48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</a:schemeClr>
                </a:innerShdw>
              </a:effectLst>
              <a:scene3d>
                <a:camera prst="orthographicFront"/>
                <a:lightRig rig="balanced" dir="t"/>
              </a:scene3d>
              <a:sp3d prstMaterial="softEdge">
                <a:bevelT w="254000" h="50800" prst="softRound"/>
                <a:bevelB prst="slope"/>
              </a:sp3d>
            </c:spPr>
            <c:extLst>
              <c:ext xmlns:c16="http://schemas.microsoft.com/office/drawing/2014/chart" uri="{C3380CC4-5D6E-409C-BE32-E72D297353CC}">
                <c16:uniqueId val="{00000003-0245-4281-B36B-37671E42B486}"/>
              </c:ext>
            </c:extLst>
          </c:dPt>
          <c:dPt>
            <c:idx val="2"/>
            <c:bubble3D val="0"/>
            <c:spPr>
              <a:solidFill>
                <a:srgbClr val="B5BA98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balanced" dir="t"/>
              </a:scene3d>
              <a:sp3d prstMaterial="softEdge">
                <a:bevelT w="508000" h="50800" prst="softRound"/>
                <a:bevelB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45-4281-B36B-37671E42B48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201741.96</c:v>
                </c:pt>
                <c:pt idx="1">
                  <c:v>57054.12</c:v>
                </c:pt>
                <c:pt idx="2" formatCode="General">
                  <c:v>1827862.6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45-4281-B36B-37671E42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0629649015984233"/>
          <c:y val="0.25441686070733072"/>
          <c:w val="0.3119465291656352"/>
          <c:h val="0.5526176919872241"/>
        </c:manualLayout>
      </c:layout>
      <c:overlay val="0"/>
      <c:txPr>
        <a:bodyPr/>
        <a:lstStyle/>
        <a:p>
          <a:pPr>
            <a:defRPr sz="1700" b="0" i="0" baseline="0">
              <a:solidFill>
                <a:schemeClr val="bg1">
                  <a:lumMod val="95000"/>
                  <a:lumOff val="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70"/>
      <c:rotY val="25"/>
      <c:depthPercent val="170"/>
      <c:rAngAx val="1"/>
    </c:view3D>
    <c:floor>
      <c:thickness val="0"/>
      <c:spPr>
        <a:noFill/>
        <a:ln w="0"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8218120018752936E-2"/>
          <c:y val="1.6230610106460684E-2"/>
          <c:w val="0.90095710267229256"/>
          <c:h val="0.92295878136200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налог на доходы физических лиц</c:v>
                </c:pt>
              </c:strCache>
            </c:strRef>
          </c:tx>
          <c:spPr>
            <a:solidFill>
              <a:srgbClr val="3BCCFF"/>
            </a:solidFill>
          </c:spPr>
          <c:invertIfNegative val="0"/>
          <c:dLbls>
            <c:dLbl>
              <c:idx val="0"/>
              <c:layout>
                <c:manualLayout>
                  <c:x val="1.9079231129864042E-2"/>
                  <c:y val="-3.1171863799283155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/>
                      <a:t>114 771,79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C6-4346-8343-DA67ADBBF8A6}"/>
                </c:ext>
              </c:extLst>
            </c:dLbl>
            <c:dLbl>
              <c:idx val="1"/>
              <c:layout>
                <c:manualLayout>
                  <c:x val="2.6213548992030003E-2"/>
                  <c:y val="-3.077939068100358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baseline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rPr>
                      <a:t>132 818,42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C6-4346-8343-DA67ADBB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114771.79</c:v>
                </c:pt>
                <c:pt idx="1">
                  <c:v>132818.42000000001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1-41CC-93E2-E41A7887F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налоги на товары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4.2499531176746368E-2"/>
                  <c:y val="-3.260555555555555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/>
                      <a:t>19 499,86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C6-4346-8343-DA67ADBBF8A6}"/>
                </c:ext>
              </c:extLst>
            </c:dLbl>
            <c:dLbl>
              <c:idx val="1"/>
              <c:layout>
                <c:manualLayout>
                  <c:x val="3.9369549929676513E-2"/>
                  <c:y val="-4.116810035842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6-4346-8343-DA67ADBB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19499.86</c:v>
                </c:pt>
                <c:pt idx="1">
                  <c:v>22246.06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31-41CC-93E2-E41A7887FD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7782934833567746E-2"/>
                  <c:y val="8.56422939068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C6-4346-8343-DA67ADBBF8A6}"/>
                </c:ext>
              </c:extLst>
            </c:dLbl>
            <c:dLbl>
              <c:idx val="1"/>
              <c:layout>
                <c:manualLayout>
                  <c:x val="1.9381973745897795E-2"/>
                  <c:y val="0.16254217938706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C6-4346-8343-DA67ADBB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12817.49</c:v>
                </c:pt>
                <c:pt idx="1">
                  <c:v>23898.78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31-41CC-93E2-E41A7887FD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налоги на имущество</c:v>
                </c:pt>
              </c:strCache>
            </c:strRef>
          </c:tx>
          <c:spPr>
            <a:solidFill>
              <a:srgbClr val="B686DA"/>
            </a:solidFill>
          </c:spPr>
          <c:invertIfNegative val="0"/>
          <c:dLbls>
            <c:dLbl>
              <c:idx val="0"/>
              <c:layout>
                <c:manualLayout>
                  <c:x val="3.3844936708860816E-2"/>
                  <c:y val="-3.790197132616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C6-4346-8343-DA67ADBBF8A6}"/>
                </c:ext>
              </c:extLst>
            </c:dLbl>
            <c:dLbl>
              <c:idx val="1"/>
              <c:layout>
                <c:manualLayout>
                  <c:x val="4.9767112048757618E-2"/>
                  <c:y val="-3.864605734767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C6-4346-8343-DA67ADBB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20414.07</c:v>
                </c:pt>
                <c:pt idx="1">
                  <c:v>20362.27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31-41CC-93E2-E41A7887FD6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гос. пошлина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>
              <a:innerShdw blurRad="177800">
                <a:schemeClr val="tx1">
                  <a:lumMod val="50000"/>
                </a:scheme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4302977027660574E-2"/>
                  <c:y val="-2.0734854646811487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/>
                      <a:t>1 654,22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C6-4346-8343-DA67ADBBF8A6}"/>
                </c:ext>
              </c:extLst>
            </c:dLbl>
            <c:dLbl>
              <c:idx val="1"/>
              <c:layout>
                <c:manualLayout>
                  <c:x val="3.7329113924050743E-2"/>
                  <c:y val="-3.220286738351254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baseline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rPr>
                      <a:t>2 416,43</a:t>
                    </a:r>
                    <a:endParaRPr lang="ru-RU" sz="13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C6-4346-8343-DA67ADBBF8A6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c:spPr>
            <c:txPr>
              <a:bodyPr rot="0" vert="horz"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1654.22</c:v>
                </c:pt>
                <c:pt idx="1">
                  <c:v>2416.4299999999998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31-41CC-93E2-E41A7887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80"/>
        <c:shape val="cylinder"/>
        <c:axId val="157442560"/>
        <c:axId val="38542080"/>
        <c:axId val="0"/>
      </c:bar3DChart>
      <c:catAx>
        <c:axId val="15744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txPr>
          <a:bodyPr/>
          <a:lstStyle/>
          <a:p>
            <a:pPr>
              <a:defRPr sz="1300" b="1" baseline="0">
                <a:solidFill>
                  <a:schemeClr val="bg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38542080"/>
        <c:crosses val="autoZero"/>
        <c:auto val="1"/>
        <c:lblAlgn val="ctr"/>
        <c:lblOffset val="100"/>
        <c:noMultiLvlLbl val="0"/>
      </c:catAx>
      <c:valAx>
        <c:axId val="38542080"/>
        <c:scaling>
          <c:orientation val="minMax"/>
          <c:max val="1100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c:spPr>
        <c:txPr>
          <a:bodyPr/>
          <a:lstStyle/>
          <a:p>
            <a:pPr>
              <a:defRPr sz="1200" b="1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442560"/>
        <c:crosses val="autoZero"/>
        <c:crossBetween val="between"/>
        <c:majorUnit val="20000"/>
        <c:minorUnit val="10000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B/>
        </a:sp3d>
      </c:spPr>
    </c:plotArea>
    <c:legend>
      <c:legendPos val="r"/>
      <c:legendEntry>
        <c:idx val="0"/>
        <c:txPr>
          <a:bodyPr/>
          <a:lstStyle/>
          <a:p>
            <a:pPr>
              <a:defRPr sz="1400" kern="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kern="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kern="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kern="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kern="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646785357419859"/>
          <c:y val="7.0821374743496798E-2"/>
          <c:w val="0.26374345472713173"/>
          <c:h val="0.31939268896635931"/>
        </c:manualLayout>
      </c:layout>
      <c:overlay val="0"/>
      <c:txPr>
        <a:bodyPr/>
        <a:lstStyle/>
        <a:p>
          <a:pPr>
            <a:defRPr sz="1600" kern="600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innerShdw blurRad="114300">
        <a:prstClr val="black"/>
      </a:innerShdw>
    </a:effectLst>
    <a:scene3d>
      <a:camera prst="orthographicFront"/>
      <a:lightRig rig="threePt" dir="t"/>
    </a:scene3d>
    <a:sp3d>
      <a:bevelB w="101600" prst="riblet"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"/>
      <c:rotY val="10"/>
      <c:depthPercent val="130"/>
      <c:rAngAx val="0"/>
      <c:perspective val="20"/>
    </c:view3D>
    <c:floor>
      <c:thickness val="0"/>
      <c:spPr>
        <a:ln>
          <a:noFill/>
        </a:ln>
        <a:effectLst>
          <a:outerShdw blurRad="50800" dist="50800" dir="5400000" algn="ctr" rotWithShape="0">
            <a:srgbClr val="DD8047">
              <a:lumMod val="75000"/>
            </a:srgbClr>
          </a:out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effectLst>
          <a:innerShdw blurRad="114300">
            <a:srgbClr val="EEECE1">
              <a:lumMod val="25000"/>
            </a:srgbClr>
          </a:innerShdw>
        </a:effectLst>
        <a:scene3d>
          <a:camera prst="orthographicFront"/>
          <a:lightRig rig="threePt" dir="t"/>
        </a:scene3d>
        <a:sp3d>
          <a:bevelB/>
        </a:sp3d>
      </c:spPr>
    </c:sideWall>
    <c:backWall>
      <c:thickness val="0"/>
      <c:spPr>
        <a:noFill/>
        <a:effectLst>
          <a:innerShdw blurRad="114300">
            <a:srgbClr val="EEECE1">
              <a:lumMod val="25000"/>
            </a:srgbClr>
          </a:innerShdw>
        </a:effectLst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9.6626857380919307E-2"/>
          <c:y val="5.0959446515619261E-2"/>
          <c:w val="0.73703247234180436"/>
          <c:h val="0.871804307806251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от использования имущества</c:v>
                </c:pt>
              </c:strCache>
            </c:strRef>
          </c:tx>
          <c:spPr>
            <a:solidFill>
              <a:srgbClr val="00B0F0"/>
            </a:solidFill>
            <a:ln w="10000" cap="flat" cmpd="sng" algn="ctr">
              <a:solidFill>
                <a:srgbClr val="94B6D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1695713558302089E-2"/>
                  <c:y val="-1.591801708452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80-4DB3-A56E-2642B86C3C76}"/>
                </c:ext>
              </c:extLst>
            </c:dLbl>
            <c:dLbl>
              <c:idx val="1"/>
              <c:layout>
                <c:manualLayout>
                  <c:x val="8.6033801122369045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10024.969999999999</c:v>
                </c:pt>
                <c:pt idx="1">
                  <c:v>14144.19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0-4DB3-A56E-2642B86C3C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Платежи при пользовании природными ресурсами</c:v>
                </c:pt>
              </c:strCache>
            </c:strRef>
          </c:tx>
          <c:spPr>
            <a:gradFill rotWithShape="1">
              <a:gsLst>
                <a:gs pos="0">
                  <a:srgbClr val="DD8047">
                    <a:tint val="75000"/>
                    <a:shade val="85000"/>
                    <a:satMod val="230000"/>
                  </a:srgbClr>
                </a:gs>
                <a:gs pos="25000">
                  <a:srgbClr val="DD8047">
                    <a:tint val="90000"/>
                    <a:shade val="70000"/>
                    <a:satMod val="220000"/>
                  </a:srgbClr>
                </a:gs>
                <a:gs pos="50000">
                  <a:srgbClr val="DD8047">
                    <a:tint val="90000"/>
                    <a:shade val="58000"/>
                    <a:satMod val="225000"/>
                  </a:srgbClr>
                </a:gs>
                <a:gs pos="65000">
                  <a:srgbClr val="DD8047">
                    <a:tint val="90000"/>
                    <a:shade val="58000"/>
                    <a:satMod val="225000"/>
                  </a:srgbClr>
                </a:gs>
                <a:gs pos="80000">
                  <a:srgbClr val="DD8047">
                    <a:tint val="90000"/>
                    <a:shade val="69000"/>
                    <a:satMod val="220000"/>
                  </a:srgbClr>
                </a:gs>
                <a:gs pos="100000">
                  <a:srgbClr val="DD8047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 w="10000" cap="flat" cmpd="sng" algn="ctr">
              <a:solidFill>
                <a:srgbClr val="DD8047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1.7479979632458453E-2"/>
                  <c:y val="-5.8789753746098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80-4DB3-A56E-2642B86C3C76}"/>
                </c:ext>
              </c:extLst>
            </c:dLbl>
            <c:dLbl>
              <c:idx val="1"/>
              <c:layout>
                <c:manualLayout>
                  <c:x val="5.7735036800444384E-3"/>
                  <c:y val="-1.148647445689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256.20999999999998</c:v>
                </c:pt>
                <c:pt idx="1">
                  <c:v>178.3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80-4DB3-A56E-2642B86C3C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Доходы от оказания платных услуг</c:v>
                </c:pt>
              </c:strCache>
            </c:strRef>
          </c:tx>
          <c:spPr>
            <a:gradFill rotWithShape="1">
              <a:gsLst>
                <a:gs pos="0">
                  <a:srgbClr val="A5AB81">
                    <a:tint val="75000"/>
                    <a:shade val="85000"/>
                    <a:satMod val="230000"/>
                  </a:srgbClr>
                </a:gs>
                <a:gs pos="25000">
                  <a:srgbClr val="A5AB81">
                    <a:tint val="90000"/>
                    <a:shade val="70000"/>
                    <a:satMod val="220000"/>
                  </a:srgbClr>
                </a:gs>
                <a:gs pos="50000">
                  <a:srgbClr val="A5AB81">
                    <a:tint val="90000"/>
                    <a:shade val="58000"/>
                    <a:satMod val="225000"/>
                  </a:srgbClr>
                </a:gs>
                <a:gs pos="65000">
                  <a:srgbClr val="A5AB81">
                    <a:tint val="90000"/>
                    <a:shade val="58000"/>
                    <a:satMod val="225000"/>
                  </a:srgbClr>
                </a:gs>
                <a:gs pos="80000">
                  <a:srgbClr val="A5AB81">
                    <a:tint val="90000"/>
                    <a:shade val="69000"/>
                    <a:satMod val="220000"/>
                  </a:srgbClr>
                </a:gs>
                <a:gs pos="100000">
                  <a:srgbClr val="A5AB81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 w="10000" cap="flat" cmpd="sng" algn="ctr">
              <a:solidFill>
                <a:srgbClr val="A5AB8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8.3885339999074209E-3"/>
                  <c:y val="-1.1124879379288324E-2"/>
                </c:manualLayout>
              </c:layout>
              <c:spPr>
                <a:no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c:spPr>
              <c:txPr>
                <a:bodyPr/>
                <a:lstStyle/>
                <a:p>
                  <a:pPr>
                    <a:defRPr sz="1000" b="1" i="0" baseline="0">
                      <a:latin typeface="Bookman Old Style" panose="0205060405050502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80-4DB3-A56E-2642B86C3C76}"/>
                </c:ext>
              </c:extLst>
            </c:dLbl>
            <c:dLbl>
              <c:idx val="1"/>
              <c:layout>
                <c:manualLayout>
                  <c:x val="-1.6159792621396254E-3"/>
                  <c:y val="-1.239161939759087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latin typeface="Bookman Old Style" panose="02050604050505020204" pitchFamily="18" charset="0"/>
                      </a:defRPr>
                    </a:pPr>
                    <a:r>
                      <a:rPr lang="en-US" b="1" i="0" baseline="0" dirty="0"/>
                      <a:t>3 656,06</a:t>
                    </a:r>
                    <a:endParaRPr lang="en-US" dirty="0"/>
                  </a:p>
                </c:rich>
              </c:tx>
              <c:numFmt formatCode="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813.3</c:v>
                </c:pt>
                <c:pt idx="1">
                  <c:v>3656.06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80-4DB3-A56E-2642B86C3C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Доходы от продажи имущества</c:v>
                </c:pt>
              </c:strCache>
            </c:strRef>
          </c:tx>
          <c:spPr>
            <a:gradFill rotWithShape="1">
              <a:gsLst>
                <a:gs pos="0">
                  <a:srgbClr val="D8B25C">
                    <a:tint val="75000"/>
                    <a:shade val="85000"/>
                    <a:satMod val="230000"/>
                  </a:srgbClr>
                </a:gs>
                <a:gs pos="25000">
                  <a:srgbClr val="D8B25C">
                    <a:tint val="90000"/>
                    <a:shade val="70000"/>
                    <a:satMod val="220000"/>
                  </a:srgbClr>
                </a:gs>
                <a:gs pos="50000">
                  <a:srgbClr val="D8B25C">
                    <a:tint val="90000"/>
                    <a:shade val="58000"/>
                    <a:satMod val="225000"/>
                  </a:srgbClr>
                </a:gs>
                <a:gs pos="65000">
                  <a:srgbClr val="D8B25C">
                    <a:tint val="90000"/>
                    <a:shade val="58000"/>
                    <a:satMod val="225000"/>
                  </a:srgbClr>
                </a:gs>
                <a:gs pos="80000">
                  <a:srgbClr val="D8B25C">
                    <a:tint val="90000"/>
                    <a:shade val="69000"/>
                    <a:satMod val="220000"/>
                  </a:srgbClr>
                </a:gs>
                <a:gs pos="100000">
                  <a:srgbClr val="D8B25C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 w="10000" cap="flat" cmpd="sng" algn="ctr">
              <a:solidFill>
                <a:srgbClr val="D8B25C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8.945401101698839E-3"/>
                  <c:y val="-1.447145873614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80-4DB3-A56E-2642B86C3C76}"/>
                </c:ext>
              </c:extLst>
            </c:dLbl>
            <c:dLbl>
              <c:idx val="1"/>
              <c:layout>
                <c:manualLayout>
                  <c:x val="1.1698143776327361E-2"/>
                  <c:y val="2.0800173765039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21049.439999999999</c:v>
                </c:pt>
                <c:pt idx="1">
                  <c:v>36879.67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80-4DB3-A56E-2642B86C3C7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Штрафы, санкции, возмещение ущерба</c:v>
                </c:pt>
              </c:strCache>
            </c:strRef>
          </c:tx>
          <c:spPr>
            <a:gradFill rotWithShape="1">
              <a:gsLst>
                <a:gs pos="0">
                  <a:srgbClr val="7BA79D">
                    <a:tint val="75000"/>
                    <a:shade val="85000"/>
                    <a:satMod val="230000"/>
                  </a:srgbClr>
                </a:gs>
                <a:gs pos="25000">
                  <a:srgbClr val="7BA79D">
                    <a:tint val="90000"/>
                    <a:shade val="70000"/>
                    <a:satMod val="220000"/>
                  </a:srgbClr>
                </a:gs>
                <a:gs pos="50000">
                  <a:srgbClr val="7BA79D">
                    <a:tint val="90000"/>
                    <a:shade val="58000"/>
                    <a:satMod val="225000"/>
                  </a:srgbClr>
                </a:gs>
                <a:gs pos="65000">
                  <a:srgbClr val="7BA79D">
                    <a:tint val="90000"/>
                    <a:shade val="58000"/>
                    <a:satMod val="225000"/>
                  </a:srgbClr>
                </a:gs>
                <a:gs pos="80000">
                  <a:srgbClr val="7BA79D">
                    <a:tint val="90000"/>
                    <a:shade val="69000"/>
                    <a:satMod val="220000"/>
                  </a:srgbClr>
                </a:gs>
                <a:gs pos="100000">
                  <a:srgbClr val="7BA79D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 w="10000" cap="flat" cmpd="sng" algn="ctr">
              <a:solidFill>
                <a:srgbClr val="7BA79D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1.1649539415821822E-2"/>
                  <c:y val="-2.559598203953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80-4DB3-A56E-2642B86C3C76}"/>
                </c:ext>
              </c:extLst>
            </c:dLbl>
            <c:dLbl>
              <c:idx val="1"/>
              <c:layout>
                <c:manualLayout>
                  <c:x val="1.0731611350275425E-2"/>
                  <c:y val="-1.709449186188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613.87</c:v>
                </c:pt>
                <c:pt idx="1">
                  <c:v>887.57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80-4DB3-A56E-2642B86C3C7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 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68C8C">
                    <a:tint val="75000"/>
                    <a:shade val="85000"/>
                    <a:satMod val="230000"/>
                  </a:srgbClr>
                </a:gs>
                <a:gs pos="25000">
                  <a:srgbClr val="968C8C">
                    <a:tint val="90000"/>
                    <a:shade val="70000"/>
                    <a:satMod val="220000"/>
                  </a:srgbClr>
                </a:gs>
                <a:gs pos="50000">
                  <a:srgbClr val="968C8C">
                    <a:tint val="90000"/>
                    <a:shade val="58000"/>
                    <a:satMod val="225000"/>
                  </a:srgbClr>
                </a:gs>
                <a:gs pos="65000">
                  <a:srgbClr val="968C8C">
                    <a:tint val="90000"/>
                    <a:shade val="58000"/>
                    <a:satMod val="225000"/>
                  </a:srgbClr>
                </a:gs>
                <a:gs pos="80000">
                  <a:srgbClr val="968C8C">
                    <a:tint val="90000"/>
                    <a:shade val="69000"/>
                    <a:satMod val="220000"/>
                  </a:srgbClr>
                </a:gs>
                <a:gs pos="100000">
                  <a:srgbClr val="968C8C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 w="10000" cap="flat" cmpd="sng" algn="ctr">
              <a:solidFill>
                <a:srgbClr val="968C8C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1.1506966625005785E-2"/>
                  <c:y val="-1.157762988758683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baseline="0">
                      <a:latin typeface="Bookman Old Style" panose="0205060405050502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80-4DB3-A56E-2642B86C3C76}"/>
                </c:ext>
              </c:extLst>
            </c:dLbl>
            <c:dLbl>
              <c:idx val="1"/>
              <c:layout>
                <c:manualLayout>
                  <c:x val="1.8880826737027373E-2"/>
                  <c:y val="-2.270161907712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80-4DB3-A56E-2642B86C3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Лист1!$G$2:$G$3</c:f>
              <c:numCache>
                <c:formatCode>#,##0.00</c:formatCode>
                <c:ptCount val="2"/>
                <c:pt idx="0">
                  <c:v>478.07</c:v>
                </c:pt>
                <c:pt idx="1">
                  <c:v>1308.33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E80-4DB3-A56E-2642B86C3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76"/>
        <c:shape val="cylinder"/>
        <c:axId val="199998464"/>
        <c:axId val="39993344"/>
        <c:axId val="0"/>
      </c:bar3DChart>
      <c:catAx>
        <c:axId val="19999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anchor="ctr" anchorCtr="0"/>
          <a:lstStyle/>
          <a:p>
            <a:pPr>
              <a:defRPr sz="1300" b="1" baseline="0">
                <a:latin typeface="Bookman Old Style" panose="02050604050505020204" pitchFamily="18" charset="0"/>
              </a:defRPr>
            </a:pPr>
            <a:endParaRPr lang="ru-RU"/>
          </a:p>
        </c:txPr>
        <c:crossAx val="39993344"/>
        <c:crosses val="autoZero"/>
        <c:auto val="1"/>
        <c:lblAlgn val="ctr"/>
        <c:lblOffset val="50"/>
        <c:noMultiLvlLbl val="0"/>
      </c:catAx>
      <c:valAx>
        <c:axId val="39993344"/>
        <c:scaling>
          <c:orientation val="minMax"/>
          <c:max val="350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latin typeface="Bookman Old Style" panose="02050604050505020204" pitchFamily="18" charset="0"/>
              </a:defRPr>
            </a:pPr>
            <a:endParaRPr lang="ru-RU"/>
          </a:p>
        </c:txPr>
        <c:crossAx val="199998464"/>
        <c:crosses val="autoZero"/>
        <c:crossBetween val="between"/>
        <c:majorUnit val="5000"/>
      </c:valAx>
      <c:spPr>
        <a:noFill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937265657547558"/>
          <c:y val="3.9186865072158794E-2"/>
          <c:w val="0.21682416793963805"/>
          <c:h val="0.61381004774977832"/>
        </c:manualLayout>
      </c:layout>
      <c:overlay val="0"/>
      <c:spPr>
        <a:noFill/>
      </c:spPr>
      <c:txPr>
        <a:bodyPr/>
        <a:lstStyle/>
        <a:p>
          <a:pPr>
            <a:defRPr sz="1100" b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30"/>
      <c:rAngAx val="1"/>
    </c:view3D>
    <c:floor>
      <c:thickness val="0"/>
      <c:spPr>
        <a:solidFill>
          <a:schemeClr val="tx2">
            <a:lumMod val="90000"/>
          </a:schemeClr>
        </a:solidFill>
      </c:spPr>
    </c:floor>
    <c:sideWall>
      <c:thickness val="0"/>
      <c:spPr>
        <a:noFill/>
        <a:ln>
          <a:noFill/>
        </a:ln>
        <a:effectLst>
          <a:innerShdw blurRad="114300">
            <a:schemeClr val="bg1"/>
          </a:innerShdw>
        </a:effectLst>
        <a:scene3d>
          <a:camera prst="orthographicFront"/>
          <a:lightRig rig="threePt" dir="t"/>
        </a:scene3d>
        <a:sp3d prstMaterial="plastic">
          <a:bevelT prst="slope"/>
        </a:sp3d>
      </c:spPr>
    </c:sideWall>
    <c:backWall>
      <c:thickness val="0"/>
      <c:spPr>
        <a:noFill/>
        <a:ln>
          <a:noFill/>
        </a:ln>
        <a:scene3d>
          <a:camera prst="orthographicFront"/>
          <a:lightRig rig="threePt" dir="t"/>
        </a:scene3d>
        <a:sp3d>
          <a:bevelT w="101600" prst="riblet"/>
        </a:sp3d>
      </c:spPr>
    </c:backWall>
    <c:plotArea>
      <c:layout>
        <c:manualLayout>
          <c:layoutTarget val="inner"/>
          <c:xMode val="edge"/>
          <c:yMode val="edge"/>
          <c:x val="8.0251241381639943E-2"/>
          <c:y val="2.6474918551411156E-2"/>
          <c:w val="0.76612432457453983"/>
          <c:h val="0.845263554665026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500485.21</c:v>
                </c:pt>
                <c:pt idx="1">
                  <c:v>683487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1-48FC-AD54-96E9535985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50053.62</c:v>
                </c:pt>
                <c:pt idx="1">
                  <c:v>139014.47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1-48FC-AD54-96E9535985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583054.68000000005</c:v>
                </c:pt>
                <c:pt idx="1">
                  <c:v>699045.25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1-48FC-AD54-96E9535985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B686DA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19259.2</c:v>
                </c:pt>
                <c:pt idx="1">
                  <c:v>304123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31-48FC-AD54-96E953598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511424"/>
        <c:axId val="39995072"/>
        <c:axId val="0"/>
      </c:bar3DChart>
      <c:catAx>
        <c:axId val="20151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solidFill>
                  <a:schemeClr val="bg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39995072"/>
        <c:crosses val="autoZero"/>
        <c:auto val="1"/>
        <c:lblAlgn val="ctr"/>
        <c:lblOffset val="100"/>
        <c:noMultiLvlLbl val="0"/>
      </c:catAx>
      <c:valAx>
        <c:axId val="39995072"/>
        <c:scaling>
          <c:orientation val="minMax"/>
          <c:max val="550000"/>
          <c:min val="0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000" b="1" i="0" baseline="0">
                <a:solidFill>
                  <a:schemeClr val="bg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201511424"/>
        <c:crosses val="autoZero"/>
        <c:crossBetween val="between"/>
        <c:majorUnit val="100000"/>
      </c:val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75391473406471321"/>
          <c:y val="7.0132455148425143E-2"/>
          <c:w val="0.23646538990796734"/>
          <c:h val="0.57419273778112834"/>
        </c:manualLayout>
      </c:layout>
      <c:overlay val="0"/>
      <c:txPr>
        <a:bodyPr/>
        <a:lstStyle/>
        <a:p>
          <a:pPr>
            <a:defRPr sz="1300" kern="4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glow rad="127000">
        <a:schemeClr val="accent4">
          <a:lumMod val="40000"/>
          <a:lumOff val="60000"/>
        </a:schemeClr>
      </a:glow>
      <a:innerShdw blurRad="114300">
        <a:prstClr val="black"/>
      </a:innerShdw>
    </a:effectLst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872194963412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расходов за 2022 год</c:v>
                </c:pt>
              </c:strCache>
            </c:strRef>
          </c:tx>
          <c:spPr>
            <a:ln w="57150">
              <a:solidFill>
                <a:schemeClr val="bg2">
                  <a:lumMod val="60000"/>
                  <a:lumOff val="40000"/>
                </a:schemeClr>
              </a:solidFill>
            </a:ln>
          </c:spPr>
          <c:explosion val="9"/>
          <c:dPt>
            <c:idx val="0"/>
            <c:bubble3D val="0"/>
            <c:spPr>
              <a:solidFill>
                <a:srgbClr val="9DC3C2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E9-4957-8145-C747E7D9B02A}"/>
              </c:ext>
            </c:extLst>
          </c:dPt>
          <c:dPt>
            <c:idx val="1"/>
            <c:bubble3D val="0"/>
            <c:spPr>
              <a:solidFill>
                <a:srgbClr val="CE528A"/>
              </a:solidFill>
              <a:ln w="5715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6E9-4957-8145-C747E7D9B02A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 w="57150">
                <a:solidFill>
                  <a:srgbClr val="CCCC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E9-4957-8145-C747E7D9B02A}"/>
              </c:ext>
            </c:extLst>
          </c:dPt>
          <c:dPt>
            <c:idx val="3"/>
            <c:bubble3D val="0"/>
            <c:spPr>
              <a:solidFill>
                <a:srgbClr val="B686DA"/>
              </a:solidFill>
              <a:ln w="57150"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E9-4957-8145-C747E7D9B02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6E9-4957-8145-C747E7D9B02A}"/>
              </c:ext>
            </c:extLst>
          </c:dPt>
          <c:dPt>
            <c:idx val="5"/>
            <c:bubble3D val="0"/>
            <c:spPr>
              <a:solidFill>
                <a:srgbClr val="4BD0FF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6E9-4957-8145-C747E7D9B02A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6E9-4957-8145-C747E7D9B02A}"/>
              </c:ext>
            </c:extLst>
          </c:dPt>
          <c:dPt>
            <c:idx val="10"/>
            <c:bubble3D val="0"/>
            <c:spPr>
              <a:solidFill>
                <a:srgbClr val="F6AB48"/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6E9-4957-8145-C747E7D9B02A}"/>
              </c:ext>
            </c:extLst>
          </c:dPt>
          <c:dLbls>
            <c:dLbl>
              <c:idx val="0"/>
              <c:layout>
                <c:manualLayout>
                  <c:x val="2.7454983104198492E-2"/>
                  <c:y val="-0.13057308959614194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Общегосударствен-ные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расходы -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142</a:t>
                    </a:r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481,35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E9-4957-8145-C747E7D9B02A}"/>
                </c:ext>
              </c:extLst>
            </c:dLbl>
            <c:dLbl>
              <c:idx val="1"/>
              <c:layout>
                <c:manualLayout>
                  <c:x val="6.3520228671943707E-2"/>
                  <c:y val="7.2420970572268997E-2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Нац.оборона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1 729,00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E9-4957-8145-C747E7D9B02A}"/>
                </c:ext>
              </c:extLst>
            </c:dLbl>
            <c:dLbl>
              <c:idx val="2"/>
              <c:layout>
                <c:manualLayout>
                  <c:x val="-6.9575406193584224E-2"/>
                  <c:y val="6.2398214894395978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Нац.безопасность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26 434,45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E9-4957-8145-C747E7D9B02A}"/>
                </c:ext>
              </c:extLst>
            </c:dLbl>
            <c:dLbl>
              <c:idx val="3"/>
              <c:layout>
                <c:manualLayout>
                  <c:x val="0.17894574827570245"/>
                  <c:y val="-0.1963063842143136"/>
                </c:manualLayout>
              </c:layout>
              <c:tx>
                <c:rich>
                  <a:bodyPr rot="66000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ЖКХ -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293 004,46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6E9-4957-8145-C747E7D9B02A}"/>
                </c:ext>
              </c:extLst>
            </c:dLbl>
            <c:dLbl>
              <c:idx val="4"/>
              <c:layout>
                <c:manualLayout>
                  <c:x val="1.7682150627227701E-2"/>
                  <c:y val="0.11442618449457777"/>
                </c:manualLayout>
              </c:layout>
              <c:tx>
                <c:rich>
                  <a:bodyPr rot="-300000" vert="horz" anchor="t" anchorCtr="1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 - 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796 787,96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6E9-4957-8145-C747E7D9B02A}"/>
                </c:ext>
              </c:extLst>
            </c:dLbl>
            <c:dLbl>
              <c:idx val="5"/>
              <c:layout>
                <c:manualLayout>
                  <c:x val="-0.14687080498078969"/>
                  <c:y val="4.4822846574339423E-2"/>
                </c:manualLayout>
              </c:layout>
              <c:tx>
                <c:rich>
                  <a:bodyPr rot="-30000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 -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200 064,38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6E9-4957-8145-C747E7D9B02A}"/>
                </c:ext>
              </c:extLst>
            </c:dLbl>
            <c:dLbl>
              <c:idx val="6"/>
              <c:layout>
                <c:manualLayout>
                  <c:x val="-9.9691825209461543E-2"/>
                  <c:y val="-0.12326334095012056"/>
                </c:manualLayout>
              </c:layout>
              <c:tx>
                <c:rich>
                  <a:bodyPr rot="-12000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 -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493 567,40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6E9-4957-8145-C747E7D9B02A}"/>
                </c:ext>
              </c:extLst>
            </c:dLbl>
            <c:dLbl>
              <c:idx val="7"/>
              <c:layout>
                <c:manualLayout>
                  <c:x val="3.2666874971068835E-2"/>
                  <c:y val="1.158929946598326E-2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Физ.культура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и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спорт –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238,17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6E9-4957-8145-C747E7D9B02A}"/>
                </c:ext>
              </c:extLst>
            </c:dLbl>
            <c:dLbl>
              <c:idx val="8"/>
              <c:layout>
                <c:manualLayout>
                  <c:x val="-4.2621395176595842E-2"/>
                  <c:y val="0.11440645869891808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Ср-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ва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массовой информации  -           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1 200,00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6E9-4957-8145-C747E7D9B02A}"/>
                </c:ext>
              </c:extLst>
            </c:dLbl>
            <c:dLbl>
              <c:idx val="9"/>
              <c:layout>
                <c:manualLayout>
                  <c:x val="-0.18619092255705227"/>
                  <c:y val="5.6986876822663519E-2"/>
                </c:manualLayout>
              </c:layout>
              <c:tx>
                <c:rich>
                  <a:bodyPr rot="-6000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Обслуж.муниц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долга -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1,43</a:t>
                    </a:r>
                    <a:endParaRPr lang="ru-RU" b="1" dirty="0"/>
                  </a:p>
                </c:rich>
              </c:tx>
              <c:numFmt formatCode="General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6E9-4957-8145-C747E7D9B02A}"/>
                </c:ext>
              </c:extLst>
            </c:dLbl>
            <c:dLbl>
              <c:idx val="10"/>
              <c:layout>
                <c:manualLayout>
                  <c:x val="-7.2016386612970523E-2"/>
                  <c:y val="-0.13900989130297559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/>
                      <a:t>Национальная экономика</a:t>
                    </a:r>
                    <a:r>
                      <a:rPr lang="ru-RU" dirty="0"/>
                      <a:t>         </a:t>
                    </a:r>
                    <a:r>
                      <a:rPr lang="ru-RU" sz="1300" b="1" dirty="0"/>
                      <a:t>127 739,46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6E9-4957-8145-C747E7D9B02A}"/>
                </c:ext>
              </c:extLst>
            </c:dLbl>
            <c:numFmt formatCode="General" sourceLinked="0"/>
            <c:spPr>
              <a:ln>
                <a:noFill/>
              </a:ln>
            </c:spPr>
            <c:txPr>
              <a:bodyPr rot="-360000"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cmpd="sng"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Общегосуд.расходы</c:v>
                </c:pt>
                <c:pt idx="1">
                  <c:v>Национальная оборона</c:v>
                </c:pt>
                <c:pt idx="2">
                  <c:v>Нац.безопасность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Физ.культура и спорт</c:v>
                </c:pt>
                <c:pt idx="8">
                  <c:v>Ср-ва массовой информации</c:v>
                </c:pt>
                <c:pt idx="9">
                  <c:v>Обслуживание муниц.долга</c:v>
                </c:pt>
                <c:pt idx="10">
                  <c:v>Нац.экономика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 formatCode="#,##0.0">
                  <c:v>142481.35</c:v>
                </c:pt>
                <c:pt idx="1">
                  <c:v>1729</c:v>
                </c:pt>
                <c:pt idx="2">
                  <c:v>26434.45</c:v>
                </c:pt>
                <c:pt idx="3">
                  <c:v>293004.46000000002</c:v>
                </c:pt>
                <c:pt idx="4">
                  <c:v>796787.96</c:v>
                </c:pt>
                <c:pt idx="5">
                  <c:v>200064.38</c:v>
                </c:pt>
                <c:pt idx="6">
                  <c:v>493567.4</c:v>
                </c:pt>
                <c:pt idx="7" formatCode="General">
                  <c:v>238.17</c:v>
                </c:pt>
                <c:pt idx="8">
                  <c:v>1200</c:v>
                </c:pt>
                <c:pt idx="9" formatCode="General">
                  <c:v>1.43</c:v>
                </c:pt>
                <c:pt idx="10">
                  <c:v>127739.46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6E9-4957-8145-C747E7D9B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19050"/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 cmpd="sng"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Структура соотношения всего расходов,  </a:t>
            </a:r>
          </a:p>
          <a:p>
            <a:pPr>
              <a:defRPr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на программные и непрограммные расходы (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тыс.руб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.)</a:t>
            </a:r>
          </a:p>
          <a:p>
            <a:pPr>
              <a:defRPr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pP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731625438495857"/>
          <c:y val="7.1385587980505358E-2"/>
        </c:manualLayout>
      </c:layout>
      <c:overlay val="0"/>
    </c:title>
    <c:autoTitleDeleted val="0"/>
    <c:view3D>
      <c:rotX val="30"/>
      <c:rotY val="12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141801293030288E-2"/>
          <c:y val="0.22559713928621025"/>
          <c:w val="0.76128339048955063"/>
          <c:h val="0.59220108318289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Структура соотношения расходов на программные и непрограммные расходы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DF-4E48-A183-60E78A4E330C}"/>
              </c:ext>
            </c:extLst>
          </c:dPt>
          <c:dPt>
            <c:idx val="1"/>
            <c:bubble3D val="0"/>
            <c:spPr>
              <a:solidFill>
                <a:srgbClr val="A7AD85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DF-4E48-A183-60E78A4E330C}"/>
              </c:ext>
            </c:extLst>
          </c:dPt>
          <c:cat>
            <c:strRef>
              <c:f>Лист1!$A$2:$A$3</c:f>
              <c:strCache>
                <c:ptCount val="2"/>
                <c:pt idx="0">
                  <c:v>  Программные расходы (ПР)</c:v>
                </c:pt>
                <c:pt idx="1">
                  <c:v>  Непрограммные расходы (НПР)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1775357.91</c:v>
                </c:pt>
                <c:pt idx="1">
                  <c:v>307890.15000000002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F-4E48-A183-60E78A4E3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0668808076172993"/>
          <c:y val="0.66742482856217056"/>
          <c:w val="0.52099768751924547"/>
          <c:h val="0.175106962657302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24B39-D825-448B-B67D-382AA1871541}" type="doc">
      <dgm:prSet loTypeId="urn:microsoft.com/office/officeart/2005/8/layout/process1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2DF5BEB-FEED-439C-9718-82E1D23A18AE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>
              <a:solidFill>
                <a:schemeClr val="bg1"/>
              </a:solidFill>
            </a:rPr>
            <a:t>Региональные бюджеты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solidFill>
                <a:schemeClr val="bg1"/>
              </a:solidFill>
            </a:rPr>
            <a:t>(Субъекты Российской Федерации)</a:t>
          </a:r>
        </a:p>
        <a:p>
          <a:pPr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E4ED9C6C-1E5B-4052-94FA-C8C6DB65E87B}" type="parTrans" cxnId="{9BB5CA6C-F196-46E7-9A0F-7761154A2180}">
      <dgm:prSet/>
      <dgm:spPr/>
      <dgm:t>
        <a:bodyPr/>
        <a:lstStyle/>
        <a:p>
          <a:endParaRPr lang="ru-RU"/>
        </a:p>
      </dgm:t>
    </dgm:pt>
    <dgm:pt modelId="{A78292DE-2870-487C-BC4F-07686583C2D3}" type="sibTrans" cxnId="{9BB5CA6C-F196-46E7-9A0F-7761154A2180}">
      <dgm:prSet/>
      <dgm:spPr/>
      <dgm:t>
        <a:bodyPr/>
        <a:lstStyle/>
        <a:p>
          <a:endParaRPr lang="ru-RU"/>
        </a:p>
      </dgm:t>
    </dgm:pt>
    <dgm:pt modelId="{1551B41A-2B17-4FC9-8A27-9B5619D457AC}" type="pres">
      <dgm:prSet presAssocID="{7F424B39-D825-448B-B67D-382AA1871541}" presName="Name0" presStyleCnt="0">
        <dgm:presLayoutVars>
          <dgm:dir/>
          <dgm:resizeHandles val="exact"/>
        </dgm:presLayoutVars>
      </dgm:prSet>
      <dgm:spPr/>
    </dgm:pt>
    <dgm:pt modelId="{B935B2A2-E1C1-4142-ACD5-C167F20CBDC3}" type="pres">
      <dgm:prSet presAssocID="{92DF5BEB-FEED-439C-9718-82E1D23A18AE}" presName="node" presStyleLbl="node1" presStyleIdx="0" presStyleCnt="1" custLinFactNeighborX="-576" custLinFactNeighborY="-7694">
        <dgm:presLayoutVars>
          <dgm:bulletEnabled val="1"/>
        </dgm:presLayoutVars>
      </dgm:prSet>
      <dgm:spPr>
        <a:prstGeom prst="flowChartMagneticDisk">
          <a:avLst/>
        </a:prstGeom>
      </dgm:spPr>
    </dgm:pt>
  </dgm:ptLst>
  <dgm:cxnLst>
    <dgm:cxn modelId="{5D219E29-4CEF-4403-B275-0CA1685899B4}" type="presOf" srcId="{7F424B39-D825-448B-B67D-382AA1871541}" destId="{1551B41A-2B17-4FC9-8A27-9B5619D457AC}" srcOrd="0" destOrd="0" presId="urn:microsoft.com/office/officeart/2005/8/layout/process1"/>
    <dgm:cxn modelId="{9BB5CA6C-F196-46E7-9A0F-7761154A2180}" srcId="{7F424B39-D825-448B-B67D-382AA1871541}" destId="{92DF5BEB-FEED-439C-9718-82E1D23A18AE}" srcOrd="0" destOrd="0" parTransId="{E4ED9C6C-1E5B-4052-94FA-C8C6DB65E87B}" sibTransId="{A78292DE-2870-487C-BC4F-07686583C2D3}"/>
    <dgm:cxn modelId="{F1422EF5-4CBC-4542-83D1-83F1A58A4A2B}" type="presOf" srcId="{92DF5BEB-FEED-439C-9718-82E1D23A18AE}" destId="{B935B2A2-E1C1-4142-ACD5-C167F20CBDC3}" srcOrd="0" destOrd="0" presId="urn:microsoft.com/office/officeart/2005/8/layout/process1"/>
    <dgm:cxn modelId="{8E12F680-A376-4098-A3B0-035EFD885FB2}" type="presParOf" srcId="{1551B41A-2B17-4FC9-8A27-9B5619D457AC}" destId="{B935B2A2-E1C1-4142-ACD5-C167F20CBDC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3CFE3-C465-46E0-884C-CA3F3E3B3AFC}" type="doc">
      <dgm:prSet loTypeId="urn:microsoft.com/office/officeart/2005/8/layout/process1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6AEB51C-61BF-4B4A-8671-796C5C9C774E}">
      <dgm:prSet custT="1"/>
      <dgm:spPr>
        <a:solidFill>
          <a:schemeClr val="accent3">
            <a:lumMod val="60000"/>
            <a:lumOff val="40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 tIns="180000" anchor="b" anchorCtr="0"/>
        <a:lstStyle/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dirty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>
              <a:solidFill>
                <a:schemeClr val="bg1"/>
              </a:solidFill>
            </a:rPr>
            <a:t>Местные бюджеты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>
              <a:solidFill>
                <a:schemeClr val="bg1"/>
              </a:solidFill>
            </a:rPr>
            <a:t>(муниципальные образования)</a:t>
          </a:r>
        </a:p>
      </dgm:t>
    </dgm:pt>
    <dgm:pt modelId="{5F25FB48-8525-48AF-934F-7244251F3612}" type="parTrans" cxnId="{5580268A-1F6C-4881-90B8-3A0C3B1C62FD}">
      <dgm:prSet/>
      <dgm:spPr/>
      <dgm:t>
        <a:bodyPr/>
        <a:lstStyle/>
        <a:p>
          <a:endParaRPr lang="ru-RU"/>
        </a:p>
      </dgm:t>
    </dgm:pt>
    <dgm:pt modelId="{584D6B1B-C46A-4551-A507-051BE97A392B}" type="sibTrans" cxnId="{5580268A-1F6C-4881-90B8-3A0C3B1C62FD}">
      <dgm:prSet/>
      <dgm:spPr/>
      <dgm:t>
        <a:bodyPr/>
        <a:lstStyle/>
        <a:p>
          <a:endParaRPr lang="ru-RU"/>
        </a:p>
      </dgm:t>
    </dgm:pt>
    <dgm:pt modelId="{FD4F7BC6-E439-46BF-AF0D-260FD9EDD808}" type="pres">
      <dgm:prSet presAssocID="{0413CFE3-C465-46E0-884C-CA3F3E3B3AFC}" presName="Name0" presStyleCnt="0">
        <dgm:presLayoutVars>
          <dgm:dir/>
          <dgm:resizeHandles val="exact"/>
        </dgm:presLayoutVars>
      </dgm:prSet>
      <dgm:spPr/>
    </dgm:pt>
    <dgm:pt modelId="{670516EB-2AF9-4096-B9C4-66EF0B8A322B}" type="pres">
      <dgm:prSet presAssocID="{D6AEB51C-61BF-4B4A-8671-796C5C9C774E}" presName="node" presStyleLbl="node1" presStyleIdx="0" presStyleCnt="1" custScaleX="100196" custLinFactNeighborX="-3646" custLinFactNeighborY="233">
        <dgm:presLayoutVars>
          <dgm:bulletEnabled val="1"/>
        </dgm:presLayoutVars>
      </dgm:prSet>
      <dgm:spPr>
        <a:prstGeom prst="flowChartMagneticDisk">
          <a:avLst/>
        </a:prstGeom>
      </dgm:spPr>
    </dgm:pt>
  </dgm:ptLst>
  <dgm:cxnLst>
    <dgm:cxn modelId="{5580268A-1F6C-4881-90B8-3A0C3B1C62FD}" srcId="{0413CFE3-C465-46E0-884C-CA3F3E3B3AFC}" destId="{D6AEB51C-61BF-4B4A-8671-796C5C9C774E}" srcOrd="0" destOrd="0" parTransId="{5F25FB48-8525-48AF-934F-7244251F3612}" sibTransId="{584D6B1B-C46A-4551-A507-051BE97A392B}"/>
    <dgm:cxn modelId="{8B88B697-08DA-4BE5-A5B2-77C043DB2977}" type="presOf" srcId="{0413CFE3-C465-46E0-884C-CA3F3E3B3AFC}" destId="{FD4F7BC6-E439-46BF-AF0D-260FD9EDD808}" srcOrd="0" destOrd="0" presId="urn:microsoft.com/office/officeart/2005/8/layout/process1"/>
    <dgm:cxn modelId="{D6BCBFA5-CEF9-4DAD-90A9-3CE5E5269416}" type="presOf" srcId="{D6AEB51C-61BF-4B4A-8671-796C5C9C774E}" destId="{670516EB-2AF9-4096-B9C4-66EF0B8A322B}" srcOrd="0" destOrd="0" presId="urn:microsoft.com/office/officeart/2005/8/layout/process1"/>
    <dgm:cxn modelId="{5E20A6E1-C955-433E-BF5D-DFD659307B3C}" type="presParOf" srcId="{FD4F7BC6-E439-46BF-AF0D-260FD9EDD808}" destId="{670516EB-2AF9-4096-B9C4-66EF0B8A32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24B39-D825-448B-B67D-382AA1871541}" type="doc">
      <dgm:prSet loTypeId="urn:microsoft.com/office/officeart/2005/8/layout/process1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2DF5BEB-FEED-439C-9718-82E1D23A18AE}">
      <dgm:prSet custT="1"/>
      <dgm:spPr>
        <a:solidFill>
          <a:schemeClr val="accent3">
            <a:lumMod val="60000"/>
            <a:lumOff val="40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 tIns="0" anchor="t" anchorCtr="0"/>
        <a:lstStyle/>
        <a:p>
          <a:pPr algn="ctr" rtl="0">
            <a:spcAft>
              <a:spcPts val="0"/>
            </a:spcAft>
          </a:pPr>
          <a:r>
            <a:rPr lang="ru-RU" sz="1500" b="1" dirty="0">
              <a:solidFill>
                <a:schemeClr val="bg1"/>
              </a:solidFill>
            </a:rPr>
            <a:t>Федеральный бюджет </a:t>
          </a:r>
        </a:p>
        <a:p>
          <a:pPr algn="ctr" rtl="0">
            <a:spcAft>
              <a:spcPts val="0"/>
            </a:spcAft>
          </a:pPr>
          <a:r>
            <a:rPr lang="ru-RU" sz="1400" dirty="0">
              <a:solidFill>
                <a:schemeClr val="bg1"/>
              </a:solidFill>
            </a:rPr>
            <a:t>(Российская Федерация)</a:t>
          </a:r>
        </a:p>
      </dgm:t>
    </dgm:pt>
    <dgm:pt modelId="{E4ED9C6C-1E5B-4052-94FA-C8C6DB65E87B}" type="parTrans" cxnId="{9BB5CA6C-F196-46E7-9A0F-7761154A2180}">
      <dgm:prSet/>
      <dgm:spPr/>
      <dgm:t>
        <a:bodyPr/>
        <a:lstStyle/>
        <a:p>
          <a:endParaRPr lang="ru-RU"/>
        </a:p>
      </dgm:t>
    </dgm:pt>
    <dgm:pt modelId="{A78292DE-2870-487C-BC4F-07686583C2D3}" type="sibTrans" cxnId="{9BB5CA6C-F196-46E7-9A0F-7761154A2180}">
      <dgm:prSet/>
      <dgm:spPr/>
      <dgm:t>
        <a:bodyPr/>
        <a:lstStyle/>
        <a:p>
          <a:endParaRPr lang="ru-RU"/>
        </a:p>
      </dgm:t>
    </dgm:pt>
    <dgm:pt modelId="{1551B41A-2B17-4FC9-8A27-9B5619D457AC}" type="pres">
      <dgm:prSet presAssocID="{7F424B39-D825-448B-B67D-382AA1871541}" presName="Name0" presStyleCnt="0">
        <dgm:presLayoutVars>
          <dgm:dir/>
          <dgm:resizeHandles val="exact"/>
        </dgm:presLayoutVars>
      </dgm:prSet>
      <dgm:spPr/>
    </dgm:pt>
    <dgm:pt modelId="{B935B2A2-E1C1-4142-ACD5-C167F20CBDC3}" type="pres">
      <dgm:prSet presAssocID="{92DF5BEB-FEED-439C-9718-82E1D23A18AE}" presName="node" presStyleLbl="node1" presStyleIdx="0" presStyleCnt="1" custScaleY="100000" custLinFactNeighborX="7413" custLinFactNeighborY="-16098">
        <dgm:presLayoutVars>
          <dgm:bulletEnabled val="1"/>
        </dgm:presLayoutVars>
      </dgm:prSet>
      <dgm:spPr>
        <a:prstGeom prst="flowChartMagneticDisk">
          <a:avLst/>
        </a:prstGeom>
      </dgm:spPr>
    </dgm:pt>
  </dgm:ptLst>
  <dgm:cxnLst>
    <dgm:cxn modelId="{2E307622-0620-4ED1-878E-58823F83D014}" type="presOf" srcId="{92DF5BEB-FEED-439C-9718-82E1D23A18AE}" destId="{B935B2A2-E1C1-4142-ACD5-C167F20CBDC3}" srcOrd="0" destOrd="0" presId="urn:microsoft.com/office/officeart/2005/8/layout/process1"/>
    <dgm:cxn modelId="{9BB5CA6C-F196-46E7-9A0F-7761154A2180}" srcId="{7F424B39-D825-448B-B67D-382AA1871541}" destId="{92DF5BEB-FEED-439C-9718-82E1D23A18AE}" srcOrd="0" destOrd="0" parTransId="{E4ED9C6C-1E5B-4052-94FA-C8C6DB65E87B}" sibTransId="{A78292DE-2870-487C-BC4F-07686583C2D3}"/>
    <dgm:cxn modelId="{5FC121C8-82F2-48F6-9AD8-F6761ECDBDC2}" type="presOf" srcId="{7F424B39-D825-448B-B67D-382AA1871541}" destId="{1551B41A-2B17-4FC9-8A27-9B5619D457AC}" srcOrd="0" destOrd="0" presId="urn:microsoft.com/office/officeart/2005/8/layout/process1"/>
    <dgm:cxn modelId="{336E95BD-9030-4F9E-9A98-89F13C158C78}" type="presParOf" srcId="{1551B41A-2B17-4FC9-8A27-9B5619D457AC}" destId="{B935B2A2-E1C1-4142-ACD5-C167F20CBDC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19819-0143-406A-B24C-B0F0495B9EC4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AD2DFAD-B3E6-4A91-9E33-CC174C5F65A4}">
      <dgm:prSet phldrT="[Текст]" custT="1"/>
      <dgm:spPr>
        <a:solidFill>
          <a:srgbClr val="D5E3E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Составление  проекта бюджета </a:t>
          </a:r>
        </a:p>
      </dgm:t>
    </dgm:pt>
    <dgm:pt modelId="{DE0E1F98-50EC-4F74-A4DE-C30014884A37}" type="parTrans" cxnId="{B444AB36-5E51-41C7-9DB9-6F1EEFA3D8AF}">
      <dgm:prSet/>
      <dgm:spPr/>
      <dgm:t>
        <a:bodyPr/>
        <a:lstStyle/>
        <a:p>
          <a:endParaRPr lang="ru-RU"/>
        </a:p>
      </dgm:t>
    </dgm:pt>
    <dgm:pt modelId="{D66593CD-1DCA-403E-BEFE-57C4CBD447C7}" type="sibTrans" cxnId="{B444AB36-5E51-41C7-9DB9-6F1EEFA3D8AF}">
      <dgm:prSet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ACBFCA5-0A67-496F-8705-0410980E6646}">
      <dgm:prSet phldrT="[Текст]" custT="1"/>
      <dgm:spPr>
        <a:solidFill>
          <a:srgbClr val="B3CDC6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Исполнение бюджета</a:t>
          </a:r>
        </a:p>
      </dgm:t>
    </dgm:pt>
    <dgm:pt modelId="{4381B99C-EC22-45FD-827E-C078F210B0BA}" type="parTrans" cxnId="{D1DE4181-E196-4722-B705-0840E45B895E}">
      <dgm:prSet/>
      <dgm:spPr/>
      <dgm:t>
        <a:bodyPr/>
        <a:lstStyle/>
        <a:p>
          <a:endParaRPr lang="ru-RU"/>
        </a:p>
      </dgm:t>
    </dgm:pt>
    <dgm:pt modelId="{80D223F8-8CDD-46B3-8405-F5D3AD9CCAC3}" type="sibTrans" cxnId="{D1DE4181-E196-4722-B705-0840E45B895E}">
      <dgm:prSet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9FD6483-F809-4174-B98A-C0D21CDE426A}">
      <dgm:prSet phldrT="[Текст]" custT="1"/>
      <dgm:spPr>
        <a:solidFill>
          <a:srgbClr val="A5C3BB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Контроль за исполнением бюджета</a:t>
          </a:r>
        </a:p>
      </dgm:t>
    </dgm:pt>
    <dgm:pt modelId="{6EDAF329-E34F-487D-922A-1E0FEAFF72AF}" type="parTrans" cxnId="{3EBB919B-CDF6-4364-8135-82E2CC81371F}">
      <dgm:prSet/>
      <dgm:spPr/>
      <dgm:t>
        <a:bodyPr/>
        <a:lstStyle/>
        <a:p>
          <a:endParaRPr lang="ru-RU"/>
        </a:p>
      </dgm:t>
    </dgm:pt>
    <dgm:pt modelId="{60056429-24C5-4BAE-A03C-18E76AAD0E12}" type="sibTrans" cxnId="{3EBB919B-CDF6-4364-8135-82E2CC81371F}">
      <dgm:prSet/>
      <dgm:spPr>
        <a:solidFill>
          <a:srgbClr val="95B9B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CA5573E-81EC-4495-B0A5-6FCCB1D1984E}">
      <dgm:prSet phldrT="[Текст]" custT="1"/>
      <dgm:spPr>
        <a:solidFill>
          <a:srgbClr val="8EB4AC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bg1"/>
              </a:solidFill>
            </a:rPr>
            <a:t>Составление и утверждение отчета об исполнении бюджета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bg1"/>
            </a:solidFill>
          </a:endParaRPr>
        </a:p>
      </dgm:t>
    </dgm:pt>
    <dgm:pt modelId="{29C206BA-55AD-4123-9FD8-6A6E2FEAE1B5}" type="parTrans" cxnId="{8FCF014A-9D56-494F-AA95-0230B84243C3}">
      <dgm:prSet/>
      <dgm:spPr/>
      <dgm:t>
        <a:bodyPr/>
        <a:lstStyle/>
        <a:p>
          <a:endParaRPr lang="ru-RU"/>
        </a:p>
      </dgm:t>
    </dgm:pt>
    <dgm:pt modelId="{3EEC9A3C-9760-4796-9270-E41BC56F3067}" type="sibTrans" cxnId="{8FCF014A-9D56-494F-AA95-0230B84243C3}">
      <dgm:prSet/>
      <dgm:spPr>
        <a:solidFill>
          <a:srgbClr val="75A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AE31AB3-BD63-4C8B-BD55-6BAD1190D0CD}">
      <dgm:prSet phldrT="[Текст]" custT="1"/>
      <dgm:spPr>
        <a:solidFill>
          <a:srgbClr val="8EB4AC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Бюджетный процесс </a:t>
          </a:r>
          <a:r>
            <a:rPr lang="ru-RU" sz="1800" dirty="0">
              <a:solidFill>
                <a:schemeClr val="bg1"/>
              </a:solidFill>
            </a:rPr>
            <a:t>– это деятельность органов государственной власти, органов местного самоуправления по составлению и утверждению бюджетов, исполнению бюджетов, контролю за их исполнением, осуществление внешней проверки, утверждению бюджетной отчетности</a:t>
          </a:r>
        </a:p>
      </dgm:t>
    </dgm:pt>
    <dgm:pt modelId="{832C26C8-0EC3-4AA0-819D-4ED48DA4C129}" type="parTrans" cxnId="{1B184A12-20AC-4C3A-8CE0-2B162AAA291C}">
      <dgm:prSet/>
      <dgm:spPr/>
      <dgm:t>
        <a:bodyPr/>
        <a:lstStyle/>
        <a:p>
          <a:endParaRPr lang="ru-RU"/>
        </a:p>
      </dgm:t>
    </dgm:pt>
    <dgm:pt modelId="{EC41E463-D2E6-47B7-ABAF-B6DAF4D6FC98}" type="sibTrans" cxnId="{1B184A12-20AC-4C3A-8CE0-2B162AAA291C}">
      <dgm:prSet/>
      <dgm:spPr/>
      <dgm:t>
        <a:bodyPr/>
        <a:lstStyle/>
        <a:p>
          <a:endParaRPr lang="ru-RU"/>
        </a:p>
      </dgm:t>
    </dgm:pt>
    <dgm:pt modelId="{C8D94BC1-CE48-42AA-91C4-7F7990B7BB38}" type="pres">
      <dgm:prSet presAssocID="{04619819-0143-406A-B24C-B0F0495B9EC4}" presName="diagram" presStyleCnt="0">
        <dgm:presLayoutVars>
          <dgm:dir/>
          <dgm:resizeHandles val="exact"/>
        </dgm:presLayoutVars>
      </dgm:prSet>
      <dgm:spPr/>
    </dgm:pt>
    <dgm:pt modelId="{EF925487-2BDF-4AF5-AEB7-4BD913BFC195}" type="pres">
      <dgm:prSet presAssocID="{EAD2DFAD-B3E6-4A91-9E33-CC174C5F65A4}" presName="node" presStyleLbl="node1" presStyleIdx="0" presStyleCnt="5" custScaleX="77019" custScaleY="78158" custLinFactNeighborX="2615" custLinFactNeighborY="-15236">
        <dgm:presLayoutVars>
          <dgm:bulletEnabled val="1"/>
        </dgm:presLayoutVars>
      </dgm:prSet>
      <dgm:spPr/>
    </dgm:pt>
    <dgm:pt modelId="{B74DFFCB-8C9E-4AD8-A00A-B9D4896A2460}" type="pres">
      <dgm:prSet presAssocID="{D66593CD-1DCA-403E-BEFE-57C4CBD447C7}" presName="sibTrans" presStyleLbl="sibTrans2D1" presStyleIdx="0" presStyleCnt="4" custScaleX="30079" custLinFactNeighborX="-68690" custLinFactNeighborY="903"/>
      <dgm:spPr/>
    </dgm:pt>
    <dgm:pt modelId="{B6BD6C09-D57A-460B-A7A1-83A9542A5E52}" type="pres">
      <dgm:prSet presAssocID="{D66593CD-1DCA-403E-BEFE-57C4CBD447C7}" presName="connectorText" presStyleLbl="sibTrans2D1" presStyleIdx="0" presStyleCnt="4"/>
      <dgm:spPr/>
    </dgm:pt>
    <dgm:pt modelId="{A5F03D06-D8C2-468E-B118-B6E472884350}" type="pres">
      <dgm:prSet presAssocID="{CACBFCA5-0A67-496F-8705-0410980E6646}" presName="node" presStyleLbl="node1" presStyleIdx="1" presStyleCnt="5" custScaleX="82125" custScaleY="77889" custLinFactX="15911" custLinFactNeighborX="100000" custLinFactNeighborY="-13706">
        <dgm:presLayoutVars>
          <dgm:bulletEnabled val="1"/>
        </dgm:presLayoutVars>
      </dgm:prSet>
      <dgm:spPr/>
    </dgm:pt>
    <dgm:pt modelId="{2C77E40A-A398-48A1-B7DE-5ACE9450516E}" type="pres">
      <dgm:prSet presAssocID="{80D223F8-8CDD-46B3-8405-F5D3AD9CCAC3}" presName="sibTrans" presStyleLbl="sibTrans2D1" presStyleIdx="1" presStyleCnt="4" custAng="70592" custScaleX="114251" custScaleY="99360" custLinFactNeighborX="19870" custLinFactNeighborY="5803"/>
      <dgm:spPr/>
    </dgm:pt>
    <dgm:pt modelId="{0E9CBBBB-11EC-49D8-976B-B7E008283F2D}" type="pres">
      <dgm:prSet presAssocID="{80D223F8-8CDD-46B3-8405-F5D3AD9CCAC3}" presName="connectorText" presStyleLbl="sibTrans2D1" presStyleIdx="1" presStyleCnt="4"/>
      <dgm:spPr/>
    </dgm:pt>
    <dgm:pt modelId="{7B7975E2-FBE0-4EB6-998C-CC44958AE756}" type="pres">
      <dgm:prSet presAssocID="{09FD6483-F809-4174-B98A-C0D21CDE426A}" presName="node" presStyleLbl="node1" presStyleIdx="2" presStyleCnt="5" custScaleX="84140" custScaleY="70071" custLinFactY="8746" custLinFactNeighborX="-6214" custLinFactNeighborY="100000">
        <dgm:presLayoutVars>
          <dgm:bulletEnabled val="1"/>
        </dgm:presLayoutVars>
      </dgm:prSet>
      <dgm:spPr/>
    </dgm:pt>
    <dgm:pt modelId="{F730460B-B9B8-4664-B442-AA209D68C0D0}" type="pres">
      <dgm:prSet presAssocID="{60056429-24C5-4BAE-A03C-18E76AAD0E12}" presName="sibTrans" presStyleLbl="sibTrans2D1" presStyleIdx="2" presStyleCnt="4" custAng="21237304" custScaleX="133958" custLinFactNeighborX="30534" custLinFactNeighborY="6290"/>
      <dgm:spPr/>
    </dgm:pt>
    <dgm:pt modelId="{7B2C9DE2-C0BD-407E-8660-D1AE2B0CED39}" type="pres">
      <dgm:prSet presAssocID="{60056429-24C5-4BAE-A03C-18E76AAD0E12}" presName="connectorText" presStyleLbl="sibTrans2D1" presStyleIdx="2" presStyleCnt="4"/>
      <dgm:spPr/>
    </dgm:pt>
    <dgm:pt modelId="{CEFE2DEA-D0DC-4AE9-9370-6D5C3A159080}" type="pres">
      <dgm:prSet presAssocID="{5CA5573E-81EC-4495-B0A5-6FCCB1D1984E}" presName="node" presStyleLbl="node1" presStyleIdx="3" presStyleCnt="5" custScaleX="103032" custScaleY="77504" custLinFactNeighborX="-3772" custLinFactNeighborY="44026">
        <dgm:presLayoutVars>
          <dgm:bulletEnabled val="1"/>
        </dgm:presLayoutVars>
      </dgm:prSet>
      <dgm:spPr/>
    </dgm:pt>
    <dgm:pt modelId="{51A0BB9C-C5F0-4245-8B51-F2E69B18C334}" type="pres">
      <dgm:prSet presAssocID="{3EEC9A3C-9760-4796-9270-E41BC56F3067}" presName="sibTrans" presStyleLbl="sibTrans2D1" presStyleIdx="3" presStyleCnt="4" custAng="21167164" custScaleX="112626" custLinFactNeighborX="-3354" custLinFactNeighborY="29211"/>
      <dgm:spPr/>
    </dgm:pt>
    <dgm:pt modelId="{696EE084-8918-451A-B819-93C7CD178961}" type="pres">
      <dgm:prSet presAssocID="{3EEC9A3C-9760-4796-9270-E41BC56F3067}" presName="connectorText" presStyleLbl="sibTrans2D1" presStyleIdx="3" presStyleCnt="4"/>
      <dgm:spPr/>
    </dgm:pt>
    <dgm:pt modelId="{426D1FE7-ED2C-4B85-A154-637DD87B1814}" type="pres">
      <dgm:prSet presAssocID="{AAE31AB3-BD63-4C8B-BD55-6BAD1190D0CD}" presName="node" presStyleLbl="node1" presStyleIdx="4" presStyleCnt="5" custScaleX="176678" custScaleY="144730" custLinFactNeighborX="2811" custLinFactNeighborY="13662">
        <dgm:presLayoutVars>
          <dgm:bulletEnabled val="1"/>
        </dgm:presLayoutVars>
      </dgm:prSet>
      <dgm:spPr/>
    </dgm:pt>
  </dgm:ptLst>
  <dgm:cxnLst>
    <dgm:cxn modelId="{D618A200-0EC8-4DEC-A1C7-D9EA80B2AA63}" type="presOf" srcId="{5CA5573E-81EC-4495-B0A5-6FCCB1D1984E}" destId="{CEFE2DEA-D0DC-4AE9-9370-6D5C3A159080}" srcOrd="0" destOrd="0" presId="urn:microsoft.com/office/officeart/2005/8/layout/process5"/>
    <dgm:cxn modelId="{BFF4D111-4384-445E-9612-FC910C66E824}" type="presOf" srcId="{EAD2DFAD-B3E6-4A91-9E33-CC174C5F65A4}" destId="{EF925487-2BDF-4AF5-AEB7-4BD913BFC195}" srcOrd="0" destOrd="0" presId="urn:microsoft.com/office/officeart/2005/8/layout/process5"/>
    <dgm:cxn modelId="{1B184A12-20AC-4C3A-8CE0-2B162AAA291C}" srcId="{04619819-0143-406A-B24C-B0F0495B9EC4}" destId="{AAE31AB3-BD63-4C8B-BD55-6BAD1190D0CD}" srcOrd="4" destOrd="0" parTransId="{832C26C8-0EC3-4AA0-819D-4ED48DA4C129}" sibTransId="{EC41E463-D2E6-47B7-ABAF-B6DAF4D6FC98}"/>
    <dgm:cxn modelId="{A52C8712-5E29-4965-862F-B97903E5EA9F}" type="presOf" srcId="{60056429-24C5-4BAE-A03C-18E76AAD0E12}" destId="{F730460B-B9B8-4664-B442-AA209D68C0D0}" srcOrd="0" destOrd="0" presId="urn:microsoft.com/office/officeart/2005/8/layout/process5"/>
    <dgm:cxn modelId="{0CA50423-31E2-479E-84AC-DC2FD217B8AA}" type="presOf" srcId="{80D223F8-8CDD-46B3-8405-F5D3AD9CCAC3}" destId="{0E9CBBBB-11EC-49D8-976B-B7E008283F2D}" srcOrd="1" destOrd="0" presId="urn:microsoft.com/office/officeart/2005/8/layout/process5"/>
    <dgm:cxn modelId="{D1D56924-46EB-4C0F-9F2D-E49C29673C57}" type="presOf" srcId="{3EEC9A3C-9760-4796-9270-E41BC56F3067}" destId="{51A0BB9C-C5F0-4245-8B51-F2E69B18C334}" srcOrd="0" destOrd="0" presId="urn:microsoft.com/office/officeart/2005/8/layout/process5"/>
    <dgm:cxn modelId="{35460829-B65D-4958-B822-4B8BC5AB118E}" type="presOf" srcId="{09FD6483-F809-4174-B98A-C0D21CDE426A}" destId="{7B7975E2-FBE0-4EB6-998C-CC44958AE756}" srcOrd="0" destOrd="0" presId="urn:microsoft.com/office/officeart/2005/8/layout/process5"/>
    <dgm:cxn modelId="{B444AB36-5E51-41C7-9DB9-6F1EEFA3D8AF}" srcId="{04619819-0143-406A-B24C-B0F0495B9EC4}" destId="{EAD2DFAD-B3E6-4A91-9E33-CC174C5F65A4}" srcOrd="0" destOrd="0" parTransId="{DE0E1F98-50EC-4F74-A4DE-C30014884A37}" sibTransId="{D66593CD-1DCA-403E-BEFE-57C4CBD447C7}"/>
    <dgm:cxn modelId="{5D20453E-C7FC-4A5C-A020-5AF62B5DCCD0}" type="presOf" srcId="{04619819-0143-406A-B24C-B0F0495B9EC4}" destId="{C8D94BC1-CE48-42AA-91C4-7F7990B7BB38}" srcOrd="0" destOrd="0" presId="urn:microsoft.com/office/officeart/2005/8/layout/process5"/>
    <dgm:cxn modelId="{48A1E43F-E73F-41ED-A5FB-C2CDA451D8A8}" type="presOf" srcId="{CACBFCA5-0A67-496F-8705-0410980E6646}" destId="{A5F03D06-D8C2-468E-B118-B6E472884350}" srcOrd="0" destOrd="0" presId="urn:microsoft.com/office/officeart/2005/8/layout/process5"/>
    <dgm:cxn modelId="{8FCF014A-9D56-494F-AA95-0230B84243C3}" srcId="{04619819-0143-406A-B24C-B0F0495B9EC4}" destId="{5CA5573E-81EC-4495-B0A5-6FCCB1D1984E}" srcOrd="3" destOrd="0" parTransId="{29C206BA-55AD-4123-9FD8-6A6E2FEAE1B5}" sibTransId="{3EEC9A3C-9760-4796-9270-E41BC56F3067}"/>
    <dgm:cxn modelId="{2559ED52-C620-4A90-A591-06EBA7D9FA86}" type="presOf" srcId="{D66593CD-1DCA-403E-BEFE-57C4CBD447C7}" destId="{B6BD6C09-D57A-460B-A7A1-83A9542A5E52}" srcOrd="1" destOrd="0" presId="urn:microsoft.com/office/officeart/2005/8/layout/process5"/>
    <dgm:cxn modelId="{D1DE4181-E196-4722-B705-0840E45B895E}" srcId="{04619819-0143-406A-B24C-B0F0495B9EC4}" destId="{CACBFCA5-0A67-496F-8705-0410980E6646}" srcOrd="1" destOrd="0" parTransId="{4381B99C-EC22-45FD-827E-C078F210B0BA}" sibTransId="{80D223F8-8CDD-46B3-8405-F5D3AD9CCAC3}"/>
    <dgm:cxn modelId="{E863DD86-F486-4E6F-B39E-66EBAC38B155}" type="presOf" srcId="{80D223F8-8CDD-46B3-8405-F5D3AD9CCAC3}" destId="{2C77E40A-A398-48A1-B7DE-5ACE9450516E}" srcOrd="0" destOrd="0" presId="urn:microsoft.com/office/officeart/2005/8/layout/process5"/>
    <dgm:cxn modelId="{B40A1299-FBEC-41C4-9839-CC2CAB6F54F7}" type="presOf" srcId="{D66593CD-1DCA-403E-BEFE-57C4CBD447C7}" destId="{B74DFFCB-8C9E-4AD8-A00A-B9D4896A2460}" srcOrd="0" destOrd="0" presId="urn:microsoft.com/office/officeart/2005/8/layout/process5"/>
    <dgm:cxn modelId="{3EBB919B-CDF6-4364-8135-82E2CC81371F}" srcId="{04619819-0143-406A-B24C-B0F0495B9EC4}" destId="{09FD6483-F809-4174-B98A-C0D21CDE426A}" srcOrd="2" destOrd="0" parTransId="{6EDAF329-E34F-487D-922A-1E0FEAFF72AF}" sibTransId="{60056429-24C5-4BAE-A03C-18E76AAD0E12}"/>
    <dgm:cxn modelId="{03E0A79D-FBFF-48A8-9F5C-FE614A9526E5}" type="presOf" srcId="{AAE31AB3-BD63-4C8B-BD55-6BAD1190D0CD}" destId="{426D1FE7-ED2C-4B85-A154-637DD87B1814}" srcOrd="0" destOrd="0" presId="urn:microsoft.com/office/officeart/2005/8/layout/process5"/>
    <dgm:cxn modelId="{7B103EDF-0178-4DF6-BEEB-92391B7A02C6}" type="presOf" srcId="{3EEC9A3C-9760-4796-9270-E41BC56F3067}" destId="{696EE084-8918-451A-B819-93C7CD178961}" srcOrd="1" destOrd="0" presId="urn:microsoft.com/office/officeart/2005/8/layout/process5"/>
    <dgm:cxn modelId="{989468E0-D00B-4A03-8672-7603B4C062B3}" type="presOf" srcId="{60056429-24C5-4BAE-A03C-18E76AAD0E12}" destId="{7B2C9DE2-C0BD-407E-8660-D1AE2B0CED39}" srcOrd="1" destOrd="0" presId="urn:microsoft.com/office/officeart/2005/8/layout/process5"/>
    <dgm:cxn modelId="{C17D5AF9-FC31-45DE-8E02-B98F19606ABD}" type="presParOf" srcId="{C8D94BC1-CE48-42AA-91C4-7F7990B7BB38}" destId="{EF925487-2BDF-4AF5-AEB7-4BD913BFC195}" srcOrd="0" destOrd="0" presId="urn:microsoft.com/office/officeart/2005/8/layout/process5"/>
    <dgm:cxn modelId="{FCE4D7F1-E609-4D9E-8805-D2D4394C72E4}" type="presParOf" srcId="{C8D94BC1-CE48-42AA-91C4-7F7990B7BB38}" destId="{B74DFFCB-8C9E-4AD8-A00A-B9D4896A2460}" srcOrd="1" destOrd="0" presId="urn:microsoft.com/office/officeart/2005/8/layout/process5"/>
    <dgm:cxn modelId="{EAA2A0FC-C2D8-494A-8431-390B46C59EF0}" type="presParOf" srcId="{B74DFFCB-8C9E-4AD8-A00A-B9D4896A2460}" destId="{B6BD6C09-D57A-460B-A7A1-83A9542A5E52}" srcOrd="0" destOrd="0" presId="urn:microsoft.com/office/officeart/2005/8/layout/process5"/>
    <dgm:cxn modelId="{07ABB516-327F-4576-8573-3A7EE132AFC7}" type="presParOf" srcId="{C8D94BC1-CE48-42AA-91C4-7F7990B7BB38}" destId="{A5F03D06-D8C2-468E-B118-B6E472884350}" srcOrd="2" destOrd="0" presId="urn:microsoft.com/office/officeart/2005/8/layout/process5"/>
    <dgm:cxn modelId="{7D41430D-8194-4DF7-808E-F0AE27A1845E}" type="presParOf" srcId="{C8D94BC1-CE48-42AA-91C4-7F7990B7BB38}" destId="{2C77E40A-A398-48A1-B7DE-5ACE9450516E}" srcOrd="3" destOrd="0" presId="urn:microsoft.com/office/officeart/2005/8/layout/process5"/>
    <dgm:cxn modelId="{587D5561-C8FB-46F1-804A-654AD3FB99A0}" type="presParOf" srcId="{2C77E40A-A398-48A1-B7DE-5ACE9450516E}" destId="{0E9CBBBB-11EC-49D8-976B-B7E008283F2D}" srcOrd="0" destOrd="0" presId="urn:microsoft.com/office/officeart/2005/8/layout/process5"/>
    <dgm:cxn modelId="{919EF2C8-8E55-4D20-819E-C4191FBB7EB6}" type="presParOf" srcId="{C8D94BC1-CE48-42AA-91C4-7F7990B7BB38}" destId="{7B7975E2-FBE0-4EB6-998C-CC44958AE756}" srcOrd="4" destOrd="0" presId="urn:microsoft.com/office/officeart/2005/8/layout/process5"/>
    <dgm:cxn modelId="{B74B453B-A380-4FBD-9D3F-7F0B39591189}" type="presParOf" srcId="{C8D94BC1-CE48-42AA-91C4-7F7990B7BB38}" destId="{F730460B-B9B8-4664-B442-AA209D68C0D0}" srcOrd="5" destOrd="0" presId="urn:microsoft.com/office/officeart/2005/8/layout/process5"/>
    <dgm:cxn modelId="{2B95CB62-3485-4B23-AC10-3DAA4988E2A1}" type="presParOf" srcId="{F730460B-B9B8-4664-B442-AA209D68C0D0}" destId="{7B2C9DE2-C0BD-407E-8660-D1AE2B0CED39}" srcOrd="0" destOrd="0" presId="urn:microsoft.com/office/officeart/2005/8/layout/process5"/>
    <dgm:cxn modelId="{24171100-1255-4F7D-979A-A14AF437356D}" type="presParOf" srcId="{C8D94BC1-CE48-42AA-91C4-7F7990B7BB38}" destId="{CEFE2DEA-D0DC-4AE9-9370-6D5C3A159080}" srcOrd="6" destOrd="0" presId="urn:microsoft.com/office/officeart/2005/8/layout/process5"/>
    <dgm:cxn modelId="{692D334C-A342-4AC0-9C73-647FFF3D9FB2}" type="presParOf" srcId="{C8D94BC1-CE48-42AA-91C4-7F7990B7BB38}" destId="{51A0BB9C-C5F0-4245-8B51-F2E69B18C334}" srcOrd="7" destOrd="0" presId="urn:microsoft.com/office/officeart/2005/8/layout/process5"/>
    <dgm:cxn modelId="{B493DF45-9B50-4106-9937-F5DCDC64A68A}" type="presParOf" srcId="{51A0BB9C-C5F0-4245-8B51-F2E69B18C334}" destId="{696EE084-8918-451A-B819-93C7CD178961}" srcOrd="0" destOrd="0" presId="urn:microsoft.com/office/officeart/2005/8/layout/process5"/>
    <dgm:cxn modelId="{9D376FD8-B2DA-40E1-AB15-D63A6993772D}" type="presParOf" srcId="{C8D94BC1-CE48-42AA-91C4-7F7990B7BB38}" destId="{426D1FE7-ED2C-4B85-A154-637DD87B181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67ECB-9547-4B3F-9282-689F789A0FB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88694-5811-4619-8D79-7637208B049C}" type="pres">
      <dgm:prSet presAssocID="{15D67ECB-9547-4B3F-9282-689F789A0F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B9D2845-101D-48F0-8F2A-941F630E0853}" type="presOf" srcId="{15D67ECB-9547-4B3F-9282-689F789A0FB5}" destId="{7BC88694-5811-4619-8D79-7637208B049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DE1E0F-CC6C-4CBC-A374-97BCE14AF6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FDC02-01BF-47C3-8C5D-68EB15EF9846}">
      <dgm:prSet phldrT="[Текст]" custT="1"/>
      <dgm:spPr>
        <a:solidFill>
          <a:srgbClr val="BCADCF"/>
        </a:solidFill>
        <a:ln>
          <a:noFill/>
          <a:prstDash val="sysDot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Межбюджетные  трансферты </a:t>
          </a:r>
          <a:r>
            <a:rPr lang="ru-RU" sz="1800" dirty="0">
              <a:solidFill>
                <a:schemeClr val="bg1"/>
              </a:solidFill>
            </a:rPr>
            <a:t>– денежные </a:t>
          </a:r>
          <a:r>
            <a:rPr lang="ru-RU" sz="1800" dirty="0" err="1">
              <a:solidFill>
                <a:schemeClr val="bg1"/>
              </a:solidFill>
            </a:rPr>
            <a:t>средст-ва</a:t>
          </a:r>
          <a:r>
            <a:rPr lang="ru-RU" sz="1800" dirty="0">
              <a:solidFill>
                <a:schemeClr val="bg1"/>
              </a:solidFill>
            </a:rPr>
            <a:t>, перечисляемые из одного бюджета бюджетной </a:t>
          </a:r>
          <a:r>
            <a:rPr lang="ru-RU" sz="1800" dirty="0" err="1">
              <a:solidFill>
                <a:schemeClr val="bg1"/>
              </a:solidFill>
            </a:rPr>
            <a:t>систе</a:t>
          </a:r>
          <a:r>
            <a:rPr lang="ru-RU" sz="1800" dirty="0">
              <a:solidFill>
                <a:schemeClr val="bg1"/>
              </a:solidFill>
            </a:rPr>
            <a:t>-мы РФ другому </a:t>
          </a:r>
        </a:p>
      </dgm:t>
    </dgm:pt>
    <dgm:pt modelId="{58BF828B-316D-4888-898A-1DE92128B04A}" type="parTrans" cxnId="{337A10FC-ED6E-4FC8-9585-44B00AAB31B6}">
      <dgm:prSet/>
      <dgm:spPr/>
      <dgm:t>
        <a:bodyPr/>
        <a:lstStyle/>
        <a:p>
          <a:endParaRPr lang="ru-RU"/>
        </a:p>
      </dgm:t>
    </dgm:pt>
    <dgm:pt modelId="{65266AFF-E1DD-4BFA-BDEA-92098A2D8537}" type="sibTrans" cxnId="{337A10FC-ED6E-4FC8-9585-44B00AAB31B6}">
      <dgm:prSet/>
      <dgm:spPr/>
      <dgm:t>
        <a:bodyPr/>
        <a:lstStyle/>
        <a:p>
          <a:endParaRPr lang="ru-RU"/>
        </a:p>
      </dgm:t>
    </dgm:pt>
    <dgm:pt modelId="{136F4797-CEF8-40E7-9BB0-7BA41ED58843}">
      <dgm:prSet phldrT="[Текст]" custT="1"/>
      <dgm:spPr>
        <a:solidFill>
          <a:srgbClr val="D3A9A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Дотация</a:t>
          </a:r>
          <a:r>
            <a:rPr lang="ru-RU" sz="1800" dirty="0">
              <a:solidFill>
                <a:schemeClr val="bg1"/>
              </a:solidFill>
            </a:rPr>
            <a:t> предоставляется без определения конкретной цели ее использования</a:t>
          </a:r>
        </a:p>
      </dgm:t>
    </dgm:pt>
    <dgm:pt modelId="{5CF93E3A-E9B9-4BA7-98C7-FEB03DA0BB5D}" type="parTrans" cxnId="{68BF31B3-F5A7-473C-B6CE-3543A16B7650}">
      <dgm:prSet/>
      <dgm:spPr>
        <a:solidFill>
          <a:srgbClr val="D3A9A9"/>
        </a:solidFill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00919224-F442-496B-B5AA-0404C1AC770C}" type="sibTrans" cxnId="{68BF31B3-F5A7-473C-B6CE-3543A16B7650}">
      <dgm:prSet/>
      <dgm:spPr/>
      <dgm:t>
        <a:bodyPr/>
        <a:lstStyle/>
        <a:p>
          <a:endParaRPr lang="ru-RU"/>
        </a:p>
      </dgm:t>
    </dgm:pt>
    <dgm:pt modelId="{09226A87-40F6-44B0-BFEF-4E4BC43F3625}">
      <dgm:prSet phldrT="[Текст]" custT="1"/>
      <dgm:spPr>
        <a:solidFill>
          <a:schemeClr val="accent5">
            <a:lumMod val="60000"/>
            <a:lumOff val="40000"/>
          </a:schemeClr>
        </a:solidFill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Субвенция </a:t>
          </a:r>
          <a:r>
            <a:rPr lang="ru-RU" sz="1800" b="0" dirty="0">
              <a:solidFill>
                <a:schemeClr val="bg1"/>
              </a:solidFill>
            </a:rPr>
            <a:t>предоставляется на финансирование  переданных полномочий другим публично-правовым образованиям </a:t>
          </a:r>
        </a:p>
      </dgm:t>
    </dgm:pt>
    <dgm:pt modelId="{0CC7F996-B7B9-4DB4-8772-1AE881AA057B}" type="parTrans" cxnId="{39076841-8678-468D-87C5-AA54EC11802F}">
      <dgm:prSet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3B53BC0B-3540-44BE-B2F5-B3B6061392CC}" type="sibTrans" cxnId="{39076841-8678-468D-87C5-AA54EC11802F}">
      <dgm:prSet/>
      <dgm:spPr/>
      <dgm:t>
        <a:bodyPr/>
        <a:lstStyle/>
        <a:p>
          <a:endParaRPr lang="ru-RU"/>
        </a:p>
      </dgm:t>
    </dgm:pt>
    <dgm:pt modelId="{9FAF06A7-DDB0-4D82-B057-A2BABBAB6D48}">
      <dgm:prSet phldrT="[Текст]" custT="1"/>
      <dgm:spPr>
        <a:solidFill>
          <a:srgbClr val="A2D668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Субсидии</a:t>
          </a:r>
          <a:r>
            <a:rPr lang="ru-RU" sz="1800" dirty="0">
              <a:solidFill>
                <a:schemeClr val="bg1"/>
              </a:solidFill>
            </a:rPr>
            <a:t> предоставляется на условиях долевого </a:t>
          </a:r>
          <a:r>
            <a:rPr lang="ru-RU" sz="1800" dirty="0" err="1">
              <a:solidFill>
                <a:schemeClr val="bg1"/>
              </a:solidFill>
            </a:rPr>
            <a:t>софинансирования</a:t>
          </a:r>
          <a:r>
            <a:rPr lang="ru-RU" sz="1800" dirty="0">
              <a:solidFill>
                <a:schemeClr val="bg1"/>
              </a:solidFill>
            </a:rPr>
            <a:t> расходов другим бюджетам</a:t>
          </a:r>
        </a:p>
      </dgm:t>
    </dgm:pt>
    <dgm:pt modelId="{73CDB2D5-9666-4278-9C56-B14F3843785B}" type="parTrans" cxnId="{432482AF-501C-4793-AA47-86B89F33B188}">
      <dgm:prSet/>
      <dgm:spPr>
        <a:solidFill>
          <a:srgbClr val="A2D668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E344C140-2F44-4E80-ACFC-AF4314607216}" type="sibTrans" cxnId="{432482AF-501C-4793-AA47-86B89F33B188}">
      <dgm:prSet/>
      <dgm:spPr/>
      <dgm:t>
        <a:bodyPr/>
        <a:lstStyle/>
        <a:p>
          <a:endParaRPr lang="ru-RU"/>
        </a:p>
      </dgm:t>
    </dgm:pt>
    <dgm:pt modelId="{92A740DB-BACB-4E05-90D6-878095692004}">
      <dgm:prSet custT="1"/>
      <dgm:spPr>
        <a:solidFill>
          <a:schemeClr val="tx2">
            <a:lumMod val="75000"/>
          </a:schemeClr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Иные межбюджетные  трансферты</a:t>
          </a:r>
        </a:p>
      </dgm:t>
    </dgm:pt>
    <dgm:pt modelId="{2B2EDA33-D52D-4A20-9A4D-ACF8F0C06355}" type="parTrans" cxnId="{FEBF9B1D-B040-4AA3-B0EF-15A31FB94922}">
      <dgm:prSet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469C4086-3229-4CBD-A7A2-4FA23FF61F2F}" type="sibTrans" cxnId="{FEBF9B1D-B040-4AA3-B0EF-15A31FB94922}">
      <dgm:prSet/>
      <dgm:spPr/>
      <dgm:t>
        <a:bodyPr/>
        <a:lstStyle/>
        <a:p>
          <a:endParaRPr lang="ru-RU"/>
        </a:p>
      </dgm:t>
    </dgm:pt>
    <dgm:pt modelId="{FC6DFA19-A711-446B-A006-B54AC390DE32}" type="pres">
      <dgm:prSet presAssocID="{3EDE1E0F-CC6C-4CBC-A374-97BCE14AF6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EE3820-5F9C-41A6-93EE-B705234CB9D9}" type="pres">
      <dgm:prSet presAssocID="{C93FDC02-01BF-47C3-8C5D-68EB15EF9846}" presName="centerShape" presStyleLbl="node0" presStyleIdx="0" presStyleCnt="1" custScaleX="127714" custScaleY="115809" custLinFactNeighborX="-91" custLinFactNeighborY="-1464"/>
      <dgm:spPr/>
    </dgm:pt>
    <dgm:pt modelId="{DD1D65F8-1357-418C-BA92-1CCE26CE1E77}" type="pres">
      <dgm:prSet presAssocID="{5CF93E3A-E9B9-4BA7-98C7-FEB03DA0BB5D}" presName="parTrans" presStyleLbl="bgSibTrans2D1" presStyleIdx="0" presStyleCnt="4"/>
      <dgm:spPr/>
    </dgm:pt>
    <dgm:pt modelId="{25881AC4-4A4B-4F85-BE65-C2A271A06CFF}" type="pres">
      <dgm:prSet presAssocID="{136F4797-CEF8-40E7-9BB0-7BA41ED58843}" presName="node" presStyleLbl="node1" presStyleIdx="0" presStyleCnt="4">
        <dgm:presLayoutVars>
          <dgm:bulletEnabled val="1"/>
        </dgm:presLayoutVars>
      </dgm:prSet>
      <dgm:spPr/>
    </dgm:pt>
    <dgm:pt modelId="{8E2C480D-EC56-4100-811C-C2A1A2EC885F}" type="pres">
      <dgm:prSet presAssocID="{0CC7F996-B7B9-4DB4-8772-1AE881AA057B}" presName="parTrans" presStyleLbl="bgSibTrans2D1" presStyleIdx="1" presStyleCnt="4"/>
      <dgm:spPr/>
    </dgm:pt>
    <dgm:pt modelId="{0D95B936-C5DA-4623-8E75-74DC316B2328}" type="pres">
      <dgm:prSet presAssocID="{09226A87-40F6-44B0-BFEF-4E4BC43F3625}" presName="node" presStyleLbl="node1" presStyleIdx="1" presStyleCnt="4" custAng="0" custScaleX="131630" custScaleY="97098" custRadScaleRad="107165" custRadScaleInc="-11669">
        <dgm:presLayoutVars>
          <dgm:bulletEnabled val="1"/>
        </dgm:presLayoutVars>
      </dgm:prSet>
      <dgm:spPr/>
    </dgm:pt>
    <dgm:pt modelId="{F575A560-CE9F-46D9-AA99-9EF582A877D9}" type="pres">
      <dgm:prSet presAssocID="{73CDB2D5-9666-4278-9C56-B14F3843785B}" presName="parTrans" presStyleLbl="bgSibTrans2D1" presStyleIdx="2" presStyleCnt="4"/>
      <dgm:spPr/>
    </dgm:pt>
    <dgm:pt modelId="{7FEA224C-354B-4F28-9D72-AD7DD09B1B93}" type="pres">
      <dgm:prSet presAssocID="{9FAF06A7-DDB0-4D82-B057-A2BABBAB6D48}" presName="node" presStyleLbl="node1" presStyleIdx="2" presStyleCnt="4" custScaleX="122647" custScaleY="97981" custRadScaleRad="102437" custRadScaleInc="1459">
        <dgm:presLayoutVars>
          <dgm:bulletEnabled val="1"/>
        </dgm:presLayoutVars>
      </dgm:prSet>
      <dgm:spPr/>
    </dgm:pt>
    <dgm:pt modelId="{59079BD0-5589-4359-9D94-4F6C3BFCDF77}" type="pres">
      <dgm:prSet presAssocID="{2B2EDA33-D52D-4A20-9A4D-ACF8F0C06355}" presName="parTrans" presStyleLbl="bgSibTrans2D1" presStyleIdx="3" presStyleCnt="4"/>
      <dgm:spPr/>
    </dgm:pt>
    <dgm:pt modelId="{B41881D2-CA9A-4D60-9A7E-6E9E440127D7}" type="pres">
      <dgm:prSet presAssocID="{92A740DB-BACB-4E05-90D6-878095692004}" presName="node" presStyleLbl="node1" presStyleIdx="3" presStyleCnt="4" custScaleX="94350" custScaleY="101654" custRadScaleRad="100215" custRadScaleInc="555">
        <dgm:presLayoutVars>
          <dgm:bulletEnabled val="1"/>
        </dgm:presLayoutVars>
      </dgm:prSet>
      <dgm:spPr/>
    </dgm:pt>
  </dgm:ptLst>
  <dgm:cxnLst>
    <dgm:cxn modelId="{FC3E3E09-B1A2-42AF-887C-613FA7EFBF26}" type="presOf" srcId="{9FAF06A7-DDB0-4D82-B057-A2BABBAB6D48}" destId="{7FEA224C-354B-4F28-9D72-AD7DD09B1B93}" srcOrd="0" destOrd="0" presId="urn:microsoft.com/office/officeart/2005/8/layout/radial4"/>
    <dgm:cxn modelId="{21A5F610-01CF-4011-AAE9-7A3504B13214}" type="presOf" srcId="{C93FDC02-01BF-47C3-8C5D-68EB15EF9846}" destId="{3FEE3820-5F9C-41A6-93EE-B705234CB9D9}" srcOrd="0" destOrd="0" presId="urn:microsoft.com/office/officeart/2005/8/layout/radial4"/>
    <dgm:cxn modelId="{F1636418-8BB9-4C52-A787-FA0CDD4167CF}" type="presOf" srcId="{0CC7F996-B7B9-4DB4-8772-1AE881AA057B}" destId="{8E2C480D-EC56-4100-811C-C2A1A2EC885F}" srcOrd="0" destOrd="0" presId="urn:microsoft.com/office/officeart/2005/8/layout/radial4"/>
    <dgm:cxn modelId="{FEBF9B1D-B040-4AA3-B0EF-15A31FB94922}" srcId="{C93FDC02-01BF-47C3-8C5D-68EB15EF9846}" destId="{92A740DB-BACB-4E05-90D6-878095692004}" srcOrd="3" destOrd="0" parTransId="{2B2EDA33-D52D-4A20-9A4D-ACF8F0C06355}" sibTransId="{469C4086-3229-4CBD-A7A2-4FA23FF61F2F}"/>
    <dgm:cxn modelId="{39076841-8678-468D-87C5-AA54EC11802F}" srcId="{C93FDC02-01BF-47C3-8C5D-68EB15EF9846}" destId="{09226A87-40F6-44B0-BFEF-4E4BC43F3625}" srcOrd="1" destOrd="0" parTransId="{0CC7F996-B7B9-4DB4-8772-1AE881AA057B}" sibTransId="{3B53BC0B-3540-44BE-B2F5-B3B6061392CC}"/>
    <dgm:cxn modelId="{5A4B6572-1174-499C-80E9-DFD524C60D4F}" type="presOf" srcId="{2B2EDA33-D52D-4A20-9A4D-ACF8F0C06355}" destId="{59079BD0-5589-4359-9D94-4F6C3BFCDF77}" srcOrd="0" destOrd="0" presId="urn:microsoft.com/office/officeart/2005/8/layout/radial4"/>
    <dgm:cxn modelId="{931BC58C-92FF-40EB-9C7C-E694C52C1D81}" type="presOf" srcId="{136F4797-CEF8-40E7-9BB0-7BA41ED58843}" destId="{25881AC4-4A4B-4F85-BE65-C2A271A06CFF}" srcOrd="0" destOrd="0" presId="urn:microsoft.com/office/officeart/2005/8/layout/radial4"/>
    <dgm:cxn modelId="{E2797A93-F207-46BB-99EA-12524CEB3B15}" type="presOf" srcId="{92A740DB-BACB-4E05-90D6-878095692004}" destId="{B41881D2-CA9A-4D60-9A7E-6E9E440127D7}" srcOrd="0" destOrd="0" presId="urn:microsoft.com/office/officeart/2005/8/layout/radial4"/>
    <dgm:cxn modelId="{432482AF-501C-4793-AA47-86B89F33B188}" srcId="{C93FDC02-01BF-47C3-8C5D-68EB15EF9846}" destId="{9FAF06A7-DDB0-4D82-B057-A2BABBAB6D48}" srcOrd="2" destOrd="0" parTransId="{73CDB2D5-9666-4278-9C56-B14F3843785B}" sibTransId="{E344C140-2F44-4E80-ACFC-AF4314607216}"/>
    <dgm:cxn modelId="{68BF31B3-F5A7-473C-B6CE-3543A16B7650}" srcId="{C93FDC02-01BF-47C3-8C5D-68EB15EF9846}" destId="{136F4797-CEF8-40E7-9BB0-7BA41ED58843}" srcOrd="0" destOrd="0" parTransId="{5CF93E3A-E9B9-4BA7-98C7-FEB03DA0BB5D}" sibTransId="{00919224-F442-496B-B5AA-0404C1AC770C}"/>
    <dgm:cxn modelId="{520F32B4-0EFD-4FC5-984C-CCDCB675868A}" type="presOf" srcId="{5CF93E3A-E9B9-4BA7-98C7-FEB03DA0BB5D}" destId="{DD1D65F8-1357-418C-BA92-1CCE26CE1E77}" srcOrd="0" destOrd="0" presId="urn:microsoft.com/office/officeart/2005/8/layout/radial4"/>
    <dgm:cxn modelId="{ECFC9AC4-45D5-4767-B691-BA37762575B3}" type="presOf" srcId="{73CDB2D5-9666-4278-9C56-B14F3843785B}" destId="{F575A560-CE9F-46D9-AA99-9EF582A877D9}" srcOrd="0" destOrd="0" presId="urn:microsoft.com/office/officeart/2005/8/layout/radial4"/>
    <dgm:cxn modelId="{866DD0D0-D756-490A-86E6-BDBBF3D4D4E6}" type="presOf" srcId="{3EDE1E0F-CC6C-4CBC-A374-97BCE14AF6AE}" destId="{FC6DFA19-A711-446B-A006-B54AC390DE32}" srcOrd="0" destOrd="0" presId="urn:microsoft.com/office/officeart/2005/8/layout/radial4"/>
    <dgm:cxn modelId="{9ECE86ED-F0A5-4915-8FD5-A3884233DAFB}" type="presOf" srcId="{09226A87-40F6-44B0-BFEF-4E4BC43F3625}" destId="{0D95B936-C5DA-4623-8E75-74DC316B2328}" srcOrd="0" destOrd="0" presId="urn:microsoft.com/office/officeart/2005/8/layout/radial4"/>
    <dgm:cxn modelId="{337A10FC-ED6E-4FC8-9585-44B00AAB31B6}" srcId="{3EDE1E0F-CC6C-4CBC-A374-97BCE14AF6AE}" destId="{C93FDC02-01BF-47C3-8C5D-68EB15EF9846}" srcOrd="0" destOrd="0" parTransId="{58BF828B-316D-4888-898A-1DE92128B04A}" sibTransId="{65266AFF-E1DD-4BFA-BDEA-92098A2D8537}"/>
    <dgm:cxn modelId="{F27B77F0-AAB2-4B0E-822D-33157A9DB8AB}" type="presParOf" srcId="{FC6DFA19-A711-446B-A006-B54AC390DE32}" destId="{3FEE3820-5F9C-41A6-93EE-B705234CB9D9}" srcOrd="0" destOrd="0" presId="urn:microsoft.com/office/officeart/2005/8/layout/radial4"/>
    <dgm:cxn modelId="{7A182914-5600-441B-8663-848994810F7F}" type="presParOf" srcId="{FC6DFA19-A711-446B-A006-B54AC390DE32}" destId="{DD1D65F8-1357-418C-BA92-1CCE26CE1E77}" srcOrd="1" destOrd="0" presId="urn:microsoft.com/office/officeart/2005/8/layout/radial4"/>
    <dgm:cxn modelId="{D6AE2935-74C3-4DAD-87DD-5573CE4F8BBA}" type="presParOf" srcId="{FC6DFA19-A711-446B-A006-B54AC390DE32}" destId="{25881AC4-4A4B-4F85-BE65-C2A271A06CFF}" srcOrd="2" destOrd="0" presId="urn:microsoft.com/office/officeart/2005/8/layout/radial4"/>
    <dgm:cxn modelId="{34C2A85C-01E1-4317-B109-2F423C45FBC3}" type="presParOf" srcId="{FC6DFA19-A711-446B-A006-B54AC390DE32}" destId="{8E2C480D-EC56-4100-811C-C2A1A2EC885F}" srcOrd="3" destOrd="0" presId="urn:microsoft.com/office/officeart/2005/8/layout/radial4"/>
    <dgm:cxn modelId="{C1C02366-3150-4DD4-B9E5-C54EF10B6CE5}" type="presParOf" srcId="{FC6DFA19-A711-446B-A006-B54AC390DE32}" destId="{0D95B936-C5DA-4623-8E75-74DC316B2328}" srcOrd="4" destOrd="0" presId="urn:microsoft.com/office/officeart/2005/8/layout/radial4"/>
    <dgm:cxn modelId="{4C78A36D-49DA-4124-9924-73C2C376BC74}" type="presParOf" srcId="{FC6DFA19-A711-446B-A006-B54AC390DE32}" destId="{F575A560-CE9F-46D9-AA99-9EF582A877D9}" srcOrd="5" destOrd="0" presId="urn:microsoft.com/office/officeart/2005/8/layout/radial4"/>
    <dgm:cxn modelId="{BDA580E3-BDF2-460A-815F-EE4DB139ECC1}" type="presParOf" srcId="{FC6DFA19-A711-446B-A006-B54AC390DE32}" destId="{7FEA224C-354B-4F28-9D72-AD7DD09B1B93}" srcOrd="6" destOrd="0" presId="urn:microsoft.com/office/officeart/2005/8/layout/radial4"/>
    <dgm:cxn modelId="{BA4D6EBA-E651-4B65-8A14-214CCDA259EB}" type="presParOf" srcId="{FC6DFA19-A711-446B-A006-B54AC390DE32}" destId="{59079BD0-5589-4359-9D94-4F6C3BFCDF77}" srcOrd="7" destOrd="0" presId="urn:microsoft.com/office/officeart/2005/8/layout/radial4"/>
    <dgm:cxn modelId="{60D891C7-1E4B-4B4A-A782-28DD45482F10}" type="presParOf" srcId="{FC6DFA19-A711-446B-A006-B54AC390DE32}" destId="{B41881D2-CA9A-4D60-9A7E-6E9E440127D7}" srcOrd="8" destOrd="0" presId="urn:microsoft.com/office/officeart/2005/8/layout/radial4"/>
  </dgm:cxnLst>
  <dgm:bg>
    <a:effectLst>
      <a:innerShdw blurRad="63500" dist="50800" dir="2700000">
        <a:prstClr val="black">
          <a:alpha val="50000"/>
        </a:prstClr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88964F-1CC0-40E6-AAEC-8BFB8FCEFC2B}" type="doc">
      <dgm:prSet loTypeId="urn:microsoft.com/office/officeart/2005/8/layout/hierarchy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B971A-9949-48DA-B52D-5197E5C926D4}">
      <dgm:prSet phldrT="[Текст]" custT="1"/>
      <dgm:spPr>
        <a:solidFill>
          <a:srgbClr val="ADDB7B"/>
        </a:solidFill>
        <a:ln>
          <a:solidFill>
            <a:srgbClr val="00B050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Доходы</a:t>
          </a:r>
        </a:p>
      </dgm:t>
    </dgm:pt>
    <dgm:pt modelId="{2A10B866-3501-4AD6-8E6D-8C0809979ABD}" type="parTrans" cxnId="{5253D787-289F-46CF-8576-22F80CC9E055}">
      <dgm:prSet/>
      <dgm:spPr/>
      <dgm:t>
        <a:bodyPr/>
        <a:lstStyle/>
        <a:p>
          <a:endParaRPr lang="ru-RU"/>
        </a:p>
      </dgm:t>
    </dgm:pt>
    <dgm:pt modelId="{B2208E14-C82B-42C3-A32D-B084CA47AF1B}" type="sibTrans" cxnId="{5253D787-289F-46CF-8576-22F80CC9E055}">
      <dgm:prSet/>
      <dgm:spPr/>
      <dgm:t>
        <a:bodyPr/>
        <a:lstStyle/>
        <a:p>
          <a:endParaRPr lang="ru-RU"/>
        </a:p>
      </dgm:t>
    </dgm:pt>
    <dgm:pt modelId="{F9A2CC92-4A0E-49DD-9F90-6D323602520F}">
      <dgm:prSet phldrT="[Текст]" custT="1"/>
      <dgm:spPr>
        <a:solidFill>
          <a:srgbClr val="ADDB7B">
            <a:alpha val="89804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800" dirty="0"/>
            <a:t>Утверждено</a:t>
          </a:r>
          <a:r>
            <a:rPr lang="ru-RU" sz="1400" dirty="0"/>
            <a:t>  </a:t>
          </a:r>
        </a:p>
        <a:p>
          <a:r>
            <a:rPr lang="ru-RU" sz="1600" dirty="0"/>
            <a:t>  </a:t>
          </a:r>
          <a:r>
            <a:rPr lang="ru-RU" sz="1600" b="1" dirty="0"/>
            <a:t>2 116 498,91</a:t>
          </a:r>
        </a:p>
      </dgm:t>
    </dgm:pt>
    <dgm:pt modelId="{2EC62727-A0F9-4263-B669-FDB3D7023C1F}" type="parTrans" cxnId="{DB62CF95-FBC4-4FEF-B0BE-5EB62A243AEE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E9F7861-D16D-4270-8CC6-75213C2D509C}" type="sibTrans" cxnId="{DB62CF95-FBC4-4FEF-B0BE-5EB62A243AEE}">
      <dgm:prSet/>
      <dgm:spPr/>
      <dgm:t>
        <a:bodyPr/>
        <a:lstStyle/>
        <a:p>
          <a:endParaRPr lang="ru-RU"/>
        </a:p>
      </dgm:t>
    </dgm:pt>
    <dgm:pt modelId="{6E57B9FF-1DBE-4931-A052-0B12523FC9D5}">
      <dgm:prSet phldrT="[Текст]" custT="1"/>
      <dgm:spPr>
        <a:solidFill>
          <a:srgbClr val="ADDB7B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800" dirty="0"/>
            <a:t>Исполнено</a:t>
          </a:r>
        </a:p>
        <a:p>
          <a:r>
            <a:rPr lang="ru-RU" sz="1600" b="1" dirty="0"/>
            <a:t>2 086 658,68</a:t>
          </a:r>
          <a:r>
            <a:rPr lang="ru-RU" sz="1400" b="1" dirty="0"/>
            <a:t> </a:t>
          </a:r>
        </a:p>
      </dgm:t>
    </dgm:pt>
    <dgm:pt modelId="{9E013E67-28A1-417D-AAE7-858FB957622C}" type="parTrans" cxnId="{09726231-5024-4F79-918B-B0841C58BF72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D9F24B6-7C62-4972-9468-89ADBAC11696}" type="sibTrans" cxnId="{09726231-5024-4F79-918B-B0841C58BF72}">
      <dgm:prSet/>
      <dgm:spPr/>
      <dgm:t>
        <a:bodyPr/>
        <a:lstStyle/>
        <a:p>
          <a:endParaRPr lang="ru-RU"/>
        </a:p>
      </dgm:t>
    </dgm:pt>
    <dgm:pt modelId="{25645D54-E0E1-4F3B-AA43-FAFBE7C6202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Расходы</a:t>
          </a:r>
        </a:p>
      </dgm:t>
    </dgm:pt>
    <dgm:pt modelId="{5C8D0AEE-186A-4D9E-A262-0CB7BA4A9AED}" type="parTrans" cxnId="{5F899062-028A-41D8-AD77-A758F2FA6312}">
      <dgm:prSet/>
      <dgm:spPr/>
      <dgm:t>
        <a:bodyPr/>
        <a:lstStyle/>
        <a:p>
          <a:endParaRPr lang="ru-RU"/>
        </a:p>
      </dgm:t>
    </dgm:pt>
    <dgm:pt modelId="{19F48492-10AC-4156-89FB-916BA637BB0F}" type="sibTrans" cxnId="{5F899062-028A-41D8-AD77-A758F2FA6312}">
      <dgm:prSet/>
      <dgm:spPr/>
      <dgm:t>
        <a:bodyPr/>
        <a:lstStyle/>
        <a:p>
          <a:endParaRPr lang="ru-RU"/>
        </a:p>
      </dgm:t>
    </dgm:pt>
    <dgm:pt modelId="{1548A517-EB19-4C4A-94CB-C122392C4EC1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dirty="0"/>
            <a:t>Утверждено</a:t>
          </a:r>
          <a:r>
            <a:rPr lang="ru-RU" sz="1400" dirty="0"/>
            <a:t>  </a:t>
          </a:r>
        </a:p>
        <a:p>
          <a:r>
            <a:rPr lang="ru-RU" sz="1400" dirty="0"/>
            <a:t>  </a:t>
          </a:r>
          <a:r>
            <a:rPr lang="ru-RU" sz="1600" b="1" dirty="0"/>
            <a:t>2 137 698,91</a:t>
          </a:r>
        </a:p>
      </dgm:t>
    </dgm:pt>
    <dgm:pt modelId="{F2839661-7C2F-48E2-ABC5-2373049BAE23}" type="parTrans" cxnId="{C1ACADC1-ECA8-4C4C-9C49-080888C3A9A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AF883F8-5238-495D-BE04-CBE284AF7F52}" type="sibTrans" cxnId="{C1ACADC1-ECA8-4C4C-9C49-080888C3A9AF}">
      <dgm:prSet/>
      <dgm:spPr/>
      <dgm:t>
        <a:bodyPr/>
        <a:lstStyle/>
        <a:p>
          <a:endParaRPr lang="ru-RU"/>
        </a:p>
      </dgm:t>
    </dgm:pt>
    <dgm:pt modelId="{BBDD8424-7082-435B-8D4C-BFA0DF44F5F8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dirty="0"/>
            <a:t>% исполнения</a:t>
          </a:r>
        </a:p>
        <a:p>
          <a:r>
            <a:rPr lang="ru-RU" sz="1600" b="1" dirty="0"/>
            <a:t>97,45</a:t>
          </a:r>
        </a:p>
      </dgm:t>
    </dgm:pt>
    <dgm:pt modelId="{6BCD0F63-A6A5-45D3-8EA5-0DDDACDA34DC}" type="parTrans" cxnId="{5C4CF555-F57D-4C7D-A446-282DD1A29D6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40CE075-BE34-40DA-B374-556B30FE51B7}" type="sibTrans" cxnId="{5C4CF555-F57D-4C7D-A446-282DD1A29D68}">
      <dgm:prSet/>
      <dgm:spPr/>
      <dgm:t>
        <a:bodyPr/>
        <a:lstStyle/>
        <a:p>
          <a:endParaRPr lang="ru-RU"/>
        </a:p>
      </dgm:t>
    </dgm:pt>
    <dgm:pt modelId="{7FB84B0B-1090-4CF1-AADC-16A99BB2AE0A}">
      <dgm:prSet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dirty="0"/>
            <a:t>Исполнено</a:t>
          </a:r>
        </a:p>
        <a:p>
          <a:r>
            <a:rPr lang="ru-RU" sz="1600" b="1" dirty="0"/>
            <a:t>2 083 248,06</a:t>
          </a:r>
        </a:p>
      </dgm:t>
    </dgm:pt>
    <dgm:pt modelId="{CEC83E8B-1B31-4B81-A0D7-21A29F447797}" type="parTrans" cxnId="{5152D382-BF5A-4FC5-ACC3-3876A8ACF3D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D1C4352-506B-45B0-A760-E5A7E7DE0F74}" type="sibTrans" cxnId="{5152D382-BF5A-4FC5-ACC3-3876A8ACF3D0}">
      <dgm:prSet/>
      <dgm:spPr/>
      <dgm:t>
        <a:bodyPr/>
        <a:lstStyle/>
        <a:p>
          <a:endParaRPr lang="ru-RU"/>
        </a:p>
      </dgm:t>
    </dgm:pt>
    <dgm:pt modelId="{6FEC1615-BE80-4A4A-A1C5-D5927DB244F1}">
      <dgm:prSet custT="1"/>
      <dgm:spPr>
        <a:solidFill>
          <a:srgbClr val="ADDB7B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800" dirty="0"/>
            <a:t>% исполнения</a:t>
          </a:r>
        </a:p>
        <a:p>
          <a:r>
            <a:rPr lang="ru-RU" sz="1600" b="1" dirty="0"/>
            <a:t>98,59</a:t>
          </a:r>
        </a:p>
      </dgm:t>
    </dgm:pt>
    <dgm:pt modelId="{928654BA-0930-4DFD-9A9E-3580848600C5}" type="parTrans" cxnId="{21FFF232-F743-4CE6-BDBC-1D09222A0D54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571948-E047-42E9-9EAC-B7D233F94AB3}" type="sibTrans" cxnId="{21FFF232-F743-4CE6-BDBC-1D09222A0D54}">
      <dgm:prSet/>
      <dgm:spPr/>
      <dgm:t>
        <a:bodyPr/>
        <a:lstStyle/>
        <a:p>
          <a:endParaRPr lang="ru-RU"/>
        </a:p>
      </dgm:t>
    </dgm:pt>
    <dgm:pt modelId="{F48D8F61-BC49-476F-A034-448244C2D367}" type="pres">
      <dgm:prSet presAssocID="{2088964F-1CC0-40E6-AAEC-8BFB8FCEFC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797B40-D08A-41C0-B87E-1A07D98EA768}" type="pres">
      <dgm:prSet presAssocID="{4DBB971A-9949-48DA-B52D-5197E5C926D4}" presName="root" presStyleCnt="0"/>
      <dgm:spPr/>
    </dgm:pt>
    <dgm:pt modelId="{575D3E52-80B0-4A2E-A9F4-D3E752D91503}" type="pres">
      <dgm:prSet presAssocID="{4DBB971A-9949-48DA-B52D-5197E5C926D4}" presName="rootComposite" presStyleCnt="0"/>
      <dgm:spPr/>
    </dgm:pt>
    <dgm:pt modelId="{43A0777E-CFA7-4B2C-9E96-036966E958BD}" type="pres">
      <dgm:prSet presAssocID="{4DBB971A-9949-48DA-B52D-5197E5C926D4}" presName="rootText" presStyleLbl="node1" presStyleIdx="0" presStyleCnt="2" custScaleX="105361"/>
      <dgm:spPr/>
    </dgm:pt>
    <dgm:pt modelId="{575C088E-6D90-47AD-AB8B-FBBBEEED715C}" type="pres">
      <dgm:prSet presAssocID="{4DBB971A-9949-48DA-B52D-5197E5C926D4}" presName="rootConnector" presStyleLbl="node1" presStyleIdx="0" presStyleCnt="2"/>
      <dgm:spPr/>
    </dgm:pt>
    <dgm:pt modelId="{F2789F9F-AE2F-4391-9127-547F5583DB7C}" type="pres">
      <dgm:prSet presAssocID="{4DBB971A-9949-48DA-B52D-5197E5C926D4}" presName="childShape" presStyleCnt="0"/>
      <dgm:spPr/>
    </dgm:pt>
    <dgm:pt modelId="{15BD33A6-2057-41DA-8013-6E0F5DE841F6}" type="pres">
      <dgm:prSet presAssocID="{2EC62727-A0F9-4263-B669-FDB3D7023C1F}" presName="Name13" presStyleLbl="parChTrans1D2" presStyleIdx="0" presStyleCnt="6"/>
      <dgm:spPr/>
    </dgm:pt>
    <dgm:pt modelId="{6A6D8A37-29BC-4369-B133-47BBFF6B4FD9}" type="pres">
      <dgm:prSet presAssocID="{F9A2CC92-4A0E-49DD-9F90-6D323602520F}" presName="childText" presStyleLbl="bgAcc1" presStyleIdx="0" presStyleCnt="6" custScaleX="108054" custLinFactNeighborX="1067" custLinFactNeighborY="1078">
        <dgm:presLayoutVars>
          <dgm:bulletEnabled val="1"/>
        </dgm:presLayoutVars>
      </dgm:prSet>
      <dgm:spPr/>
    </dgm:pt>
    <dgm:pt modelId="{62BFE0FC-DFDE-4B66-B742-E7E27A5A8840}" type="pres">
      <dgm:prSet presAssocID="{9E013E67-28A1-417D-AAE7-858FB957622C}" presName="Name13" presStyleLbl="parChTrans1D2" presStyleIdx="1" presStyleCnt="6"/>
      <dgm:spPr/>
    </dgm:pt>
    <dgm:pt modelId="{97457CC7-82D0-4F8D-B322-32393B513CA8}" type="pres">
      <dgm:prSet presAssocID="{6E57B9FF-1DBE-4931-A052-0B12523FC9D5}" presName="childText" presStyleLbl="bgAcc1" presStyleIdx="1" presStyleCnt="6" custScaleX="106557" custLinFactNeighborX="1067" custLinFactNeighborY="2519">
        <dgm:presLayoutVars>
          <dgm:bulletEnabled val="1"/>
        </dgm:presLayoutVars>
      </dgm:prSet>
      <dgm:spPr/>
    </dgm:pt>
    <dgm:pt modelId="{D2D1310D-D79A-4E7F-9F2F-5B28E31D8245}" type="pres">
      <dgm:prSet presAssocID="{928654BA-0930-4DFD-9A9E-3580848600C5}" presName="Name13" presStyleLbl="parChTrans1D2" presStyleIdx="2" presStyleCnt="6"/>
      <dgm:spPr/>
    </dgm:pt>
    <dgm:pt modelId="{08C09648-67C2-444D-BC2D-CA2853045611}" type="pres">
      <dgm:prSet presAssocID="{6FEC1615-BE80-4A4A-A1C5-D5927DB244F1}" presName="childText" presStyleLbl="bgAcc1" presStyleIdx="2" presStyleCnt="6" custScaleX="106557" custLinFactNeighborX="1067" custLinFactNeighborY="3959">
        <dgm:presLayoutVars>
          <dgm:bulletEnabled val="1"/>
        </dgm:presLayoutVars>
      </dgm:prSet>
      <dgm:spPr/>
    </dgm:pt>
    <dgm:pt modelId="{6550527A-F6C5-4EC4-BB1B-98436FE11B06}" type="pres">
      <dgm:prSet presAssocID="{25645D54-E0E1-4F3B-AA43-FAFBE7C62028}" presName="root" presStyleCnt="0"/>
      <dgm:spPr/>
    </dgm:pt>
    <dgm:pt modelId="{B3F7DFA2-2AFB-4433-B63F-8BDF736D64FB}" type="pres">
      <dgm:prSet presAssocID="{25645D54-E0E1-4F3B-AA43-FAFBE7C62028}" presName="rootComposite" presStyleCnt="0"/>
      <dgm:spPr/>
    </dgm:pt>
    <dgm:pt modelId="{CCDF2495-1D7E-464D-B1B6-A5686EFC9105}" type="pres">
      <dgm:prSet presAssocID="{25645D54-E0E1-4F3B-AA43-FAFBE7C62028}" presName="rootText" presStyleLbl="node1" presStyleIdx="1" presStyleCnt="2" custScaleX="108216"/>
      <dgm:spPr/>
    </dgm:pt>
    <dgm:pt modelId="{ACDD8A57-E96B-4045-8B91-BEAB80C4F751}" type="pres">
      <dgm:prSet presAssocID="{25645D54-E0E1-4F3B-AA43-FAFBE7C62028}" presName="rootConnector" presStyleLbl="node1" presStyleIdx="1" presStyleCnt="2"/>
      <dgm:spPr/>
    </dgm:pt>
    <dgm:pt modelId="{48CDA011-AE10-4CFB-B174-AF6B2F58E542}" type="pres">
      <dgm:prSet presAssocID="{25645D54-E0E1-4F3B-AA43-FAFBE7C62028}" presName="childShape" presStyleCnt="0"/>
      <dgm:spPr/>
    </dgm:pt>
    <dgm:pt modelId="{5BADBBCE-8DFF-4424-A8B9-C3E71D745575}" type="pres">
      <dgm:prSet presAssocID="{F2839661-7C2F-48E2-ABC5-2373049BAE23}" presName="Name13" presStyleLbl="parChTrans1D2" presStyleIdx="3" presStyleCnt="6"/>
      <dgm:spPr/>
    </dgm:pt>
    <dgm:pt modelId="{A2247DB1-4BDC-4C34-B5C9-8DDA0759C10F}" type="pres">
      <dgm:prSet presAssocID="{1548A517-EB19-4C4A-94CB-C122392C4EC1}" presName="childText" presStyleLbl="bgAcc1" presStyleIdx="3" presStyleCnt="6" custScaleX="110356">
        <dgm:presLayoutVars>
          <dgm:bulletEnabled val="1"/>
        </dgm:presLayoutVars>
      </dgm:prSet>
      <dgm:spPr/>
    </dgm:pt>
    <dgm:pt modelId="{11F8EE00-D905-4E5D-B3D9-3ACA1C7A133F}" type="pres">
      <dgm:prSet presAssocID="{CEC83E8B-1B31-4B81-A0D7-21A29F447797}" presName="Name13" presStyleLbl="parChTrans1D2" presStyleIdx="4" presStyleCnt="6"/>
      <dgm:spPr/>
    </dgm:pt>
    <dgm:pt modelId="{554B5EC6-9731-4749-95F1-E2EA94A2F320}" type="pres">
      <dgm:prSet presAssocID="{7FB84B0B-1090-4CF1-AADC-16A99BB2AE0A}" presName="childText" presStyleLbl="bgAcc1" presStyleIdx="4" presStyleCnt="6" custScaleX="112965">
        <dgm:presLayoutVars>
          <dgm:bulletEnabled val="1"/>
        </dgm:presLayoutVars>
      </dgm:prSet>
      <dgm:spPr/>
    </dgm:pt>
    <dgm:pt modelId="{643D0BFD-D515-43F4-BC3B-0301C4B49FE8}" type="pres">
      <dgm:prSet presAssocID="{6BCD0F63-A6A5-45D3-8EA5-0DDDACDA34DC}" presName="Name13" presStyleLbl="parChTrans1D2" presStyleIdx="5" presStyleCnt="6"/>
      <dgm:spPr/>
    </dgm:pt>
    <dgm:pt modelId="{3DC9DDBE-DD02-4124-A56E-27155CBADAF6}" type="pres">
      <dgm:prSet presAssocID="{BBDD8424-7082-435B-8D4C-BFA0DF44F5F8}" presName="childText" presStyleLbl="bgAcc1" presStyleIdx="5" presStyleCnt="6" custScaleX="112965">
        <dgm:presLayoutVars>
          <dgm:bulletEnabled val="1"/>
        </dgm:presLayoutVars>
      </dgm:prSet>
      <dgm:spPr/>
    </dgm:pt>
  </dgm:ptLst>
  <dgm:cxnLst>
    <dgm:cxn modelId="{F59EE60F-125B-444C-BCD4-BED4D17471A7}" type="presOf" srcId="{6E57B9FF-1DBE-4931-A052-0B12523FC9D5}" destId="{97457CC7-82D0-4F8D-B322-32393B513CA8}" srcOrd="0" destOrd="0" presId="urn:microsoft.com/office/officeart/2005/8/layout/hierarchy3"/>
    <dgm:cxn modelId="{09726231-5024-4F79-918B-B0841C58BF72}" srcId="{4DBB971A-9949-48DA-B52D-5197E5C926D4}" destId="{6E57B9FF-1DBE-4931-A052-0B12523FC9D5}" srcOrd="1" destOrd="0" parTransId="{9E013E67-28A1-417D-AAE7-858FB957622C}" sibTransId="{4D9F24B6-7C62-4972-9468-89ADBAC11696}"/>
    <dgm:cxn modelId="{21FFF232-F743-4CE6-BDBC-1D09222A0D54}" srcId="{4DBB971A-9949-48DA-B52D-5197E5C926D4}" destId="{6FEC1615-BE80-4A4A-A1C5-D5927DB244F1}" srcOrd="2" destOrd="0" parTransId="{928654BA-0930-4DFD-9A9E-3580848600C5}" sibTransId="{02571948-E047-42E9-9EAC-B7D233F94AB3}"/>
    <dgm:cxn modelId="{F8F25A3C-4D61-42D7-8D4C-67041089E0F3}" type="presOf" srcId="{2088964F-1CC0-40E6-AAEC-8BFB8FCEFC2B}" destId="{F48D8F61-BC49-476F-A034-448244C2D367}" srcOrd="0" destOrd="0" presId="urn:microsoft.com/office/officeart/2005/8/layout/hierarchy3"/>
    <dgm:cxn modelId="{B8B9363F-D589-418D-AF3E-CA492BCBE1A7}" type="presOf" srcId="{CEC83E8B-1B31-4B81-A0D7-21A29F447797}" destId="{11F8EE00-D905-4E5D-B3D9-3ACA1C7A133F}" srcOrd="0" destOrd="0" presId="urn:microsoft.com/office/officeart/2005/8/layout/hierarchy3"/>
    <dgm:cxn modelId="{D1197D3F-B29E-449A-93D5-2A6EC389F26E}" type="presOf" srcId="{6FEC1615-BE80-4A4A-A1C5-D5927DB244F1}" destId="{08C09648-67C2-444D-BC2D-CA2853045611}" srcOrd="0" destOrd="0" presId="urn:microsoft.com/office/officeart/2005/8/layout/hierarchy3"/>
    <dgm:cxn modelId="{5F899062-028A-41D8-AD77-A758F2FA6312}" srcId="{2088964F-1CC0-40E6-AAEC-8BFB8FCEFC2B}" destId="{25645D54-E0E1-4F3B-AA43-FAFBE7C62028}" srcOrd="1" destOrd="0" parTransId="{5C8D0AEE-186A-4D9E-A262-0CB7BA4A9AED}" sibTransId="{19F48492-10AC-4156-89FB-916BA637BB0F}"/>
    <dgm:cxn modelId="{FE346A4D-AFA7-4AB8-B8F9-E9BC3AE57C25}" type="presOf" srcId="{9E013E67-28A1-417D-AAE7-858FB957622C}" destId="{62BFE0FC-DFDE-4B66-B742-E7E27A5A8840}" srcOrd="0" destOrd="0" presId="urn:microsoft.com/office/officeart/2005/8/layout/hierarchy3"/>
    <dgm:cxn modelId="{DC2E1C4F-E15E-4EB5-A829-9A173AA25621}" type="presOf" srcId="{BBDD8424-7082-435B-8D4C-BFA0DF44F5F8}" destId="{3DC9DDBE-DD02-4124-A56E-27155CBADAF6}" srcOrd="0" destOrd="0" presId="urn:microsoft.com/office/officeart/2005/8/layout/hierarchy3"/>
    <dgm:cxn modelId="{D357E36F-1F4E-4C75-8004-9A02A7EF2792}" type="presOf" srcId="{6BCD0F63-A6A5-45D3-8EA5-0DDDACDA34DC}" destId="{643D0BFD-D515-43F4-BC3B-0301C4B49FE8}" srcOrd="0" destOrd="0" presId="urn:microsoft.com/office/officeart/2005/8/layout/hierarchy3"/>
    <dgm:cxn modelId="{5C4CF555-F57D-4C7D-A446-282DD1A29D68}" srcId="{25645D54-E0E1-4F3B-AA43-FAFBE7C62028}" destId="{BBDD8424-7082-435B-8D4C-BFA0DF44F5F8}" srcOrd="2" destOrd="0" parTransId="{6BCD0F63-A6A5-45D3-8EA5-0DDDACDA34DC}" sibTransId="{840CE075-BE34-40DA-B374-556B30FE51B7}"/>
    <dgm:cxn modelId="{74849557-73A7-4F2E-A652-AC3A91A5941E}" type="presOf" srcId="{25645D54-E0E1-4F3B-AA43-FAFBE7C62028}" destId="{ACDD8A57-E96B-4045-8B91-BEAB80C4F751}" srcOrd="1" destOrd="0" presId="urn:microsoft.com/office/officeart/2005/8/layout/hierarchy3"/>
    <dgm:cxn modelId="{3C465981-43A4-48B1-816E-7E89CFEE777C}" type="presOf" srcId="{1548A517-EB19-4C4A-94CB-C122392C4EC1}" destId="{A2247DB1-4BDC-4C34-B5C9-8DDA0759C10F}" srcOrd="0" destOrd="0" presId="urn:microsoft.com/office/officeart/2005/8/layout/hierarchy3"/>
    <dgm:cxn modelId="{5152D382-BF5A-4FC5-ACC3-3876A8ACF3D0}" srcId="{25645D54-E0E1-4F3B-AA43-FAFBE7C62028}" destId="{7FB84B0B-1090-4CF1-AADC-16A99BB2AE0A}" srcOrd="1" destOrd="0" parTransId="{CEC83E8B-1B31-4B81-A0D7-21A29F447797}" sibTransId="{9D1C4352-506B-45B0-A760-E5A7E7DE0F74}"/>
    <dgm:cxn modelId="{5253D787-289F-46CF-8576-22F80CC9E055}" srcId="{2088964F-1CC0-40E6-AAEC-8BFB8FCEFC2B}" destId="{4DBB971A-9949-48DA-B52D-5197E5C926D4}" srcOrd="0" destOrd="0" parTransId="{2A10B866-3501-4AD6-8E6D-8C0809979ABD}" sibTransId="{B2208E14-C82B-42C3-A32D-B084CA47AF1B}"/>
    <dgm:cxn modelId="{47E50394-6A34-42F9-9B34-B2B51F5A31B2}" type="presOf" srcId="{F9A2CC92-4A0E-49DD-9F90-6D323602520F}" destId="{6A6D8A37-29BC-4369-B133-47BBFF6B4FD9}" srcOrd="0" destOrd="0" presId="urn:microsoft.com/office/officeart/2005/8/layout/hierarchy3"/>
    <dgm:cxn modelId="{DB62CF95-FBC4-4FEF-B0BE-5EB62A243AEE}" srcId="{4DBB971A-9949-48DA-B52D-5197E5C926D4}" destId="{F9A2CC92-4A0E-49DD-9F90-6D323602520F}" srcOrd="0" destOrd="0" parTransId="{2EC62727-A0F9-4263-B669-FDB3D7023C1F}" sibTransId="{1E9F7861-D16D-4270-8CC6-75213C2D509C}"/>
    <dgm:cxn modelId="{B3759596-352C-427D-8238-42D2581D1EFB}" type="presOf" srcId="{25645D54-E0E1-4F3B-AA43-FAFBE7C62028}" destId="{CCDF2495-1D7E-464D-B1B6-A5686EFC9105}" srcOrd="0" destOrd="0" presId="urn:microsoft.com/office/officeart/2005/8/layout/hierarchy3"/>
    <dgm:cxn modelId="{28EFDE99-9583-4BFB-84F6-4FDED44F1CB1}" type="presOf" srcId="{928654BA-0930-4DFD-9A9E-3580848600C5}" destId="{D2D1310D-D79A-4E7F-9F2F-5B28E31D8245}" srcOrd="0" destOrd="0" presId="urn:microsoft.com/office/officeart/2005/8/layout/hierarchy3"/>
    <dgm:cxn modelId="{52BD26AC-3D99-4740-BA76-49AD3D7E7175}" type="presOf" srcId="{7FB84B0B-1090-4CF1-AADC-16A99BB2AE0A}" destId="{554B5EC6-9731-4749-95F1-E2EA94A2F320}" srcOrd="0" destOrd="0" presId="urn:microsoft.com/office/officeart/2005/8/layout/hierarchy3"/>
    <dgm:cxn modelId="{C1ACADC1-ECA8-4C4C-9C49-080888C3A9AF}" srcId="{25645D54-E0E1-4F3B-AA43-FAFBE7C62028}" destId="{1548A517-EB19-4C4A-94CB-C122392C4EC1}" srcOrd="0" destOrd="0" parTransId="{F2839661-7C2F-48E2-ABC5-2373049BAE23}" sibTransId="{8AF883F8-5238-495D-BE04-CBE284AF7F52}"/>
    <dgm:cxn modelId="{B23673C5-3D4B-47DD-8851-E4DE9C8DF214}" type="presOf" srcId="{4DBB971A-9949-48DA-B52D-5197E5C926D4}" destId="{575C088E-6D90-47AD-AB8B-FBBBEEED715C}" srcOrd="1" destOrd="0" presId="urn:microsoft.com/office/officeart/2005/8/layout/hierarchy3"/>
    <dgm:cxn modelId="{436044D0-2B7D-4FDD-ACF9-CCD3B53D3893}" type="presOf" srcId="{2EC62727-A0F9-4263-B669-FDB3D7023C1F}" destId="{15BD33A6-2057-41DA-8013-6E0F5DE841F6}" srcOrd="0" destOrd="0" presId="urn:microsoft.com/office/officeart/2005/8/layout/hierarchy3"/>
    <dgm:cxn modelId="{9A1B10DA-765B-4076-B010-528E7837547C}" type="presOf" srcId="{4DBB971A-9949-48DA-B52D-5197E5C926D4}" destId="{43A0777E-CFA7-4B2C-9E96-036966E958BD}" srcOrd="0" destOrd="0" presId="urn:microsoft.com/office/officeart/2005/8/layout/hierarchy3"/>
    <dgm:cxn modelId="{8AA2DFFE-D321-4689-8126-44ADBDD12886}" type="presOf" srcId="{F2839661-7C2F-48E2-ABC5-2373049BAE23}" destId="{5BADBBCE-8DFF-4424-A8B9-C3E71D745575}" srcOrd="0" destOrd="0" presId="urn:microsoft.com/office/officeart/2005/8/layout/hierarchy3"/>
    <dgm:cxn modelId="{A191ECDE-9491-412E-BC30-E384939C94C7}" type="presParOf" srcId="{F48D8F61-BC49-476F-A034-448244C2D367}" destId="{32797B40-D08A-41C0-B87E-1A07D98EA768}" srcOrd="0" destOrd="0" presId="urn:microsoft.com/office/officeart/2005/8/layout/hierarchy3"/>
    <dgm:cxn modelId="{568DE5B4-C883-4F21-B66A-9FF8D5B71459}" type="presParOf" srcId="{32797B40-D08A-41C0-B87E-1A07D98EA768}" destId="{575D3E52-80B0-4A2E-A9F4-D3E752D91503}" srcOrd="0" destOrd="0" presId="urn:microsoft.com/office/officeart/2005/8/layout/hierarchy3"/>
    <dgm:cxn modelId="{FE179FC8-4FB8-416E-B9CE-2F5690D72CC7}" type="presParOf" srcId="{575D3E52-80B0-4A2E-A9F4-D3E752D91503}" destId="{43A0777E-CFA7-4B2C-9E96-036966E958BD}" srcOrd="0" destOrd="0" presId="urn:microsoft.com/office/officeart/2005/8/layout/hierarchy3"/>
    <dgm:cxn modelId="{A043BCDE-9A5A-491D-876C-0394AFAC050F}" type="presParOf" srcId="{575D3E52-80B0-4A2E-A9F4-D3E752D91503}" destId="{575C088E-6D90-47AD-AB8B-FBBBEEED715C}" srcOrd="1" destOrd="0" presId="urn:microsoft.com/office/officeart/2005/8/layout/hierarchy3"/>
    <dgm:cxn modelId="{218BC283-4896-4E75-AC3F-845CA78F0EAD}" type="presParOf" srcId="{32797B40-D08A-41C0-B87E-1A07D98EA768}" destId="{F2789F9F-AE2F-4391-9127-547F5583DB7C}" srcOrd="1" destOrd="0" presId="urn:microsoft.com/office/officeart/2005/8/layout/hierarchy3"/>
    <dgm:cxn modelId="{9C48A446-2AA1-4D66-A526-D0805EC983E9}" type="presParOf" srcId="{F2789F9F-AE2F-4391-9127-547F5583DB7C}" destId="{15BD33A6-2057-41DA-8013-6E0F5DE841F6}" srcOrd="0" destOrd="0" presId="urn:microsoft.com/office/officeart/2005/8/layout/hierarchy3"/>
    <dgm:cxn modelId="{EACAF685-023E-4759-9785-D5BCC378F156}" type="presParOf" srcId="{F2789F9F-AE2F-4391-9127-547F5583DB7C}" destId="{6A6D8A37-29BC-4369-B133-47BBFF6B4FD9}" srcOrd="1" destOrd="0" presId="urn:microsoft.com/office/officeart/2005/8/layout/hierarchy3"/>
    <dgm:cxn modelId="{17124A09-B240-4FD6-8DA0-2F23E0894429}" type="presParOf" srcId="{F2789F9F-AE2F-4391-9127-547F5583DB7C}" destId="{62BFE0FC-DFDE-4B66-B742-E7E27A5A8840}" srcOrd="2" destOrd="0" presId="urn:microsoft.com/office/officeart/2005/8/layout/hierarchy3"/>
    <dgm:cxn modelId="{EC4B075D-067D-48FF-9B05-359E1466C0FD}" type="presParOf" srcId="{F2789F9F-AE2F-4391-9127-547F5583DB7C}" destId="{97457CC7-82D0-4F8D-B322-32393B513CA8}" srcOrd="3" destOrd="0" presId="urn:microsoft.com/office/officeart/2005/8/layout/hierarchy3"/>
    <dgm:cxn modelId="{F21A0756-87D8-4892-BB0D-2E942F552A5D}" type="presParOf" srcId="{F2789F9F-AE2F-4391-9127-547F5583DB7C}" destId="{D2D1310D-D79A-4E7F-9F2F-5B28E31D8245}" srcOrd="4" destOrd="0" presId="urn:microsoft.com/office/officeart/2005/8/layout/hierarchy3"/>
    <dgm:cxn modelId="{A1274E89-A8B4-4A4A-AEB9-37F11383CC91}" type="presParOf" srcId="{F2789F9F-AE2F-4391-9127-547F5583DB7C}" destId="{08C09648-67C2-444D-BC2D-CA2853045611}" srcOrd="5" destOrd="0" presId="urn:microsoft.com/office/officeart/2005/8/layout/hierarchy3"/>
    <dgm:cxn modelId="{7A80E9A9-52E8-4A91-9903-433E3E2087C1}" type="presParOf" srcId="{F48D8F61-BC49-476F-A034-448244C2D367}" destId="{6550527A-F6C5-4EC4-BB1B-98436FE11B06}" srcOrd="1" destOrd="0" presId="urn:microsoft.com/office/officeart/2005/8/layout/hierarchy3"/>
    <dgm:cxn modelId="{89F1FF93-031B-4533-AF5A-78731BF9B80C}" type="presParOf" srcId="{6550527A-F6C5-4EC4-BB1B-98436FE11B06}" destId="{B3F7DFA2-2AFB-4433-B63F-8BDF736D64FB}" srcOrd="0" destOrd="0" presId="urn:microsoft.com/office/officeart/2005/8/layout/hierarchy3"/>
    <dgm:cxn modelId="{2D1729D4-19A1-4865-BA13-7FB485E91519}" type="presParOf" srcId="{B3F7DFA2-2AFB-4433-B63F-8BDF736D64FB}" destId="{CCDF2495-1D7E-464D-B1B6-A5686EFC9105}" srcOrd="0" destOrd="0" presId="urn:microsoft.com/office/officeart/2005/8/layout/hierarchy3"/>
    <dgm:cxn modelId="{BE6B3906-150D-4DF1-8998-C6FAC82108DC}" type="presParOf" srcId="{B3F7DFA2-2AFB-4433-B63F-8BDF736D64FB}" destId="{ACDD8A57-E96B-4045-8B91-BEAB80C4F751}" srcOrd="1" destOrd="0" presId="urn:microsoft.com/office/officeart/2005/8/layout/hierarchy3"/>
    <dgm:cxn modelId="{3A5C6678-3254-4708-910C-2BF199557CD7}" type="presParOf" srcId="{6550527A-F6C5-4EC4-BB1B-98436FE11B06}" destId="{48CDA011-AE10-4CFB-B174-AF6B2F58E542}" srcOrd="1" destOrd="0" presId="urn:microsoft.com/office/officeart/2005/8/layout/hierarchy3"/>
    <dgm:cxn modelId="{9841481E-839A-404A-93AC-50ADBC3DB1DA}" type="presParOf" srcId="{48CDA011-AE10-4CFB-B174-AF6B2F58E542}" destId="{5BADBBCE-8DFF-4424-A8B9-C3E71D745575}" srcOrd="0" destOrd="0" presId="urn:microsoft.com/office/officeart/2005/8/layout/hierarchy3"/>
    <dgm:cxn modelId="{034FBAAD-17E7-4758-9174-DD3272C7F3D4}" type="presParOf" srcId="{48CDA011-AE10-4CFB-B174-AF6B2F58E542}" destId="{A2247DB1-4BDC-4C34-B5C9-8DDA0759C10F}" srcOrd="1" destOrd="0" presId="urn:microsoft.com/office/officeart/2005/8/layout/hierarchy3"/>
    <dgm:cxn modelId="{F9870F52-4DDF-4E4B-9457-86FBD675A2E1}" type="presParOf" srcId="{48CDA011-AE10-4CFB-B174-AF6B2F58E542}" destId="{11F8EE00-D905-4E5D-B3D9-3ACA1C7A133F}" srcOrd="2" destOrd="0" presId="urn:microsoft.com/office/officeart/2005/8/layout/hierarchy3"/>
    <dgm:cxn modelId="{5809248B-6468-412A-A3D3-1B662C1A18B1}" type="presParOf" srcId="{48CDA011-AE10-4CFB-B174-AF6B2F58E542}" destId="{554B5EC6-9731-4749-95F1-E2EA94A2F320}" srcOrd="3" destOrd="0" presId="urn:microsoft.com/office/officeart/2005/8/layout/hierarchy3"/>
    <dgm:cxn modelId="{79306A85-9A3A-4A25-8633-E42C332E5DD2}" type="presParOf" srcId="{48CDA011-AE10-4CFB-B174-AF6B2F58E542}" destId="{643D0BFD-D515-43F4-BC3B-0301C4B49FE8}" srcOrd="4" destOrd="0" presId="urn:microsoft.com/office/officeart/2005/8/layout/hierarchy3"/>
    <dgm:cxn modelId="{B7C37D39-793F-47EC-9440-9BD3FC17E266}" type="presParOf" srcId="{48CDA011-AE10-4CFB-B174-AF6B2F58E542}" destId="{3DC9DDBE-DD02-4124-A56E-27155CBADAF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0A33D4-D9DA-4477-93AB-51D4FFD6F78A}" type="doc">
      <dgm:prSet loTypeId="urn:microsoft.com/office/officeart/2005/8/layout/hProcess9" loCatId="process" qsTypeId="urn:microsoft.com/office/officeart/2005/8/quickstyle/simple4" qsCatId="simple" csTypeId="urn:microsoft.com/office/officeart/2005/8/colors/accent6_5" csCatId="accent6" phldr="1"/>
      <dgm:spPr/>
    </dgm:pt>
    <dgm:pt modelId="{9E1B26CB-5D69-4386-8B15-8FA73AEC427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dirty="0">
              <a:solidFill>
                <a:schemeClr val="bg1"/>
              </a:solidFill>
            </a:rPr>
            <a:t>Бюджетный кредит на частичное покрытие дефицита бюджета</a:t>
          </a:r>
        </a:p>
      </dgm:t>
    </dgm:pt>
    <dgm:pt modelId="{1A27E792-9C43-4D3B-A06A-8D6F0435C95B}" type="parTrans" cxnId="{6784A9D9-46F4-4B74-BE14-545F10D00163}">
      <dgm:prSet/>
      <dgm:spPr/>
      <dgm:t>
        <a:bodyPr/>
        <a:lstStyle/>
        <a:p>
          <a:endParaRPr lang="ru-RU"/>
        </a:p>
      </dgm:t>
    </dgm:pt>
    <dgm:pt modelId="{15FF08E0-BE96-447B-87F0-B354EA4F6CAF}" type="sibTrans" cxnId="{6784A9D9-46F4-4B74-BE14-545F10D00163}">
      <dgm:prSet/>
      <dgm:spPr/>
      <dgm:t>
        <a:bodyPr/>
        <a:lstStyle/>
        <a:p>
          <a:endParaRPr lang="ru-RU"/>
        </a:p>
      </dgm:t>
    </dgm:pt>
    <dgm:pt modelId="{95803CBF-A5DF-495F-AFAD-7E5FC7F6944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dirty="0">
              <a:solidFill>
                <a:schemeClr val="bg1"/>
              </a:solidFill>
            </a:rPr>
            <a:t>Год выдачи – 2019 год</a:t>
          </a:r>
        </a:p>
      </dgm:t>
    </dgm:pt>
    <dgm:pt modelId="{5B6AED80-35EB-42F8-8081-15E886A77B1B}" type="parTrans" cxnId="{E19024CB-84C2-4163-89EC-ABD8D357D8D7}">
      <dgm:prSet/>
      <dgm:spPr/>
      <dgm:t>
        <a:bodyPr/>
        <a:lstStyle/>
        <a:p>
          <a:endParaRPr lang="ru-RU"/>
        </a:p>
      </dgm:t>
    </dgm:pt>
    <dgm:pt modelId="{B85DBFB7-316A-4045-867B-26F7844ADF0C}" type="sibTrans" cxnId="{E19024CB-84C2-4163-89EC-ABD8D357D8D7}">
      <dgm:prSet/>
      <dgm:spPr/>
      <dgm:t>
        <a:bodyPr/>
        <a:lstStyle/>
        <a:p>
          <a:endParaRPr lang="ru-RU"/>
        </a:p>
      </dgm:t>
    </dgm:pt>
    <dgm:pt modelId="{0221F38C-D61E-4AF9-9300-2039F0863EB4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dirty="0">
              <a:solidFill>
                <a:schemeClr val="bg1"/>
              </a:solidFill>
            </a:rPr>
            <a:t>Остаток на 01.01.2023 год – 1 430,00 </a:t>
          </a:r>
          <a:r>
            <a:rPr lang="ru-RU" sz="1400" dirty="0" err="1">
              <a:solidFill>
                <a:schemeClr val="bg1"/>
              </a:solidFill>
            </a:rPr>
            <a:t>тыс.рублей</a:t>
          </a:r>
          <a:endParaRPr lang="ru-RU" sz="1400" dirty="0">
            <a:solidFill>
              <a:schemeClr val="bg1"/>
            </a:solidFill>
          </a:endParaRPr>
        </a:p>
      </dgm:t>
    </dgm:pt>
    <dgm:pt modelId="{D93C5122-A38C-4925-8753-F202E0D97DF3}" type="parTrans" cxnId="{6C68693A-0659-47A9-AE44-55D77197E49E}">
      <dgm:prSet/>
      <dgm:spPr/>
      <dgm:t>
        <a:bodyPr/>
        <a:lstStyle/>
        <a:p>
          <a:endParaRPr lang="ru-RU"/>
        </a:p>
      </dgm:t>
    </dgm:pt>
    <dgm:pt modelId="{5DC5A758-AC91-4BFD-9F42-011BDD2DA507}" type="sibTrans" cxnId="{6C68693A-0659-47A9-AE44-55D77197E49E}">
      <dgm:prSet/>
      <dgm:spPr/>
      <dgm:t>
        <a:bodyPr/>
        <a:lstStyle/>
        <a:p>
          <a:endParaRPr lang="ru-RU"/>
        </a:p>
      </dgm:t>
    </dgm:pt>
    <dgm:pt modelId="{47625188-E8D7-4960-8D93-CE39ED5E3CA3}" type="pres">
      <dgm:prSet presAssocID="{FE0A33D4-D9DA-4477-93AB-51D4FFD6F78A}" presName="CompostProcess" presStyleCnt="0">
        <dgm:presLayoutVars>
          <dgm:dir/>
          <dgm:resizeHandles val="exact"/>
        </dgm:presLayoutVars>
      </dgm:prSet>
      <dgm:spPr/>
    </dgm:pt>
    <dgm:pt modelId="{47578CEB-556B-4AFA-A14C-812FBC00FE38}" type="pres">
      <dgm:prSet presAssocID="{FE0A33D4-D9DA-4477-93AB-51D4FFD6F78A}" presName="arrow" presStyleLbl="bgShp" presStyleIdx="0" presStyleCnt="1" custScaleX="117647" custLinFactNeighborX="5337" custLinFactNeighborY="602"/>
      <dgm:spPr>
        <a:solidFill>
          <a:srgbClr val="949B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00E66E6E-3D46-4AF0-B803-3914525C80B7}" type="pres">
      <dgm:prSet presAssocID="{FE0A33D4-D9DA-4477-93AB-51D4FFD6F78A}" presName="linearProcess" presStyleCnt="0"/>
      <dgm:spPr/>
    </dgm:pt>
    <dgm:pt modelId="{100D9688-F7F9-47FD-A758-9360434F77F4}" type="pres">
      <dgm:prSet presAssocID="{9E1B26CB-5D69-4386-8B15-8FA73AEC427C}" presName="textNode" presStyleLbl="node1" presStyleIdx="0" presStyleCnt="3" custScaleX="94405" custScaleY="196858" custLinFactNeighborX="-32098" custLinFactNeighborY="-8928">
        <dgm:presLayoutVars>
          <dgm:bulletEnabled val="1"/>
        </dgm:presLayoutVars>
      </dgm:prSet>
      <dgm:spPr/>
    </dgm:pt>
    <dgm:pt modelId="{FD8336B0-94F9-4CBC-8D1A-9F16696C725C}" type="pres">
      <dgm:prSet presAssocID="{15FF08E0-BE96-447B-87F0-B354EA4F6CAF}" presName="sibTrans" presStyleCnt="0"/>
      <dgm:spPr/>
    </dgm:pt>
    <dgm:pt modelId="{0B98D094-9092-4AA6-A08A-0AF93894B4A0}" type="pres">
      <dgm:prSet presAssocID="{95803CBF-A5DF-495F-AFAD-7E5FC7F6944B}" presName="textNode" presStyleLbl="node1" presStyleIdx="1" presStyleCnt="3" custScaleX="83729" custScaleY="179002">
        <dgm:presLayoutVars>
          <dgm:bulletEnabled val="1"/>
        </dgm:presLayoutVars>
      </dgm:prSet>
      <dgm:spPr/>
    </dgm:pt>
    <dgm:pt modelId="{F69FEBE5-331E-409D-A3E6-20E2B5334970}" type="pres">
      <dgm:prSet presAssocID="{B85DBFB7-316A-4045-867B-26F7844ADF0C}" presName="sibTrans" presStyleCnt="0"/>
      <dgm:spPr/>
    </dgm:pt>
    <dgm:pt modelId="{3FD1A0C9-37C9-4AB4-AE29-F67DDAD39389}" type="pres">
      <dgm:prSet presAssocID="{0221F38C-D61E-4AF9-9300-2039F0863EB4}" presName="textNode" presStyleLbl="node1" presStyleIdx="2" presStyleCnt="3" custScaleX="82646" custScaleY="143503">
        <dgm:presLayoutVars>
          <dgm:bulletEnabled val="1"/>
        </dgm:presLayoutVars>
      </dgm:prSet>
      <dgm:spPr/>
    </dgm:pt>
  </dgm:ptLst>
  <dgm:cxnLst>
    <dgm:cxn modelId="{6C68693A-0659-47A9-AE44-55D77197E49E}" srcId="{FE0A33D4-D9DA-4477-93AB-51D4FFD6F78A}" destId="{0221F38C-D61E-4AF9-9300-2039F0863EB4}" srcOrd="2" destOrd="0" parTransId="{D93C5122-A38C-4925-8753-F202E0D97DF3}" sibTransId="{5DC5A758-AC91-4BFD-9F42-011BDD2DA507}"/>
    <dgm:cxn modelId="{ABD2E859-7EF6-4965-B9AF-BE4E2685DEB9}" type="presOf" srcId="{9E1B26CB-5D69-4386-8B15-8FA73AEC427C}" destId="{100D9688-F7F9-47FD-A758-9360434F77F4}" srcOrd="0" destOrd="0" presId="urn:microsoft.com/office/officeart/2005/8/layout/hProcess9"/>
    <dgm:cxn modelId="{BF6C6D88-919B-46E9-B3C7-4093A7D6DC0D}" type="presOf" srcId="{95803CBF-A5DF-495F-AFAD-7E5FC7F6944B}" destId="{0B98D094-9092-4AA6-A08A-0AF93894B4A0}" srcOrd="0" destOrd="0" presId="urn:microsoft.com/office/officeart/2005/8/layout/hProcess9"/>
    <dgm:cxn modelId="{031EF799-BAE3-44BD-BE64-40A969678C1F}" type="presOf" srcId="{0221F38C-D61E-4AF9-9300-2039F0863EB4}" destId="{3FD1A0C9-37C9-4AB4-AE29-F67DDAD39389}" srcOrd="0" destOrd="0" presId="urn:microsoft.com/office/officeart/2005/8/layout/hProcess9"/>
    <dgm:cxn modelId="{E19024CB-84C2-4163-89EC-ABD8D357D8D7}" srcId="{FE0A33D4-D9DA-4477-93AB-51D4FFD6F78A}" destId="{95803CBF-A5DF-495F-AFAD-7E5FC7F6944B}" srcOrd="1" destOrd="0" parTransId="{5B6AED80-35EB-42F8-8081-15E886A77B1B}" sibTransId="{B85DBFB7-316A-4045-867B-26F7844ADF0C}"/>
    <dgm:cxn modelId="{6784A9D9-46F4-4B74-BE14-545F10D00163}" srcId="{FE0A33D4-D9DA-4477-93AB-51D4FFD6F78A}" destId="{9E1B26CB-5D69-4386-8B15-8FA73AEC427C}" srcOrd="0" destOrd="0" parTransId="{1A27E792-9C43-4D3B-A06A-8D6F0435C95B}" sibTransId="{15FF08E0-BE96-447B-87F0-B354EA4F6CAF}"/>
    <dgm:cxn modelId="{76FAE6F4-5147-448D-A555-31E71FBBA4BC}" type="presOf" srcId="{FE0A33D4-D9DA-4477-93AB-51D4FFD6F78A}" destId="{47625188-E8D7-4960-8D93-CE39ED5E3CA3}" srcOrd="0" destOrd="0" presId="urn:microsoft.com/office/officeart/2005/8/layout/hProcess9"/>
    <dgm:cxn modelId="{CF1E8949-43FA-4E64-81AD-50126D0D226C}" type="presParOf" srcId="{47625188-E8D7-4960-8D93-CE39ED5E3CA3}" destId="{47578CEB-556B-4AFA-A14C-812FBC00FE38}" srcOrd="0" destOrd="0" presId="urn:microsoft.com/office/officeart/2005/8/layout/hProcess9"/>
    <dgm:cxn modelId="{64534561-540D-44D8-B63E-A3647622240C}" type="presParOf" srcId="{47625188-E8D7-4960-8D93-CE39ED5E3CA3}" destId="{00E66E6E-3D46-4AF0-B803-3914525C80B7}" srcOrd="1" destOrd="0" presId="urn:microsoft.com/office/officeart/2005/8/layout/hProcess9"/>
    <dgm:cxn modelId="{C62559D4-BD2A-44CC-A24D-2CD46B71388A}" type="presParOf" srcId="{00E66E6E-3D46-4AF0-B803-3914525C80B7}" destId="{100D9688-F7F9-47FD-A758-9360434F77F4}" srcOrd="0" destOrd="0" presId="urn:microsoft.com/office/officeart/2005/8/layout/hProcess9"/>
    <dgm:cxn modelId="{2EF74794-9E16-490C-BB77-BB5BF185C49C}" type="presParOf" srcId="{00E66E6E-3D46-4AF0-B803-3914525C80B7}" destId="{FD8336B0-94F9-4CBC-8D1A-9F16696C725C}" srcOrd="1" destOrd="0" presId="urn:microsoft.com/office/officeart/2005/8/layout/hProcess9"/>
    <dgm:cxn modelId="{E83A5FA6-743F-4E2A-90C3-20135A37BA62}" type="presParOf" srcId="{00E66E6E-3D46-4AF0-B803-3914525C80B7}" destId="{0B98D094-9092-4AA6-A08A-0AF93894B4A0}" srcOrd="2" destOrd="0" presId="urn:microsoft.com/office/officeart/2005/8/layout/hProcess9"/>
    <dgm:cxn modelId="{F6BF425F-61A0-4730-8997-E48ADA6130C7}" type="presParOf" srcId="{00E66E6E-3D46-4AF0-B803-3914525C80B7}" destId="{F69FEBE5-331E-409D-A3E6-20E2B5334970}" srcOrd="3" destOrd="0" presId="urn:microsoft.com/office/officeart/2005/8/layout/hProcess9"/>
    <dgm:cxn modelId="{C80292E0-4DE1-4E38-AAAA-8DB413A881EC}" type="presParOf" srcId="{00E66E6E-3D46-4AF0-B803-3914525C80B7}" destId="{3FD1A0C9-37C9-4AB4-AE29-F67DDAD393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B2A2-E1C1-4142-ACD5-C167F20CBDC3}">
      <dsp:nvSpPr>
        <dsp:cNvPr id="0" name=""/>
        <dsp:cNvSpPr/>
      </dsp:nvSpPr>
      <dsp:spPr>
        <a:xfrm>
          <a:off x="0" y="0"/>
          <a:ext cx="2731038" cy="974744"/>
        </a:xfrm>
        <a:prstGeom prst="flowChartMagneticDisk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>
              <a:solidFill>
                <a:schemeClr val="bg1"/>
              </a:solidFill>
            </a:rPr>
            <a:t>Региональные бюджеты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solidFill>
                <a:schemeClr val="bg1"/>
              </a:solidFill>
            </a:rPr>
            <a:t>(Субъекты Российской Федерации)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324915"/>
        <a:ext cx="2731038" cy="48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516EB-2AF9-4096-B9C4-66EF0B8A322B}">
      <dsp:nvSpPr>
        <dsp:cNvPr id="0" name=""/>
        <dsp:cNvSpPr/>
      </dsp:nvSpPr>
      <dsp:spPr>
        <a:xfrm>
          <a:off x="0" y="0"/>
          <a:ext cx="2515476" cy="974744"/>
        </a:xfrm>
        <a:prstGeom prst="flowChartMagneticDisk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180000" rIns="57150" bIns="57150" numCol="1" spcCol="1270" anchor="b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1" kern="1200" dirty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>
              <a:solidFill>
                <a:schemeClr val="bg1"/>
              </a:solidFill>
            </a:rPr>
            <a:t>Местные бюджеты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chemeClr val="bg1"/>
              </a:solidFill>
            </a:rPr>
            <a:t>(муниципальные образования)</a:t>
          </a:r>
        </a:p>
      </dsp:txBody>
      <dsp:txXfrm>
        <a:off x="0" y="324915"/>
        <a:ext cx="2515476" cy="487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B2A2-E1C1-4142-ACD5-C167F20CBDC3}">
      <dsp:nvSpPr>
        <dsp:cNvPr id="0" name=""/>
        <dsp:cNvSpPr/>
      </dsp:nvSpPr>
      <dsp:spPr>
        <a:xfrm>
          <a:off x="2519" y="0"/>
          <a:ext cx="2577536" cy="974743"/>
        </a:xfrm>
        <a:prstGeom prst="flowChartMagneticDisk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Федеральный бюджет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(Российская Федерация)</a:t>
          </a:r>
        </a:p>
      </dsp:txBody>
      <dsp:txXfrm>
        <a:off x="2519" y="324914"/>
        <a:ext cx="2577536" cy="487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25487-2BDF-4AF5-AEB7-4BD913BFC195}">
      <dsp:nvSpPr>
        <dsp:cNvPr id="0" name=""/>
        <dsp:cNvSpPr/>
      </dsp:nvSpPr>
      <dsp:spPr>
        <a:xfrm>
          <a:off x="72023" y="214897"/>
          <a:ext cx="2022769" cy="1231610"/>
        </a:xfrm>
        <a:prstGeom prst="roundRect">
          <a:avLst>
            <a:gd name="adj" fmla="val 10000"/>
          </a:avLst>
        </a:prstGeom>
        <a:solidFill>
          <a:srgbClr val="D5E3E0"/>
        </a:soli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Составление  проекта бюджета </a:t>
          </a:r>
        </a:p>
      </dsp:txBody>
      <dsp:txXfrm>
        <a:off x="108096" y="250970"/>
        <a:ext cx="1950623" cy="1159464"/>
      </dsp:txXfrm>
    </dsp:sp>
    <dsp:sp modelId="{B74DFFCB-8C9E-4AD8-A00A-B9D4896A2460}">
      <dsp:nvSpPr>
        <dsp:cNvPr id="0" name=""/>
        <dsp:cNvSpPr/>
      </dsp:nvSpPr>
      <dsp:spPr>
        <a:xfrm rot="13552">
          <a:off x="2260787" y="522604"/>
          <a:ext cx="641832" cy="65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260788" y="652490"/>
        <a:ext cx="449282" cy="390796"/>
      </dsp:txXfrm>
    </dsp:sp>
    <dsp:sp modelId="{A5F03D06-D8C2-468E-B118-B6E472884350}">
      <dsp:nvSpPr>
        <dsp:cNvPr id="0" name=""/>
        <dsp:cNvSpPr/>
      </dsp:nvSpPr>
      <dsp:spPr>
        <a:xfrm>
          <a:off x="6120845" y="241126"/>
          <a:ext cx="2156869" cy="1227371"/>
        </a:xfrm>
        <a:prstGeom prst="roundRect">
          <a:avLst>
            <a:gd name="adj" fmla="val 10000"/>
          </a:avLst>
        </a:prstGeom>
        <a:solidFill>
          <a:srgbClr val="B3CDC6"/>
        </a:soli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Исполнение бюджета</a:t>
          </a:r>
        </a:p>
      </dsp:txBody>
      <dsp:txXfrm>
        <a:off x="6156793" y="277074"/>
        <a:ext cx="2084973" cy="1155475"/>
      </dsp:txXfrm>
    </dsp:sp>
    <dsp:sp modelId="{2C77E40A-A398-48A1-B7DE-5ACE9450516E}">
      <dsp:nvSpPr>
        <dsp:cNvPr id="0" name=""/>
        <dsp:cNvSpPr/>
      </dsp:nvSpPr>
      <dsp:spPr>
        <a:xfrm rot="5423454">
          <a:off x="7061941" y="1553166"/>
          <a:ext cx="462559" cy="64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7099546" y="1645468"/>
        <a:ext cx="388296" cy="323791"/>
      </dsp:txXfrm>
    </dsp:sp>
    <dsp:sp modelId="{7B7975E2-FBE0-4EB6-998C-CC44958AE756}">
      <dsp:nvSpPr>
        <dsp:cNvPr id="0" name=""/>
        <dsp:cNvSpPr/>
      </dsp:nvSpPr>
      <dsp:spPr>
        <a:xfrm>
          <a:off x="6120845" y="2232317"/>
          <a:ext cx="2209790" cy="1104175"/>
        </a:xfrm>
        <a:prstGeom prst="roundRect">
          <a:avLst>
            <a:gd name="adj" fmla="val 10000"/>
          </a:avLst>
        </a:prstGeom>
        <a:solidFill>
          <a:srgbClr val="A5C3BB"/>
        </a:soli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Контроль за исполнением бюджета</a:t>
          </a:r>
        </a:p>
      </dsp:txBody>
      <dsp:txXfrm>
        <a:off x="6153185" y="2264657"/>
        <a:ext cx="2145110" cy="1039495"/>
      </dsp:txXfrm>
    </dsp:sp>
    <dsp:sp modelId="{F730460B-B9B8-4664-B442-AA209D68C0D0}">
      <dsp:nvSpPr>
        <dsp:cNvPr id="0" name=""/>
        <dsp:cNvSpPr/>
      </dsp:nvSpPr>
      <dsp:spPr>
        <a:xfrm rot="5389970">
          <a:off x="7016564" y="3354468"/>
          <a:ext cx="445413" cy="651328"/>
        </a:xfrm>
        <a:prstGeom prst="rightArrow">
          <a:avLst>
            <a:gd name="adj1" fmla="val 60000"/>
            <a:gd name="adj2" fmla="val 50000"/>
          </a:avLst>
        </a:prstGeom>
        <a:solidFill>
          <a:srgbClr val="95B9B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7043678" y="3457425"/>
        <a:ext cx="390796" cy="311789"/>
      </dsp:txXfrm>
    </dsp:sp>
    <dsp:sp modelId="{CEFE2DEA-D0DC-4AE9-9370-6D5C3A159080}">
      <dsp:nvSpPr>
        <dsp:cNvPr id="0" name=""/>
        <dsp:cNvSpPr/>
      </dsp:nvSpPr>
      <dsp:spPr>
        <a:xfrm>
          <a:off x="5688814" y="3960557"/>
          <a:ext cx="2705955" cy="1221304"/>
        </a:xfrm>
        <a:prstGeom prst="roundRect">
          <a:avLst>
            <a:gd name="adj" fmla="val 10000"/>
          </a:avLst>
        </a:prstGeom>
        <a:solidFill>
          <a:srgbClr val="8EB4AC"/>
        </a:soli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bg1"/>
              </a:solidFill>
            </a:rPr>
            <a:t>Составление и утверждение отчета об исполнении бюджета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724585" y="3996328"/>
        <a:ext cx="2634413" cy="1149762"/>
      </dsp:txXfrm>
    </dsp:sp>
    <dsp:sp modelId="{51A0BB9C-C5F0-4245-8B51-F2E69B18C334}">
      <dsp:nvSpPr>
        <dsp:cNvPr id="0" name=""/>
        <dsp:cNvSpPr/>
      </dsp:nvSpPr>
      <dsp:spPr>
        <a:xfrm rot="10727297">
          <a:off x="4984089" y="4248793"/>
          <a:ext cx="526766" cy="651328"/>
        </a:xfrm>
        <a:prstGeom prst="rightArrow">
          <a:avLst>
            <a:gd name="adj1" fmla="val 60000"/>
            <a:gd name="adj2" fmla="val 50000"/>
          </a:avLst>
        </a:prstGeom>
        <a:solidFill>
          <a:srgbClr val="75A3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 rot="10800000">
        <a:off x="5142101" y="4377388"/>
        <a:ext cx="368736" cy="390796"/>
      </dsp:txXfrm>
    </dsp:sp>
    <dsp:sp modelId="{426D1FE7-ED2C-4B85-A154-637DD87B1814}">
      <dsp:nvSpPr>
        <dsp:cNvPr id="0" name=""/>
        <dsp:cNvSpPr/>
      </dsp:nvSpPr>
      <dsp:spPr>
        <a:xfrm>
          <a:off x="171035" y="2952411"/>
          <a:ext cx="4640139" cy="2280648"/>
        </a:xfrm>
        <a:prstGeom prst="roundRect">
          <a:avLst>
            <a:gd name="adj" fmla="val 10000"/>
          </a:avLst>
        </a:prstGeom>
        <a:solidFill>
          <a:srgbClr val="8EB4AC"/>
        </a:soli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Бюджетный процесс </a:t>
          </a:r>
          <a:r>
            <a:rPr lang="ru-RU" sz="1800" kern="1200" dirty="0">
              <a:solidFill>
                <a:schemeClr val="bg1"/>
              </a:solidFill>
            </a:rPr>
            <a:t>– это деятельность органов государственной власти, органов местного самоуправления по составлению и утверждению бюджетов, исполнению бюджетов, контролю за их исполнением, осуществление внешней проверки, утверждению бюджетной отчетности</a:t>
          </a:r>
        </a:p>
      </dsp:txBody>
      <dsp:txXfrm>
        <a:off x="237833" y="3019209"/>
        <a:ext cx="4506543" cy="2147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E3820-5F9C-41A6-93EE-B705234CB9D9}">
      <dsp:nvSpPr>
        <dsp:cNvPr id="0" name=""/>
        <dsp:cNvSpPr/>
      </dsp:nvSpPr>
      <dsp:spPr>
        <a:xfrm>
          <a:off x="2808394" y="2664348"/>
          <a:ext cx="2930063" cy="2656934"/>
        </a:xfrm>
        <a:prstGeom prst="ellipse">
          <a:avLst/>
        </a:prstGeom>
        <a:solidFill>
          <a:srgbClr val="BCADCF"/>
        </a:solidFill>
        <a:ln w="25400" cap="flat" cmpd="sng" algn="ctr">
          <a:noFill/>
          <a:prstDash val="sysDot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Межбюджетные  трансферты </a:t>
          </a:r>
          <a:r>
            <a:rPr lang="ru-RU" sz="1800" kern="1200" dirty="0">
              <a:solidFill>
                <a:schemeClr val="bg1"/>
              </a:solidFill>
            </a:rPr>
            <a:t>– денежные </a:t>
          </a:r>
          <a:r>
            <a:rPr lang="ru-RU" sz="1800" kern="1200" dirty="0" err="1">
              <a:solidFill>
                <a:schemeClr val="bg1"/>
              </a:solidFill>
            </a:rPr>
            <a:t>средст-ва</a:t>
          </a:r>
          <a:r>
            <a:rPr lang="ru-RU" sz="1800" kern="1200" dirty="0">
              <a:solidFill>
                <a:schemeClr val="bg1"/>
              </a:solidFill>
            </a:rPr>
            <a:t>, перечисляемые из одного бюджета бюджетной </a:t>
          </a:r>
          <a:r>
            <a:rPr lang="ru-RU" sz="1800" kern="1200" dirty="0" err="1">
              <a:solidFill>
                <a:schemeClr val="bg1"/>
              </a:solidFill>
            </a:rPr>
            <a:t>систе</a:t>
          </a:r>
          <a:r>
            <a:rPr lang="ru-RU" sz="1800" kern="1200" dirty="0">
              <a:solidFill>
                <a:schemeClr val="bg1"/>
              </a:solidFill>
            </a:rPr>
            <a:t>-мы РФ другому </a:t>
          </a:r>
        </a:p>
      </dsp:txBody>
      <dsp:txXfrm>
        <a:off x="3237492" y="3053447"/>
        <a:ext cx="2071867" cy="1878736"/>
      </dsp:txXfrm>
    </dsp:sp>
    <dsp:sp modelId="{DD1D65F8-1357-418C-BA92-1CCE26CE1E77}">
      <dsp:nvSpPr>
        <dsp:cNvPr id="0" name=""/>
        <dsp:cNvSpPr/>
      </dsp:nvSpPr>
      <dsp:spPr>
        <a:xfrm rot="11603516">
          <a:off x="1099069" y="3110691"/>
          <a:ext cx="1684866" cy="653858"/>
        </a:xfrm>
        <a:prstGeom prst="leftArrow">
          <a:avLst>
            <a:gd name="adj1" fmla="val 60000"/>
            <a:gd name="adj2" fmla="val 50000"/>
          </a:avLst>
        </a:prstGeom>
        <a:solidFill>
          <a:srgbClr val="D3A9A9"/>
        </a:solidFill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81AC4-4A4B-4F85-BE65-C2A271A06CFF}">
      <dsp:nvSpPr>
        <dsp:cNvPr id="0" name=""/>
        <dsp:cNvSpPr/>
      </dsp:nvSpPr>
      <dsp:spPr>
        <a:xfrm>
          <a:off x="32213" y="2370692"/>
          <a:ext cx="2179526" cy="1743621"/>
        </a:xfrm>
        <a:prstGeom prst="roundRect">
          <a:avLst>
            <a:gd name="adj" fmla="val 10000"/>
          </a:avLst>
        </a:prstGeom>
        <a:solidFill>
          <a:srgbClr val="D3A9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Дотация</a:t>
          </a:r>
          <a:r>
            <a:rPr lang="ru-RU" sz="1800" kern="1200" dirty="0">
              <a:solidFill>
                <a:schemeClr val="bg1"/>
              </a:solidFill>
            </a:rPr>
            <a:t> предоставляется без определения конкретной цели ее использования</a:t>
          </a:r>
        </a:p>
      </dsp:txBody>
      <dsp:txXfrm>
        <a:off x="83282" y="2421761"/>
        <a:ext cx="2077388" cy="1641483"/>
      </dsp:txXfrm>
    </dsp:sp>
    <dsp:sp modelId="{8E2C480D-EC56-4100-811C-C2A1A2EC885F}">
      <dsp:nvSpPr>
        <dsp:cNvPr id="0" name=""/>
        <dsp:cNvSpPr/>
      </dsp:nvSpPr>
      <dsp:spPr>
        <a:xfrm rot="14341603">
          <a:off x="2042935" y="1568844"/>
          <a:ext cx="1943581" cy="653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5B936-C5DA-4623-8E75-74DC316B2328}">
      <dsp:nvSpPr>
        <dsp:cNvPr id="0" name=""/>
        <dsp:cNvSpPr/>
      </dsp:nvSpPr>
      <dsp:spPr>
        <a:xfrm>
          <a:off x="1080150" y="216042"/>
          <a:ext cx="2868910" cy="169302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Субвенция </a:t>
          </a:r>
          <a:r>
            <a:rPr lang="ru-RU" sz="1800" b="0" kern="1200" dirty="0">
              <a:solidFill>
                <a:schemeClr val="bg1"/>
              </a:solidFill>
            </a:rPr>
            <a:t>предоставляется на финансирование  переданных полномочий другим публично-правовым образованиям </a:t>
          </a:r>
        </a:p>
      </dsp:txBody>
      <dsp:txXfrm>
        <a:off x="1129737" y="265629"/>
        <a:ext cx="2769736" cy="1593847"/>
      </dsp:txXfrm>
    </dsp:sp>
    <dsp:sp modelId="{F575A560-CE9F-46D9-AA99-9EF582A877D9}">
      <dsp:nvSpPr>
        <dsp:cNvPr id="0" name=""/>
        <dsp:cNvSpPr/>
      </dsp:nvSpPr>
      <dsp:spPr>
        <a:xfrm rot="17788672">
          <a:off x="4422614" y="1552163"/>
          <a:ext cx="1807313" cy="653858"/>
        </a:xfrm>
        <a:prstGeom prst="leftArrow">
          <a:avLst>
            <a:gd name="adj1" fmla="val 60000"/>
            <a:gd name="adj2" fmla="val 50000"/>
          </a:avLst>
        </a:prstGeom>
        <a:solidFill>
          <a:srgbClr val="A2D668"/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224C-354B-4F28-9D72-AD7DD09B1B93}">
      <dsp:nvSpPr>
        <dsp:cNvPr id="0" name=""/>
        <dsp:cNvSpPr/>
      </dsp:nvSpPr>
      <dsp:spPr>
        <a:xfrm>
          <a:off x="4392606" y="216014"/>
          <a:ext cx="2673124" cy="1708417"/>
        </a:xfrm>
        <a:prstGeom prst="roundRect">
          <a:avLst>
            <a:gd name="adj" fmla="val 10000"/>
          </a:avLst>
        </a:prstGeom>
        <a:solidFill>
          <a:srgbClr val="A2D6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Субсидии</a:t>
          </a:r>
          <a:r>
            <a:rPr lang="ru-RU" sz="1800" kern="1200" dirty="0">
              <a:solidFill>
                <a:schemeClr val="bg1"/>
              </a:solidFill>
            </a:rPr>
            <a:t> предоставляется на условиях долевого </a:t>
          </a:r>
          <a:r>
            <a:rPr lang="ru-RU" sz="1800" kern="1200" dirty="0" err="1">
              <a:solidFill>
                <a:schemeClr val="bg1"/>
              </a:solidFill>
            </a:rPr>
            <a:t>софинансирования</a:t>
          </a:r>
          <a:r>
            <a:rPr lang="ru-RU" sz="1800" kern="1200" dirty="0">
              <a:solidFill>
                <a:schemeClr val="bg1"/>
              </a:solidFill>
            </a:rPr>
            <a:t> расходов другим бюджетам</a:t>
          </a:r>
        </a:p>
      </dsp:txBody>
      <dsp:txXfrm>
        <a:off x="4442644" y="266052"/>
        <a:ext cx="2573048" cy="1608341"/>
      </dsp:txXfrm>
    </dsp:sp>
    <dsp:sp modelId="{59079BD0-5589-4359-9D94-4F6C3BFCDF77}">
      <dsp:nvSpPr>
        <dsp:cNvPr id="0" name=""/>
        <dsp:cNvSpPr/>
      </dsp:nvSpPr>
      <dsp:spPr>
        <a:xfrm rot="20814242">
          <a:off x="5766873" y="3120434"/>
          <a:ext cx="1702494" cy="653858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881D2-CA9A-4D60-9A7E-6E9E440127D7}">
      <dsp:nvSpPr>
        <dsp:cNvPr id="0" name=""/>
        <dsp:cNvSpPr/>
      </dsp:nvSpPr>
      <dsp:spPr>
        <a:xfrm>
          <a:off x="6419037" y="2368254"/>
          <a:ext cx="2056383" cy="1772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Иные межбюджетные  трансферты</a:t>
          </a:r>
        </a:p>
      </dsp:txBody>
      <dsp:txXfrm>
        <a:off x="6470951" y="2420168"/>
        <a:ext cx="1952555" cy="1668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777E-CFA7-4B2C-9E96-036966E958BD}">
      <dsp:nvSpPr>
        <dsp:cNvPr id="0" name=""/>
        <dsp:cNvSpPr/>
      </dsp:nvSpPr>
      <dsp:spPr>
        <a:xfrm>
          <a:off x="288034" y="1111"/>
          <a:ext cx="2331031" cy="1106211"/>
        </a:xfrm>
        <a:prstGeom prst="roundRect">
          <a:avLst>
            <a:gd name="adj" fmla="val 10000"/>
          </a:avLst>
        </a:prstGeom>
        <a:solidFill>
          <a:srgbClr val="ADDB7B"/>
        </a:solidFill>
        <a:ln>
          <a:solidFill>
            <a:srgbClr val="00B050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Доходы</a:t>
          </a:r>
        </a:p>
      </dsp:txBody>
      <dsp:txXfrm>
        <a:off x="320434" y="33511"/>
        <a:ext cx="2266231" cy="1041411"/>
      </dsp:txXfrm>
    </dsp:sp>
    <dsp:sp modelId="{15BD33A6-2057-41DA-8013-6E0F5DE841F6}">
      <dsp:nvSpPr>
        <dsp:cNvPr id="0" name=""/>
        <dsp:cNvSpPr/>
      </dsp:nvSpPr>
      <dsp:spPr>
        <a:xfrm>
          <a:off x="521138" y="1107323"/>
          <a:ext cx="251988" cy="84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583"/>
              </a:lnTo>
              <a:lnTo>
                <a:pt x="251988" y="841583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6A6D8A37-29BC-4369-B133-47BBFF6B4FD9}">
      <dsp:nvSpPr>
        <dsp:cNvPr id="0" name=""/>
        <dsp:cNvSpPr/>
      </dsp:nvSpPr>
      <dsp:spPr>
        <a:xfrm>
          <a:off x="773126" y="1395801"/>
          <a:ext cx="1912490" cy="1106211"/>
        </a:xfrm>
        <a:prstGeom prst="roundRect">
          <a:avLst>
            <a:gd name="adj" fmla="val 10000"/>
          </a:avLst>
        </a:prstGeom>
        <a:solidFill>
          <a:srgbClr val="ADDB7B">
            <a:alpha val="89804"/>
          </a:srgb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Утверждено</a:t>
          </a:r>
          <a:r>
            <a:rPr lang="ru-RU" sz="1400" kern="1200" dirty="0"/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 </a:t>
          </a:r>
          <a:r>
            <a:rPr lang="ru-RU" sz="1600" b="1" kern="1200" dirty="0"/>
            <a:t>2 116 498,91</a:t>
          </a:r>
        </a:p>
      </dsp:txBody>
      <dsp:txXfrm>
        <a:off x="805526" y="1428201"/>
        <a:ext cx="1847690" cy="1041411"/>
      </dsp:txXfrm>
    </dsp:sp>
    <dsp:sp modelId="{62BFE0FC-DFDE-4B66-B742-E7E27A5A8840}">
      <dsp:nvSpPr>
        <dsp:cNvPr id="0" name=""/>
        <dsp:cNvSpPr/>
      </dsp:nvSpPr>
      <dsp:spPr>
        <a:xfrm>
          <a:off x="521138" y="1107323"/>
          <a:ext cx="251988" cy="224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289"/>
              </a:lnTo>
              <a:lnTo>
                <a:pt x="251988" y="2240289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97457CC7-82D0-4F8D-B322-32393B513CA8}">
      <dsp:nvSpPr>
        <dsp:cNvPr id="0" name=""/>
        <dsp:cNvSpPr/>
      </dsp:nvSpPr>
      <dsp:spPr>
        <a:xfrm>
          <a:off x="773126" y="2794506"/>
          <a:ext cx="1885994" cy="1106211"/>
        </a:xfrm>
        <a:prstGeom prst="roundRect">
          <a:avLst>
            <a:gd name="adj" fmla="val 10000"/>
          </a:avLst>
        </a:prstGeom>
        <a:solidFill>
          <a:srgbClr val="ADDB7B">
            <a:alpha val="90000"/>
          </a:srgb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Исполнено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2 086 658,68</a:t>
          </a:r>
          <a:r>
            <a:rPr lang="ru-RU" sz="1400" b="1" kern="1200" dirty="0"/>
            <a:t> </a:t>
          </a:r>
        </a:p>
      </dsp:txBody>
      <dsp:txXfrm>
        <a:off x="805526" y="2826906"/>
        <a:ext cx="1821194" cy="1041411"/>
      </dsp:txXfrm>
    </dsp:sp>
    <dsp:sp modelId="{D2D1310D-D79A-4E7F-9F2F-5B28E31D8245}">
      <dsp:nvSpPr>
        <dsp:cNvPr id="0" name=""/>
        <dsp:cNvSpPr/>
      </dsp:nvSpPr>
      <dsp:spPr>
        <a:xfrm>
          <a:off x="521138" y="1107323"/>
          <a:ext cx="251988" cy="359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6300"/>
              </a:lnTo>
              <a:lnTo>
                <a:pt x="251988" y="359630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08C09648-67C2-444D-BC2D-CA2853045611}">
      <dsp:nvSpPr>
        <dsp:cNvPr id="0" name=""/>
        <dsp:cNvSpPr/>
      </dsp:nvSpPr>
      <dsp:spPr>
        <a:xfrm>
          <a:off x="773126" y="4150518"/>
          <a:ext cx="1885994" cy="1106211"/>
        </a:xfrm>
        <a:prstGeom prst="roundRect">
          <a:avLst>
            <a:gd name="adj" fmla="val 10000"/>
          </a:avLst>
        </a:prstGeom>
        <a:solidFill>
          <a:srgbClr val="ADDB7B">
            <a:alpha val="90000"/>
          </a:srgb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% исполнения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98,59</a:t>
          </a:r>
        </a:p>
      </dsp:txBody>
      <dsp:txXfrm>
        <a:off x="805526" y="4182918"/>
        <a:ext cx="1821194" cy="1041411"/>
      </dsp:txXfrm>
    </dsp:sp>
    <dsp:sp modelId="{CCDF2495-1D7E-464D-B1B6-A5686EFC9105}">
      <dsp:nvSpPr>
        <dsp:cNvPr id="0" name=""/>
        <dsp:cNvSpPr/>
      </dsp:nvSpPr>
      <dsp:spPr>
        <a:xfrm>
          <a:off x="3172172" y="1111"/>
          <a:ext cx="2394196" cy="11062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Расходы</a:t>
          </a:r>
        </a:p>
      </dsp:txBody>
      <dsp:txXfrm>
        <a:off x="3204572" y="33511"/>
        <a:ext cx="2329396" cy="1041411"/>
      </dsp:txXfrm>
    </dsp:sp>
    <dsp:sp modelId="{5BADBBCE-8DFF-4424-A8B9-C3E71D745575}">
      <dsp:nvSpPr>
        <dsp:cNvPr id="0" name=""/>
        <dsp:cNvSpPr/>
      </dsp:nvSpPr>
      <dsp:spPr>
        <a:xfrm>
          <a:off x="3411592" y="1107323"/>
          <a:ext cx="239419" cy="829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658"/>
              </a:lnTo>
              <a:lnTo>
                <a:pt x="239419" y="82965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A2247DB1-4BDC-4C34-B5C9-8DDA0759C10F}">
      <dsp:nvSpPr>
        <dsp:cNvPr id="0" name=""/>
        <dsp:cNvSpPr/>
      </dsp:nvSpPr>
      <dsp:spPr>
        <a:xfrm>
          <a:off x="3651012" y="1383876"/>
          <a:ext cx="1953234" cy="11062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Утверждено</a:t>
          </a:r>
          <a:r>
            <a:rPr lang="ru-RU" sz="1400" kern="1200" dirty="0"/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</a:t>
          </a:r>
          <a:r>
            <a:rPr lang="ru-RU" sz="1600" b="1" kern="1200" dirty="0"/>
            <a:t>2 137 698,91</a:t>
          </a:r>
        </a:p>
      </dsp:txBody>
      <dsp:txXfrm>
        <a:off x="3683412" y="1416276"/>
        <a:ext cx="1888434" cy="1041411"/>
      </dsp:txXfrm>
    </dsp:sp>
    <dsp:sp modelId="{11F8EE00-D905-4E5D-B3D9-3ACA1C7A133F}">
      <dsp:nvSpPr>
        <dsp:cNvPr id="0" name=""/>
        <dsp:cNvSpPr/>
      </dsp:nvSpPr>
      <dsp:spPr>
        <a:xfrm>
          <a:off x="3411592" y="1107323"/>
          <a:ext cx="239419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423"/>
              </a:lnTo>
              <a:lnTo>
                <a:pt x="239419" y="221242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554B5EC6-9731-4749-95F1-E2EA94A2F320}">
      <dsp:nvSpPr>
        <dsp:cNvPr id="0" name=""/>
        <dsp:cNvSpPr/>
      </dsp:nvSpPr>
      <dsp:spPr>
        <a:xfrm>
          <a:off x="3651012" y="2766641"/>
          <a:ext cx="1999411" cy="11062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Исполнено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2 083 248,06</a:t>
          </a:r>
        </a:p>
      </dsp:txBody>
      <dsp:txXfrm>
        <a:off x="3683412" y="2799041"/>
        <a:ext cx="1934611" cy="1041411"/>
      </dsp:txXfrm>
    </dsp:sp>
    <dsp:sp modelId="{643D0BFD-D515-43F4-BC3B-0301C4B49FE8}">
      <dsp:nvSpPr>
        <dsp:cNvPr id="0" name=""/>
        <dsp:cNvSpPr/>
      </dsp:nvSpPr>
      <dsp:spPr>
        <a:xfrm>
          <a:off x="3411592" y="1107323"/>
          <a:ext cx="239419" cy="359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188"/>
              </a:lnTo>
              <a:lnTo>
                <a:pt x="239419" y="35951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3DC9DDBE-DD02-4124-A56E-27155CBADAF6}">
      <dsp:nvSpPr>
        <dsp:cNvPr id="0" name=""/>
        <dsp:cNvSpPr/>
      </dsp:nvSpPr>
      <dsp:spPr>
        <a:xfrm>
          <a:off x="3651012" y="4149406"/>
          <a:ext cx="1999411" cy="11062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% исполнения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97,45</a:t>
          </a:r>
        </a:p>
      </dsp:txBody>
      <dsp:txXfrm>
        <a:off x="3683412" y="4181806"/>
        <a:ext cx="1934611" cy="10414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78CEB-556B-4AFA-A14C-812FBC00FE38}">
      <dsp:nvSpPr>
        <dsp:cNvPr id="0" name=""/>
        <dsp:cNvSpPr/>
      </dsp:nvSpPr>
      <dsp:spPr>
        <a:xfrm>
          <a:off x="3" y="0"/>
          <a:ext cx="7993106" cy="1014246"/>
        </a:xfrm>
        <a:prstGeom prst="rightArrow">
          <a:avLst/>
        </a:prstGeom>
        <a:solidFill>
          <a:srgbClr val="949B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0D9688-F7F9-47FD-A758-9360434F77F4}">
      <dsp:nvSpPr>
        <dsp:cNvPr id="0" name=""/>
        <dsp:cNvSpPr/>
      </dsp:nvSpPr>
      <dsp:spPr>
        <a:xfrm>
          <a:off x="0" y="71577"/>
          <a:ext cx="2631569" cy="7986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Бюджетный кредит на частичное покрытие дефицита бюджета</a:t>
          </a:r>
        </a:p>
      </dsp:txBody>
      <dsp:txXfrm>
        <a:off x="38987" y="110564"/>
        <a:ext cx="2553595" cy="720675"/>
      </dsp:txXfrm>
    </dsp:sp>
    <dsp:sp modelId="{0B98D094-9092-4AA6-A08A-0AF93894B4A0}">
      <dsp:nvSpPr>
        <dsp:cNvPr id="0" name=""/>
        <dsp:cNvSpPr/>
      </dsp:nvSpPr>
      <dsp:spPr>
        <a:xfrm>
          <a:off x="2993461" y="144018"/>
          <a:ext cx="2333972" cy="72620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Год выдачи – 2019 год</a:t>
          </a:r>
        </a:p>
      </dsp:txBody>
      <dsp:txXfrm>
        <a:off x="3028912" y="179469"/>
        <a:ext cx="2263070" cy="655306"/>
      </dsp:txXfrm>
    </dsp:sp>
    <dsp:sp modelId="{3FD1A0C9-37C9-4AB4-AE29-F67DDAD39389}">
      <dsp:nvSpPr>
        <dsp:cNvPr id="0" name=""/>
        <dsp:cNvSpPr/>
      </dsp:nvSpPr>
      <dsp:spPr>
        <a:xfrm>
          <a:off x="5689315" y="216028"/>
          <a:ext cx="2303783" cy="58218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Остаток на 01.01.2023 год – 1 430,00 </a:t>
          </a:r>
          <a:r>
            <a:rPr lang="ru-RU" sz="1400" kern="1200" dirty="0" err="1">
              <a:solidFill>
                <a:schemeClr val="bg1"/>
              </a:solidFill>
            </a:rPr>
            <a:t>тыс.рублей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717735" y="244448"/>
        <a:ext cx="2246943" cy="52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0.01124</cdr:y>
    </cdr:from>
    <cdr:to>
      <cdr:x>0.99167</cdr:x>
      <cdr:y>0.11363</cdr:y>
    </cdr:to>
    <cdr:sp macro="" textlink="">
      <cdr:nvSpPr>
        <cdr:cNvPr id="3" name="Блок-схема: процесс 2"/>
        <cdr:cNvSpPr/>
      </cdr:nvSpPr>
      <cdr:spPr>
        <a:xfrm xmlns:a="http://schemas.openxmlformats.org/drawingml/2006/main">
          <a:off x="72010" y="72010"/>
          <a:ext cx="8497180" cy="656256"/>
        </a:xfrm>
        <a:prstGeom xmlns:a="http://schemas.openxmlformats.org/drawingml/2006/main" prst="flowChartProcess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исполнения расходов Тяжинского муниципального округа по отраслевому признаку за 2022 год в сумме 2 083 248,06 </a:t>
          </a:r>
          <a:r>
            <a:rPr lang="ru-RU" sz="1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</cdr:x>
      <cdr:y>0.41667</cdr:y>
    </cdr:from>
    <cdr:to>
      <cdr:x>0.71061</cdr:x>
      <cdr:y>0.55769</cdr:y>
    </cdr:to>
    <cdr:sp macro="" textlink="">
      <cdr:nvSpPr>
        <cdr:cNvPr id="3" name="Овал 2"/>
        <cdr:cNvSpPr/>
      </cdr:nvSpPr>
      <cdr:spPr>
        <a:xfrm xmlns:a="http://schemas.openxmlformats.org/drawingml/2006/main" rot="5400000">
          <a:off x="1129891" y="2200574"/>
          <a:ext cx="853028" cy="1492583"/>
        </a:xfrm>
        <a:prstGeom xmlns:a="http://schemas.openxmlformats.org/drawingml/2006/main" prst="ellipse">
          <a:avLst/>
        </a:prstGeom>
        <a:solidFill xmlns:a="http://schemas.openxmlformats.org/drawingml/2006/main">
          <a:srgbClr val="C8E1E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sz="1300" dirty="0">
              <a:solidFill>
                <a:schemeClr val="bg1"/>
              </a:solidFill>
              <a:latin typeface="+mj-lt"/>
            </a:rPr>
            <a:t>2 083 248,06 (100%)</a:t>
          </a:r>
        </a:p>
        <a:p xmlns:a="http://schemas.openxmlformats.org/drawingml/2006/main">
          <a:pPr algn="ctr"/>
          <a:r>
            <a:rPr lang="ru-RU" dirty="0">
              <a:solidFill>
                <a:schemeClr val="bg1"/>
              </a:solidFill>
              <a:latin typeface="+mj-lt"/>
            </a:rPr>
            <a:t>                </a:t>
          </a:r>
        </a:p>
      </cdr:txBody>
    </cdr:sp>
  </cdr:relSizeAnchor>
  <cdr:relSizeAnchor xmlns:cdr="http://schemas.openxmlformats.org/drawingml/2006/chartDrawing">
    <cdr:from>
      <cdr:x>0.37778</cdr:x>
      <cdr:y>0.47541</cdr:y>
    </cdr:from>
    <cdr:to>
      <cdr:x>0.65996</cdr:x>
      <cdr:y>0.68358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70" y="208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0.04348</cdr:x>
      <cdr:y>0.33333</cdr:y>
    </cdr:from>
    <cdr:to>
      <cdr:x>0.6917</cdr:x>
      <cdr:y>0.38156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20" y="2016280"/>
          <a:ext cx="2147203" cy="291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1 775 357,91 (85,22%)</a:t>
          </a:r>
        </a:p>
      </cdr:txBody>
    </cdr:sp>
  </cdr:relSizeAnchor>
  <cdr:relSizeAnchor xmlns:cdr="http://schemas.openxmlformats.org/drawingml/2006/chartDrawing">
    <cdr:from>
      <cdr:x>0.71111</cdr:x>
      <cdr:y>0.59524</cdr:y>
    </cdr:from>
    <cdr:to>
      <cdr:x>0.97198</cdr:x>
      <cdr:y>0.69739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320" y="3600500"/>
          <a:ext cx="845336" cy="617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307 890,15</a:t>
          </a:r>
        </a:p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(14,78%)</a:t>
          </a:r>
        </a:p>
      </cdr:txBody>
    </cdr:sp>
  </cdr:relSizeAnchor>
  <cdr:relSizeAnchor xmlns:cdr="http://schemas.openxmlformats.org/drawingml/2006/chartDrawing">
    <cdr:from>
      <cdr:x>0.13333</cdr:x>
      <cdr:y>0.36905</cdr:y>
    </cdr:from>
    <cdr:to>
      <cdr:x>0.22222</cdr:x>
      <cdr:y>0.41667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3E0E0145-3379-F6B6-1110-5A25822E34E6}"/>
            </a:ext>
          </a:extLst>
        </cdr:cNvPr>
        <cdr:cNvCxnSpPr/>
      </cdr:nvCxnSpPr>
      <cdr:spPr>
        <a:xfrm xmlns:a="http://schemas.openxmlformats.org/drawingml/2006/main">
          <a:off x="432060" y="2232310"/>
          <a:ext cx="288040" cy="288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</cdr:x>
      <cdr:y>0.55952</cdr:y>
    </cdr:from>
    <cdr:to>
      <cdr:x>0.88889</cdr:x>
      <cdr:y>0.59524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437556B-C990-9C3E-4EF0-FC451C6F3ECF}"/>
            </a:ext>
          </a:extLst>
        </cdr:cNvPr>
        <cdr:cNvCxnSpPr/>
      </cdr:nvCxnSpPr>
      <cdr:spPr>
        <a:xfrm xmlns:a="http://schemas.openxmlformats.org/drawingml/2006/main">
          <a:off x="2592360" y="3384470"/>
          <a:ext cx="288040" cy="2160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8T07:58:30.3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1,'558'0,"-538"0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07:58:52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1 102 24575,'0'-3'0,"1"0"0,-1 0 0,1 0 0,0 1 0,0-1 0,0 0 0,0 1 0,0-1 0,1 1 0,-1-1 0,1 1 0,0 0 0,0 0 0,-1-1 0,1 1 0,1 0 0,-1 1 0,0-1 0,0 0 0,1 1 0,-1-1 0,1 1 0,-1 0 0,6-2 0,8-4 0,1 2 0,32-8 0,-33 10 0,25-4 0,1 1 0,0 3 0,0 1 0,64 7 0,-95-4 0,0 0 0,-1 1 0,0 1 0,1 0 0,-1 0 0,0 1 0,0 0 0,-1 1 0,1 0 0,-1 1 0,0 0 0,-1 0 0,1 1 0,12 12 0,-9-5 0,0-1 0,-1 2 0,-1-1 0,0 2 0,-1-1 0,0 1 0,11 33 0,-19-47 0,0 1 0,0-1 0,0 1 0,0-1 0,-1 1 0,1-1 0,-1 1 0,1-1 0,-1 1 0,0-1 0,0 1 0,0 0 0,-1-1 0,1 1 0,-1-1 0,1 1 0,-1-1 0,0 1 0,0-1 0,0 1 0,0-1 0,0 0 0,-1 0 0,-1 3 0,0-2 0,-1 0 0,1-1 0,-1 1 0,1-1 0,-1 0 0,0 0 0,0-1 0,0 1 0,0-1 0,0 0 0,0 0 0,0 0 0,-7 0 0,-5 1 0,0-2 0,0 0 0,1-1 0,-1-1 0,0 0 0,1-1 0,-18-5 0,-76-35-1365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1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0CC944-6826-4275-A6B0-723E6CF68A8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6600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1978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62253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362253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E54CE7-F7F7-4E86-AB3F-F79B4440F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EBC3-0178-4E16-B3B7-1647E41EE17F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DD0AD-4820-4741-A637-B4417C2D5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6C5-22EF-4664-BD63-E909ECEF8DC3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E44E-E6D2-4AE4-A458-69B3B0DEA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2D9DA-6D09-47C7-B097-39BE9588F524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5E24-1C63-4BCC-9577-C58A3CB38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053B-6D0C-4773-8C7C-8A66BF1CEFCC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B9AF-FCB9-4147-BB6E-95F769D38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8DA2-CD04-49FD-8506-7C93CFB93808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DF4-8331-4FC9-9D25-C6E82D80E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1DF51-C047-4800-831D-A3ACD42A63A8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DA3A-B488-4B76-B263-F0D3A074F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BBF7-A0C3-4FFE-B148-2B21396D6918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40F22-8437-4442-A2F9-B8BC0FDEE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18292-4478-4076-9498-A34F703ED2B6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E8AA7-2492-43FA-B443-DED3F3C5F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A159-31D4-47D3-B965-572F2AB09006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D06E9-DAD1-4761-B417-C7D49CECE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2D06F-06AC-47B5-8903-3BFFFE3F0E22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0D029-7F4C-4D02-8787-4BFA6E71C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20E4E-A40D-47AC-BB85-CA87E6D8E987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C5DD-2263-4C91-87F4-A5FB05716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C64801-C157-493A-971F-B16981839BEA}" type="datetimeFigureOut">
              <a:rPr lang="ru-RU" smtClean="0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1FD340-578C-47CD-98C6-533B8C328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customXml" Target="../ink/ink2.xml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0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1.jpeg"/><Relationship Id="rId9" Type="http://schemas.microsoft.com/office/2007/relationships/diagramDrawing" Target="../diagrams/drawing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c02.alicdn.com/kf/HTB19i15dHAaBuNjt_igq6z5ApXaO/233021052/HTB19i15dHAaBuNjt_igq6z5ApXaO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215384"/>
            <a:ext cx="8641200" cy="63889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59" y="265741"/>
            <a:ext cx="1224170" cy="17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50" y="265741"/>
            <a:ext cx="6696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entury" panose="02040604050505020304" pitchFamily="18" charset="0"/>
              </a:rPr>
              <a:t>Отчет об исполнении бюджета Тяжинского муниципального округа за 2022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450" y="5373270"/>
            <a:ext cx="75812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sz="4200" b="1" dirty="0">
                <a:solidFill>
                  <a:schemeClr val="bg1"/>
                </a:solidFill>
                <a:latin typeface="Century" panose="02040604050505020304" pitchFamily="18" charset="0"/>
              </a:rPr>
              <a:t>«ОТЧЕТ  ДЛЯ 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347725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188550"/>
            <a:ext cx="8394833" cy="7201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Основные термины и понятия, используемые </a:t>
            </a:r>
            <a:b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в бюджетном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97" y="764630"/>
            <a:ext cx="8784976" cy="5857558"/>
          </a:xfrm>
          <a:ln w="0">
            <a:noFill/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4" y="1052737"/>
            <a:ext cx="1584177" cy="3168372"/>
          </a:xfrm>
          <a:prstGeom prst="roundRect">
            <a:avLst/>
          </a:prstGeom>
          <a:solidFill>
            <a:srgbClr val="B5BA98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3968" y="1052736"/>
            <a:ext cx="4362265" cy="1008111"/>
          </a:xfrm>
          <a:prstGeom prst="roundRect">
            <a:avLst/>
          </a:prstGeom>
          <a:solidFill>
            <a:srgbClr val="CDD1B9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Налог на доходы физических лиц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Доходы от уплаты акцизов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Налоги на совокупный доход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Налоги на имущество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Государственная  пошлина  и др.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3968" y="2220977"/>
            <a:ext cx="4362265" cy="1005468"/>
          </a:xfrm>
          <a:prstGeom prst="roundRect">
            <a:avLst/>
          </a:prstGeom>
          <a:solidFill>
            <a:srgbClr val="CDD1B9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Платежи в виде штрафов, санкций за нарушение законодательства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Арендные платежи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Доходы от продажи имущества и др.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3967" y="3429000"/>
            <a:ext cx="4362265" cy="864120"/>
          </a:xfrm>
          <a:prstGeom prst="roundRect">
            <a:avLst/>
          </a:prstGeom>
          <a:solidFill>
            <a:srgbClr val="CDD1B9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Межбюджетные трансферты</a:t>
            </a:r>
          </a:p>
          <a:p>
            <a:pPr algn="just"/>
            <a:r>
              <a:rPr lang="ru-RU" sz="1300" b="1" dirty="0">
                <a:solidFill>
                  <a:schemeClr val="tx2">
                    <a:lumMod val="10000"/>
                  </a:schemeClr>
                </a:solidFill>
              </a:rPr>
              <a:t>- Безвозмездные перечисления от физических и юридических лиц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7" y="4444788"/>
            <a:ext cx="8250697" cy="856472"/>
          </a:xfrm>
          <a:prstGeom prst="roundRect">
            <a:avLst/>
          </a:prstGeom>
          <a:solidFill>
            <a:srgbClr val="FFE389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5536" y="5445280"/>
            <a:ext cx="8250698" cy="11769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Источники финансирования дефицита бюджета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поступление денежных средств в бюджет, направляемые на покрытие разницы, возникающей в результате превышения расходов бюджета над его доходами, и погашение ранее привлеченных долговых обязательств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73533" y="3429000"/>
            <a:ext cx="1162337" cy="576080"/>
          </a:xfrm>
          <a:prstGeom prst="right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Безвозмезд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55720" y="2564904"/>
            <a:ext cx="1141983" cy="360026"/>
          </a:xfrm>
          <a:prstGeom prst="right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неналоговые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473532" y="1340710"/>
            <a:ext cx="1224171" cy="609793"/>
          </a:xfrm>
          <a:prstGeom prst="right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налоговые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411700" y="1196690"/>
            <a:ext cx="1584219" cy="753813"/>
          </a:xfrm>
          <a:prstGeom prst="homePlate">
            <a:avLst/>
          </a:prstGeom>
          <a:solidFill>
            <a:srgbClr val="B9BF9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421477" y="2345863"/>
            <a:ext cx="1574442" cy="755695"/>
          </a:xfrm>
          <a:prstGeom prst="homePlate">
            <a:avLst/>
          </a:prstGeom>
          <a:solidFill>
            <a:srgbClr val="B9BF9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421477" y="3429000"/>
            <a:ext cx="1574442" cy="792109"/>
          </a:xfrm>
          <a:prstGeom prst="homePlate">
            <a:avLst/>
          </a:prstGeom>
          <a:solidFill>
            <a:srgbClr val="B9BF9D"/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>
                <a:solidFill>
                  <a:schemeClr val="bg1"/>
                </a:solidFill>
              </a:rPr>
              <a:t>Безвозмезд-ные</a:t>
            </a:r>
            <a:r>
              <a:rPr lang="ru-RU" sz="1500" dirty="0">
                <a:solidFill>
                  <a:schemeClr val="bg1"/>
                </a:solidFill>
              </a:rPr>
              <a:t>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51231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260560"/>
            <a:ext cx="8363390" cy="43206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Основные  термины,  используемые  в  бюджетном  процессе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35821"/>
              </p:ext>
            </p:extLst>
          </p:nvPr>
        </p:nvGraphicFramePr>
        <p:xfrm>
          <a:off x="457200" y="2420860"/>
          <a:ext cx="8229600" cy="403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71399190"/>
              </p:ext>
            </p:extLst>
          </p:nvPr>
        </p:nvGraphicFramePr>
        <p:xfrm>
          <a:off x="323410" y="836640"/>
          <a:ext cx="8497180" cy="568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32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188550"/>
            <a:ext cx="8147360" cy="72010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бюджета </a:t>
            </a:r>
            <a:b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Тяжинского муниципального округа за 2022 год (</a:t>
            </a:r>
            <a:r>
              <a:rPr lang="ru-RU" sz="2200" dirty="0" err="1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071560"/>
              </p:ext>
            </p:extLst>
          </p:nvPr>
        </p:nvGraphicFramePr>
        <p:xfrm>
          <a:off x="289771" y="1052670"/>
          <a:ext cx="5938459" cy="525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519650" y="1052670"/>
            <a:ext cx="1940890" cy="1152160"/>
          </a:xfrm>
          <a:prstGeom prst="roundRect">
            <a:avLst/>
          </a:prstGeom>
          <a:solidFill>
            <a:srgbClr val="B8E1F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Результат исполнения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1210" y="2420860"/>
            <a:ext cx="1586090" cy="1080150"/>
          </a:xfrm>
          <a:prstGeom prst="roundRect">
            <a:avLst/>
          </a:prstGeom>
          <a:solidFill>
            <a:srgbClr val="B8E1F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Утверждено</a:t>
            </a:r>
            <a:r>
              <a:rPr lang="ru-RU" sz="1600" dirty="0">
                <a:solidFill>
                  <a:schemeClr val="bg1"/>
                </a:solidFill>
              </a:rPr>
              <a:t>   </a:t>
            </a:r>
            <a:r>
              <a:rPr lang="ru-RU" sz="1600" b="1" dirty="0">
                <a:solidFill>
                  <a:schemeClr val="bg1"/>
                </a:solidFill>
              </a:rPr>
              <a:t>- 21 200,00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81210" y="3789050"/>
            <a:ext cx="1579330" cy="1080150"/>
          </a:xfrm>
          <a:prstGeom prst="roundRect">
            <a:avLst/>
          </a:prstGeom>
          <a:solidFill>
            <a:srgbClr val="B8E1F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Исполнено</a:t>
            </a:r>
            <a:r>
              <a:rPr lang="ru-RU" sz="1600" dirty="0">
                <a:solidFill>
                  <a:schemeClr val="bg1"/>
                </a:solidFill>
              </a:rPr>
              <a:t>    </a:t>
            </a:r>
            <a:r>
              <a:rPr lang="ru-RU" sz="1600" b="1" dirty="0">
                <a:solidFill>
                  <a:schemeClr val="bg1"/>
                </a:solidFill>
              </a:rPr>
              <a:t>+ 3 410,62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73283" y="2204830"/>
            <a:ext cx="0" cy="2124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1"/>
          </p:cNvCxnSpPr>
          <p:nvPr/>
        </p:nvCxnSpPr>
        <p:spPr>
          <a:xfrm flipH="1">
            <a:off x="6660290" y="2960935"/>
            <a:ext cx="220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1"/>
          </p:cNvCxnSpPr>
          <p:nvPr/>
        </p:nvCxnSpPr>
        <p:spPr>
          <a:xfrm flipH="1">
            <a:off x="6660290" y="4329125"/>
            <a:ext cx="220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fsd.videouroki.net/html/2015/05/14/98711453/img6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50" y="5013220"/>
            <a:ext cx="2139588" cy="151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141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188550"/>
            <a:ext cx="8353160" cy="36005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Тяжинского муниципального округа за 2022 год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39059"/>
              </p:ext>
            </p:extLst>
          </p:nvPr>
        </p:nvGraphicFramePr>
        <p:xfrm>
          <a:off x="395420" y="692620"/>
          <a:ext cx="8425170" cy="298445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6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1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Наименование доходов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Уточненный план, </a:t>
                      </a:r>
                      <a:r>
                        <a:rPr lang="ru-RU" sz="1500" b="1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Исполнение, </a:t>
                      </a:r>
                      <a:r>
                        <a:rPr lang="ru-RU" sz="1500" b="1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% исполнения к плану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% в общей сумме 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199 140,00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201 741,96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101,31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9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56 928,43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57 054,12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5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1 860 430,48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1 827 862,60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9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Итого доходов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2 116 498,91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2 086 658,68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4976450"/>
              </p:ext>
            </p:extLst>
          </p:nvPr>
        </p:nvGraphicFramePr>
        <p:xfrm>
          <a:off x="395420" y="3789050"/>
          <a:ext cx="8425170" cy="280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01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188550"/>
            <a:ext cx="8209140" cy="64809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Исполнение налоговых доходов бюджета Тяжинского </a:t>
            </a:r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муниципального округа за 2022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51632"/>
              </p:ext>
            </p:extLst>
          </p:nvPr>
        </p:nvGraphicFramePr>
        <p:xfrm>
          <a:off x="467429" y="980661"/>
          <a:ext cx="8353159" cy="540074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{B301B821-A1FF-4177-AEE7-76D212191A09}</a:tableStyleId>
              </a:tblPr>
              <a:tblGrid>
                <a:gridCol w="238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029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доходов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на 2022г.,            тыс. рублей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Исполнено в 2022г.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 тыс. рублей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исполнения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за 2022г.  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% исполнения к 2021г.</a:t>
                      </a:r>
                    </a:p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21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effectLst/>
                        </a:rPr>
                        <a:t> Налог на доходы физических лиц</a:t>
                      </a:r>
                      <a:endParaRPr lang="ru-RU" sz="15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131 585,00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132 818,42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100,94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115,72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1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effectLst/>
                        </a:rPr>
                        <a:t> Налоги на товары (работы, услуги)</a:t>
                      </a:r>
                      <a:endParaRPr lang="ru-RU" sz="15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21 311,00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22 246,06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104,39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114,08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701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effectLst/>
                        </a:rPr>
                        <a:t> Налоги на совокупный доход </a:t>
                      </a:r>
                      <a:endParaRPr lang="ru-RU" sz="15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23 535,00</a:t>
                      </a:r>
                      <a:endParaRPr lang="ru-RU" sz="16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23 898,78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101,55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186,45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31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 Налоги на имущество</a:t>
                      </a:r>
                      <a:endParaRPr lang="ru-RU" sz="15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20 309,00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20 362,27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100,26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99,75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031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Государственная    пошлина</a:t>
                      </a:r>
                      <a:endParaRPr lang="ru-RU" sz="15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2 400,00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2 416,43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100,68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146,08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73">
                <a:tc>
                  <a:txBody>
                    <a:bodyPr/>
                    <a:lstStyle/>
                    <a:p>
                      <a:r>
                        <a:rPr lang="ru-RU" sz="1500" b="1" dirty="0">
                          <a:effectLst/>
                        </a:rPr>
                        <a:t> ИТОГО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199 140,00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201</a:t>
                      </a:r>
                      <a:r>
                        <a:rPr lang="ru-RU" sz="1600" b="1" baseline="0" dirty="0">
                          <a:effectLst/>
                        </a:rPr>
                        <a:t> 741,96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101,31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119,26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2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260560"/>
            <a:ext cx="8497180" cy="5760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r>
              <a:rPr lang="ru-RU" sz="21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Динамика  поступлений  налоговых  платежей в бюджет Тяжинского муниципального  округа за 2021 – 2022 гг.(</a:t>
            </a:r>
            <a:r>
              <a:rPr lang="ru-RU" sz="2100" dirty="0" err="1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тыс.руб</a:t>
            </a:r>
            <a:r>
              <a:rPr lang="ru-RU" sz="21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0136"/>
              </p:ext>
            </p:extLst>
          </p:nvPr>
        </p:nvGraphicFramePr>
        <p:xfrm>
          <a:off x="323410" y="980660"/>
          <a:ext cx="8532000" cy="561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05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260560"/>
            <a:ext cx="8209140" cy="648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/>
              <a:t> </a:t>
            </a:r>
            <a:r>
              <a:rPr lang="ru-RU" sz="23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Исполнение  неналоговых  доходов  бюджета  Тяжинского муниципального  округа  за 2022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425717"/>
              </p:ext>
            </p:extLst>
          </p:nvPr>
        </p:nvGraphicFramePr>
        <p:xfrm>
          <a:off x="611450" y="1124679"/>
          <a:ext cx="7777080" cy="51013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259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6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доходов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 2022г.,            тыс. рублей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Исполнено в 2022г.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тыс. рублей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исполнения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за 2022г. 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% исполнения к 2021г.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6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 Доходы от использования   имущества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14 050,00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14 144,19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100,67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141,09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9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 Платежи при пользовании природными ресурсами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178,00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178,30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100,17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69,59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9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 Доходы от оказания платных услуг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3 629,00</a:t>
                      </a:r>
                      <a:endParaRPr lang="ru-RU" sz="16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3 656,06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100,75</a:t>
                      </a:r>
                      <a:endParaRPr lang="ru-RU" sz="16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449,53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89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Доходы от продажи материальных и нематериальных</a:t>
                      </a:r>
                      <a:r>
                        <a:rPr lang="ru-RU" sz="1400" baseline="0" dirty="0">
                          <a:effectLst/>
                        </a:rPr>
                        <a:t> активов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36 878,00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36 879,67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100,00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175,20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67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Штрафы, санкции, возмещение ущерба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884,00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887,57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100,40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43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Прочие неналоговые поступления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1 309,43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1 308,33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99,92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273,67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67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 ИТОГО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56 928,43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57 054,12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100,22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171,66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4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479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поступления  неналоговых  доходов  в  бюджет  Тяжинского  муниципального  округа за 2021 - 2022гг. (тыс. 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463773"/>
              </p:ext>
            </p:extLst>
          </p:nvPr>
        </p:nvGraphicFramePr>
        <p:xfrm>
          <a:off x="251400" y="908650"/>
          <a:ext cx="8641200" cy="56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7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188550"/>
            <a:ext cx="8209140" cy="50407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dirty="0">
                <a:ln w="13335" cmpd="sng">
                  <a:noFill/>
                  <a:prstDash val="solid"/>
                </a:ln>
              </a:rPr>
              <a:t> </a:t>
            </a:r>
            <a:r>
              <a:rPr lang="ru-RU" sz="16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поступления от других бюджетов бюджетной системы РФ в бюджет Тяжинского муниципального округа  за  2022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707519"/>
              </p:ext>
            </p:extLst>
          </p:nvPr>
        </p:nvGraphicFramePr>
        <p:xfrm>
          <a:off x="539440" y="764629"/>
          <a:ext cx="7993110" cy="27096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259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3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доходов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на 2022г.,            тыс. рублей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Исполнено в 2022г.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 тыс. рублей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исполнения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за 2022г. 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% исполнения к 2021г.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 Дотация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683 487,00</a:t>
                      </a:r>
                      <a:endParaRPr lang="ru-RU" sz="14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683 487,00</a:t>
                      </a:r>
                      <a:endParaRPr lang="ru-RU" sz="14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100,00</a:t>
                      </a:r>
                      <a:endParaRPr lang="ru-RU" sz="14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136,56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 Субсидии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142 504,12</a:t>
                      </a:r>
                      <a:endParaRPr lang="ru-RU" sz="14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139 014,47</a:t>
                      </a:r>
                      <a:endParaRPr lang="ru-RU" sz="14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97,55</a:t>
                      </a:r>
                      <a:endParaRPr lang="ru-RU" sz="14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277,68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2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Субвенция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703 514,71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699 045,25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99,36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119,89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Иные межбюджетные трансферты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328 685,50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304 123,00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92,53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1 579,11</a:t>
                      </a: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0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 ИТОГО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1 858 191,33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1 825 669,72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98,25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158,36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9186645"/>
              </p:ext>
            </p:extLst>
          </p:nvPr>
        </p:nvGraphicFramePr>
        <p:xfrm>
          <a:off x="539440" y="3501010"/>
          <a:ext cx="7993110" cy="309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47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550"/>
            <a:ext cx="8229600" cy="50407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5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Исполнение  расходов  бюджета Тяжинского  муниципального  округа  </a:t>
            </a:r>
            <a:br>
              <a:rPr lang="ru-RU" sz="15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5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 отраслевому  признаку  в 2022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25637"/>
              </p:ext>
            </p:extLst>
          </p:nvPr>
        </p:nvGraphicFramePr>
        <p:xfrm>
          <a:off x="323410" y="764630"/>
          <a:ext cx="8497180" cy="570956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{8A107856-5554-42FB-B03E-39F5DBC370BA}</a:tableStyleId>
              </a:tblPr>
              <a:tblGrid>
                <a:gridCol w="280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расходов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Уточненный план, 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Исполнено, 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Доля в общей сумме расходов, %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0">
                <a:tc>
                  <a:txBody>
                    <a:bodyPr/>
                    <a:lstStyle/>
                    <a:p>
                      <a:r>
                        <a:rPr lang="ru-RU" sz="1300" dirty="0"/>
                        <a:t>Общегосударственные расходы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143 585,12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142 481,35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99,23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6,84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60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</a:t>
                      </a:r>
                      <a:r>
                        <a:rPr lang="ru-RU" sz="1300" baseline="0" dirty="0"/>
                        <a:t> оборона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1 730,00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1 729,00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150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 безопасность и правоохранительная деятельность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26 730,97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26 434,45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00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 экономика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135 767,41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127 739,46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60">
                <a:tc>
                  <a:txBody>
                    <a:bodyPr/>
                    <a:lstStyle/>
                    <a:p>
                      <a:r>
                        <a:rPr lang="ru-RU" sz="1300" dirty="0"/>
                        <a:t>Жилищно-коммунальное хозяйство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301 274,30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293 004,46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030">
                <a:tc>
                  <a:txBody>
                    <a:bodyPr/>
                    <a:lstStyle/>
                    <a:p>
                      <a:r>
                        <a:rPr lang="ru-RU" sz="1300" dirty="0"/>
                        <a:t>Образование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807 472,40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796 787,96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r>
                        <a:rPr lang="ru-RU" sz="1300" dirty="0"/>
                        <a:t>Культура, кинематография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201 327,45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200 064,38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20">
                <a:tc>
                  <a:txBody>
                    <a:bodyPr/>
                    <a:lstStyle/>
                    <a:p>
                      <a:r>
                        <a:rPr lang="ru-RU" sz="1300" dirty="0"/>
                        <a:t>Социальная политика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518 221,59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493 567,40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r>
                        <a:rPr lang="ru-RU" sz="1300" dirty="0"/>
                        <a:t>Физическая культура и спорт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280">
                <a:tc>
                  <a:txBody>
                    <a:bodyPr/>
                    <a:lstStyle/>
                    <a:p>
                      <a:r>
                        <a:rPr lang="ru-RU" sz="1300" dirty="0"/>
                        <a:t>Средства массовой информация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570">
                <a:tc>
                  <a:txBody>
                    <a:bodyPr/>
                    <a:lstStyle/>
                    <a:p>
                      <a:r>
                        <a:rPr lang="ru-RU" sz="1300" dirty="0"/>
                        <a:t>Обслуживание государственного (муниципального) внутреннего долга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2 137 698,91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2 083 248,06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98,13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8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560"/>
            <a:ext cx="8640960" cy="6336880"/>
          </a:xfrm>
          <a:solidFill>
            <a:srgbClr val="D3E6C4"/>
          </a:solidFill>
          <a:ln w="28575">
            <a:solidFill>
              <a:schemeClr val="accent5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  <a:sp3d extrusionH="57150">
              <a:bevelT w="57150" h="38100" prst="artDeco"/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ru-RU" sz="56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Aharoni" panose="02010803020104030203" pitchFamily="2" charset="-79"/>
              </a:rPr>
              <a:t>  </a:t>
            </a:r>
            <a:br>
              <a:rPr lang="ru-RU" sz="56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Aharoni" panose="02010803020104030203" pitchFamily="2" charset="-79"/>
              </a:rPr>
            </a:br>
            <a:br>
              <a:rPr lang="ru-RU" sz="56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Aharoni" panose="02010803020104030203" pitchFamily="2" charset="-79"/>
              </a:rPr>
            </a:br>
            <a:r>
              <a:rPr lang="ru-RU" sz="3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Отчет для граждан </a:t>
            </a:r>
            <a:r>
              <a:rPr lang="ru-RU" b="0" i="1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Times New Roman" pitchFamily="18" charset="0"/>
              </a:rPr>
              <a:t>– </a:t>
            </a:r>
            <a:r>
              <a:rPr lang="ru-RU" sz="2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форме.</a:t>
            </a:r>
            <a:br>
              <a:rPr lang="ru-RU" sz="2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</a:br>
            <a:r>
              <a:rPr lang="ru-RU" sz="2400" b="0" i="1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Times New Roman" pitchFamily="18" charset="0"/>
              </a:rPr>
              <a:t>П</a:t>
            </a:r>
            <a:r>
              <a:rPr lang="ru-RU" sz="2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одготовлен на основании Решения Совета  народных депутатов     Тяжинского муниципального округа </a:t>
            </a:r>
            <a:r>
              <a:rPr lang="ru-RU" sz="2400" b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от   26.05.2023г №418    </a:t>
            </a:r>
            <a:r>
              <a:rPr lang="ru-RU" sz="24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«Об исполнении    бюджета Тяжинского муниципального округа за 2022 год»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https://i.mycdn.me/i?r=AzGzPdfds0hBZVRwtGnPWxIb2zQQRSIb9h6cOX5-5eSL-VqREtAmHTdwlfcgwhquE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332570"/>
            <a:ext cx="8353160" cy="20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9891191"/>
              </p:ext>
            </p:extLst>
          </p:nvPr>
        </p:nvGraphicFramePr>
        <p:xfrm>
          <a:off x="251400" y="188550"/>
          <a:ext cx="8641200" cy="640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31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188640"/>
            <a:ext cx="6984970" cy="7920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 Тяжинского  муниципального  округа  направленные  на  решение  общегосударственных  вопросов  </a:t>
            </a:r>
            <a:br>
              <a:rPr lang="ru-RU" sz="16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2022 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59158"/>
              </p:ext>
            </p:extLst>
          </p:nvPr>
        </p:nvGraphicFramePr>
        <p:xfrm>
          <a:off x="251401" y="1124679"/>
          <a:ext cx="7056979" cy="538240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74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6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Наименование расходов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план,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Исполнено,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17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Функционирование высшего должностного лица муниципального образования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2 193,63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2 193,63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821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Функционирование законодательных (представительных) органов муниципального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</a:rPr>
                        <a:t> образования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2 611,06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2 410,80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92,33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077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Функционирование исполнительных органов местных администраций 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45 294,78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44 825,33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98,96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91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Судебная система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76,00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76,00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59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Обеспечение деятельности финансовых органов и органов финансового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</a:rPr>
                        <a:t> (финансово-бюджетного) надзора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13 206,46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13 125,58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99,39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7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 Другие общегосударственные вопросы</a:t>
                      </a:r>
                      <a:endParaRPr lang="ru-RU" sz="13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80 203,19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79 850,01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99,56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2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143 585,12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142 481,35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99,23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42" y="5445280"/>
            <a:ext cx="715906" cy="6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kuzbassnews.ru/sites/default/files/styles/medium/public/images/news2022/itogi_goda.jpg?itok=K_-utL3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2" y="5229250"/>
            <a:ext cx="1567435" cy="130016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ttp://www.tyazhin.ru/_nw/139/702330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74" y="1268700"/>
            <a:ext cx="1565773" cy="115216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09" y="188550"/>
            <a:ext cx="1567435" cy="100814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68FE5-D1F8-BD0E-001E-A39BFC2BE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905" y="2495746"/>
            <a:ext cx="1558339" cy="122616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8116A-A9A5-8A2D-92A2-B3C544A04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905" y="3821071"/>
            <a:ext cx="1558339" cy="130016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0A29BC7-FAC7-EC3F-EC5E-E8DF0DE94B05}"/>
                  </a:ext>
                </a:extLst>
              </p14:cNvPr>
              <p14:cNvContentPartPr/>
              <p14:nvPr/>
            </p14:nvContentPartPr>
            <p14:xfrm>
              <a:off x="8690966" y="3918446"/>
              <a:ext cx="20844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0A29BC7-FAC7-EC3F-EC5E-E8DF0DE94B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6966" y="3810806"/>
                <a:ext cx="31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809369F7-882C-2D2B-E367-7D031431C9CD}"/>
                  </a:ext>
                </a:extLst>
              </p14:cNvPr>
              <p14:cNvContentPartPr/>
              <p14:nvPr/>
            </p14:nvContentPartPr>
            <p14:xfrm>
              <a:off x="8629766" y="3917006"/>
              <a:ext cx="243360" cy="11664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809369F7-882C-2D2B-E367-7D031431C9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7126" y="3854006"/>
                <a:ext cx="36900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14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410" y="188550"/>
            <a:ext cx="6768941" cy="792110"/>
          </a:xfrm>
        </p:spPr>
        <p:txBody>
          <a:bodyPr>
            <a:noAutofit/>
          </a:bodyPr>
          <a:lstStyle/>
          <a:p>
            <a:pPr algn="ctr"/>
            <a:r>
              <a:rPr lang="ru-RU" sz="16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в области обороны, национальной безопасности и правоохранительной деятельности в 2022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4755"/>
              </p:ext>
            </p:extLst>
          </p:nvPr>
        </p:nvGraphicFramePr>
        <p:xfrm>
          <a:off x="323410" y="1052670"/>
          <a:ext cx="6696930" cy="55690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302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1 730,00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1 729,00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99,94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территориальной и гражданской обороне, защите населения от чрезвычайных ситуаций природного и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техногенного характера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16 333,53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16 097,01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ЕДДС и оперативной системы «112»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5 291,69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5 276,19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99,71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безопасности дорожного движения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latin typeface="+mn-lt"/>
                        </a:rPr>
                        <a:t>3 249,86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3 249,86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53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Организационно технические мероприятия по профилактике терроризма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1 594,58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1 560,08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97,84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мероприятия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261,31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251,31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96,17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9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5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460,97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28 163,45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98,95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http://www.tyazhin.ru/_nw/135/638836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48" y="3933070"/>
            <a:ext cx="1800254" cy="129618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Спасатели МЧС России ликвидировали пожар в частной хозяйственной постройке в Тяжинском М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47" y="5301260"/>
            <a:ext cx="1800254" cy="129618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ttps://tjazhiniokrga30.ucoz.net/_nw/21/89555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1" y="1268700"/>
            <a:ext cx="1800250" cy="129618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://www.tyazhin.ru/_nw/135/678509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1" y="2629544"/>
            <a:ext cx="1800252" cy="1256085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https://avatars.mds.yandex.net/i?id=e44f5aa28b82e877af999f5b8d3e3f6cce29fbe0-9197384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2" y="260560"/>
            <a:ext cx="1800251" cy="86412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2753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420" y="152400"/>
            <a:ext cx="6480900" cy="61223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Тяжинского муниципального округа  в области национальной экономики  в  2022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50074"/>
              </p:ext>
            </p:extLst>
          </p:nvPr>
        </p:nvGraphicFramePr>
        <p:xfrm>
          <a:off x="251400" y="908650"/>
          <a:ext cx="6624920" cy="5624902"/>
        </p:xfrm>
        <a:graphic>
          <a:graphicData uri="http://schemas.openxmlformats.org/drawingml/2006/table">
            <a:tbl>
              <a:tblPr firstRow="1" bandRow="1">
                <a:solidFill>
                  <a:srgbClr val="F4E9D0"/>
                </a:solidFill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280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1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Наименование расходов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Уточненный план,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300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08">
                <a:tc>
                  <a:txBody>
                    <a:bodyPr/>
                    <a:lstStyle/>
                    <a:p>
                      <a:r>
                        <a:rPr lang="ru-RU" sz="1400" dirty="0"/>
                        <a:t> Возмещение разницы в цене за уголь, реализуемый</a:t>
                      </a:r>
                      <a:r>
                        <a:rPr lang="ru-RU" sz="1400" baseline="0" dirty="0"/>
                        <a:t> населению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36 450,87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35 227,53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96,64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56">
                <a:tc>
                  <a:txBody>
                    <a:bodyPr/>
                    <a:lstStyle/>
                    <a:p>
                      <a:r>
                        <a:rPr lang="ru-RU" sz="1400" dirty="0"/>
                        <a:t> Расходы на проектирование, строительство, капитальный ремонт, содержание </a:t>
                      </a:r>
                      <a:r>
                        <a:rPr lang="ru-RU" sz="1400" baseline="0" dirty="0"/>
                        <a:t>дорог общего пользования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95 012,36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90 047,20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94,77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609">
                <a:tc>
                  <a:txBody>
                    <a:bodyPr/>
                    <a:lstStyle/>
                    <a:p>
                      <a:r>
                        <a:rPr lang="ru-RU" sz="1400" dirty="0"/>
                        <a:t> Работы по технической инвентаризации, паспортизации объектов, межеванию земельных участков, установление</a:t>
                      </a:r>
                      <a:r>
                        <a:rPr lang="ru-RU" sz="1400" baseline="0" dirty="0"/>
                        <a:t> границ населенных пунктов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2 044,45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280,00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13,70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40">
                <a:tc>
                  <a:txBody>
                    <a:bodyPr/>
                    <a:lstStyle/>
                    <a:p>
                      <a:r>
                        <a:rPr lang="ru-RU" sz="1400" dirty="0"/>
                        <a:t> Реализация</a:t>
                      </a:r>
                      <a:r>
                        <a:rPr lang="ru-RU" sz="1400" baseline="0" dirty="0"/>
                        <a:t> государственной программы по формированию современной городской среды (ремонт дворовых территорий)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2 184,73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2 184,73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60"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r>
                        <a:rPr lang="ru-RU" sz="1600" b="1" dirty="0"/>
                        <a:t> ИТОГО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135 767,41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127 739,46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94,09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http://www.tyazhin.ru/_nw/110/077925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4" y="5373270"/>
            <a:ext cx="1174463" cy="9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tjazhiniokrga30.ucoz.net/_nw/25/s410244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16" y="2492870"/>
            <a:ext cx="1892905" cy="122417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http://www.tyazhin.ru/_nw/135/022351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08" y="1268700"/>
            <a:ext cx="1892907" cy="115216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http://www.tyazhin.ru/_nw/135/153577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7" y="5229250"/>
            <a:ext cx="1892904" cy="129617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s://basel-realty.ru/800/600/https/zemli-pro.ru/wp-content/uploads/2019/01/%D0%B1%D0%B5%D0%B7-%D1%81%D0%BE%D1%81%D0%B5%D0%B4%D0%B5%D0%B9-1600x9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03" y="3789050"/>
            <a:ext cx="1892906" cy="136818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ttps://avatars.mds.yandex.net/i?id=d0d81f5710f85087696705b05ed47dc1c49b9e6c-7451251-images-thumbs&amp;n=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22" y="188550"/>
            <a:ext cx="1922193" cy="1002665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8956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410" y="188550"/>
            <a:ext cx="6825656" cy="5760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Тяжинского муниципального округа  на </a:t>
            </a:r>
            <a:b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–коммунальное  хозяйство  в  2022 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533992"/>
              </p:ext>
            </p:extLst>
          </p:nvPr>
        </p:nvGraphicFramePr>
        <p:xfrm>
          <a:off x="323410" y="908650"/>
          <a:ext cx="6768940" cy="58903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2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7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Уплата взносов за капитальный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тобщего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 многоквартирных домов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786,41 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786,41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100,00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Переселение граждан из аварийного жилого фонда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15 538,32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12 170,05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78,32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69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Компенсация выпадающих доходов организациям,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предоставляющим услуги населению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98 924,83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96 185,11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97,23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 и текущий ремонт муниципального жилфонда, строительство и реконструкция объектов ЖКХ, поддержка, санация предприятий  ЖКХ, в т.ч. по программе «Подготовка к зиме»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131 315,89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dirty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31 314,73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100,00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40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благоустройство территории, формирование современной городской среды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38 461,27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36 300,57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Bookman Old Style" panose="02050604050505020204" pitchFamily="18" charset="0"/>
                        </a:rPr>
                        <a:t>94,38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5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Уплата налогов, сборов, штрафов и исполнение обязательств по исполнительным листам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16 247.58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16 247,58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100,00</a:t>
                      </a:r>
                      <a:endParaRPr lang="ru-RU" sz="13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868">
                <a:tc>
                  <a:txBody>
                    <a:bodyPr/>
                    <a:lstStyle/>
                    <a:p>
                      <a:r>
                        <a:rPr lang="ru-RU" sz="1250" b="1" dirty="0"/>
                        <a:t>ИТОГО</a:t>
                      </a:r>
                      <a:endParaRPr lang="ru-RU" sz="12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301 274,30</a:t>
                      </a:r>
                      <a:endParaRPr lang="ru-RU" sz="1250" b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293 004,45</a:t>
                      </a:r>
                      <a:endParaRPr lang="ru-RU" sz="1250" b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97,26</a:t>
                      </a:r>
                      <a:endParaRPr lang="ru-RU" sz="1250" b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 descr="http://tyazhin.ucoz.ru/_nw/5/059339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98" y="4437140"/>
            <a:ext cx="576080" cy="79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tyazhin.ru/_nw/111/s273188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98" y="2972148"/>
            <a:ext cx="576080" cy="60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tyazhin.ru/_nw/111/s716165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60" y="1584486"/>
            <a:ext cx="576080" cy="5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tyazhin.ru/_nw/114/s7474684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71" y="5589300"/>
            <a:ext cx="576080" cy="64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mycdn.me/i?r=AzEPZsRbOZEKgBhR0XGMT1Rka82VDHnT8m4BuP6mRub8A6aKTM5SRkZCeTgDn6uOyi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3" y="1389747"/>
            <a:ext cx="1731401" cy="108015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http://kuzbassnews.ru/sites/default/files/styles/medium/public/images/news2022/podgot_k_zime_-_kopiya.jpg?itok=rVSp4c6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87" y="2564880"/>
            <a:ext cx="1758827" cy="1267737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ttps://i.ytimg.com/vi/V5iQQ0sZFhE/maxresdefault.jpg?sqp=-oaymwEmCIAKENAF8quKqQMa8AEB-AH-CYAC0AWKAgwIABABGFogWihaMA8=&amp;rs=AOn4CLAWhVvQ1CZdi-QnasJm33lDDCgjy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3" y="3922753"/>
            <a:ext cx="1731401" cy="1234487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://www.tyazhin.ru/_si/3/s48650667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3" y="5265255"/>
            <a:ext cx="1731401" cy="12961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ttps://sun6-20.userapi.com/s/v1/ig2/R_X0twY0Mhb6YIzTfblFp84Gq2k04G6E_8AsBvBQlXVKrUDdYQL8OE8bSU7NO2UxXTBHuEJHxqiia7-C1HVs-xEa.jpg?size=900x900&amp;quality=95&amp;crop=0,0,900,900&amp;ava=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88" y="189726"/>
            <a:ext cx="1758827" cy="1053484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50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188550"/>
            <a:ext cx="6336880" cy="57608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 бюджета  Тяжинского  муниципального  округа  за  2022 год  в  сфере образования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53238"/>
              </p:ext>
            </p:extLst>
          </p:nvPr>
        </p:nvGraphicFramePr>
        <p:xfrm>
          <a:off x="251400" y="833352"/>
          <a:ext cx="6336880" cy="590418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309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42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 расходов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6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Уточненный</a:t>
                      </a:r>
                      <a:r>
                        <a:rPr lang="ru-RU" sz="1300" baseline="0" dirty="0"/>
                        <a:t> </a:t>
                      </a:r>
                      <a:r>
                        <a:rPr lang="ru-RU" sz="1300" dirty="0"/>
                        <a:t>план, </a:t>
                      </a:r>
                    </a:p>
                    <a:p>
                      <a:pPr algn="ctr"/>
                      <a:r>
                        <a:rPr lang="ru-RU" sz="1300" dirty="0" err="1"/>
                        <a:t>тыс.рублей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6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Исполнено, </a:t>
                      </a:r>
                      <a:r>
                        <a:rPr lang="ru-RU" sz="1300" dirty="0" err="1"/>
                        <a:t>тыс.рублей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6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% исполнения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55">
                <a:tc>
                  <a:txBody>
                    <a:bodyPr/>
                    <a:lstStyle/>
                    <a:p>
                      <a:r>
                        <a:rPr lang="ru-RU" sz="1400" dirty="0"/>
                        <a:t> Детские дошкольные  учреждения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205 559,43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201 367,91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97,96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Школы, школы-детские сады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440 562,96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436 173,67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99,00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Учреждения по внешкольной работе с детьми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79 672,51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78 445,69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98,46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65">
                <a:tc>
                  <a:txBody>
                    <a:bodyPr/>
                    <a:lstStyle/>
                    <a:p>
                      <a:r>
                        <a:rPr lang="ru-RU" sz="1400" kern="1200" dirty="0"/>
                        <a:t> Детский дом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32 509,70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32 509,70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62">
                <a:tc>
                  <a:txBody>
                    <a:bodyPr/>
                    <a:lstStyle/>
                    <a:p>
                      <a:r>
                        <a:rPr lang="ru-RU" sz="1400" kern="1200" dirty="0"/>
                        <a:t> Прочие</a:t>
                      </a:r>
                      <a:r>
                        <a:rPr lang="ru-RU" sz="1400" kern="1200" baseline="0" dirty="0"/>
                        <a:t> учреждения образования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30 258,59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29 706,57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98,18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Коррекционная школа-интернат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9 485,25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9 188,98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96,88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деятельности по опеке и попечительству 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2 000,54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2 000,54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летнего отдыха и оздоровление детей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1 735,90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1735,90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финансирование деятельности ОМС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3 516,51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3 487,99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99,19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96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расходы в области образования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2 171,01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2 171,01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892">
                <a:tc>
                  <a:txBody>
                    <a:bodyPr/>
                    <a:lstStyle/>
                    <a:p>
                      <a:r>
                        <a:rPr lang="ru-RU" sz="1600" b="1" dirty="0"/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807 472,40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796 787,96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98,68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http://www.tyazhin.ru/_nw/99/s680797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56" y="1232695"/>
            <a:ext cx="240204" cy="1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yazhin.ru/_nw/100/022088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82" y="620610"/>
            <a:ext cx="494653" cy="50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tyazhin.ru/_nw/99/s3560450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86" y="5783174"/>
            <a:ext cx="960816" cy="62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48" y="3501498"/>
            <a:ext cx="992968" cy="6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://mariinsk-eparhia.ru/sites/default/files/img-20221016-wa00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37" y="1484730"/>
            <a:ext cx="2201115" cy="129538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://www.tyazhin.ru/_nw/135/197046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37" y="2889852"/>
            <a:ext cx="2201115" cy="143940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ttps://alatyr.chuvsu.ru/wp-content/uploads/9c7d1eaa6fddc5433c157d7084fafb6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25" y="260561"/>
            <a:ext cx="2087937" cy="111615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http://www.tyazhin.ru/_nw/138/4405583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34" y="4437140"/>
            <a:ext cx="2189618" cy="1117081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http://moudodcdo.ucoz.com/d/d1/d7/IMG-20221129-WA000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32" y="5671304"/>
            <a:ext cx="2178119" cy="926136"/>
          </a:xfrm>
          <a:prstGeom prst="roundRect">
            <a:avLst>
              <a:gd name="adj" fmla="val 16667"/>
            </a:avLst>
          </a:prstGeom>
          <a:ln w="317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267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116540"/>
            <a:ext cx="6624921" cy="648090"/>
          </a:xfr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за 2022 год в области культуры, кинематографии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52999"/>
              </p:ext>
            </p:extLst>
          </p:nvPr>
        </p:nvGraphicFramePr>
        <p:xfrm>
          <a:off x="323410" y="836640"/>
          <a:ext cx="6408890" cy="570265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66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9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расходов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план,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Исполнено,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45">
                <a:tc>
                  <a:txBody>
                    <a:bodyPr/>
                    <a:lstStyle/>
                    <a:p>
                      <a:r>
                        <a:rPr lang="ru-RU" sz="1400" dirty="0"/>
                        <a:t> Дворцы и</a:t>
                      </a:r>
                      <a:r>
                        <a:rPr lang="ru-RU" sz="1400" baseline="0" dirty="0"/>
                        <a:t> дома культуры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111 235,02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110 669,34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99,49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036">
                <a:tc>
                  <a:txBody>
                    <a:bodyPr/>
                    <a:lstStyle/>
                    <a:p>
                      <a:r>
                        <a:rPr lang="ru-RU" sz="1400" dirty="0"/>
                        <a:t> Музеи и постоянные выставки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1 143,63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1 134,40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99,19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68">
                <a:tc>
                  <a:txBody>
                    <a:bodyPr/>
                    <a:lstStyle/>
                    <a:p>
                      <a:r>
                        <a:rPr lang="ru-RU" sz="1400" dirty="0"/>
                        <a:t> Библиотеки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34 564,44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34 230,62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99,03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r>
                        <a:rPr lang="ru-RU" sz="1400" dirty="0"/>
                        <a:t> Центр по техническому и бухгалтерскому обслуживанию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47 666,63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47 353,77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99,34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8506">
                <a:tc>
                  <a:txBody>
                    <a:bodyPr/>
                    <a:lstStyle/>
                    <a:p>
                      <a:r>
                        <a:rPr lang="ru-RU" sz="1400" dirty="0"/>
                        <a:t> Ежемесячная выплата стимулирующего характера работникам муниципальных библиотек, музеев  и культурно-досуговых учреждений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5 020,19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4 983,49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99,27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Финансирование деятельности ОМС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1 657,54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1 652,76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99,71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46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Поддержка добровольческих (волонтерских) движений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40,00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40,00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100,00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21">
                <a:tc>
                  <a:txBody>
                    <a:bodyPr/>
                    <a:lstStyle/>
                    <a:p>
                      <a:r>
                        <a:rPr lang="ru-RU" sz="1600" b="1" dirty="0"/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201 327,45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200 064,38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99,37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http://ttransp56.ru/wp-content/uploads/2022/08/nxLsAoxW8y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79" y="188550"/>
            <a:ext cx="2052187" cy="86412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s://avatars.mds.yandex.net/i?id=7d002d7549b6b61d2693427985c5286f4e8c0889-3996495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20" y="1124680"/>
            <a:ext cx="2036946" cy="136819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kultura-tzhn.ucoz.ru/_nw/25/s5842115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99" y="2564880"/>
            <a:ext cx="2036946" cy="122417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www.tyazhin.ru/_nw/131/855016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79" y="3861061"/>
            <a:ext cx="2021705" cy="1368189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://kultura-tzhn.ucoz.ru/_nw/24/s4724684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20" y="5305139"/>
            <a:ext cx="2029325" cy="1320303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122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260560"/>
            <a:ext cx="6768940" cy="576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Расходы бюджета Тяжинского муниципального округа за 2022 год в области социальной политики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8063"/>
              </p:ext>
            </p:extLst>
          </p:nvPr>
        </p:nvGraphicFramePr>
        <p:xfrm>
          <a:off x="251400" y="980663"/>
          <a:ext cx="6912960" cy="560774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{284E427A-3D55-4303-BF80-6455036E1DE7}</a:tableStyleId>
              </a:tblPr>
              <a:tblGrid>
                <a:gridCol w="367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431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bg1"/>
                          </a:solidFill>
                        </a:rPr>
                        <a:t>Наименование расходов</a:t>
                      </a:r>
                      <a:endParaRPr lang="ru-RU" sz="12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bg1"/>
                          </a:solidFill>
                        </a:rPr>
                        <a:t>Уточненный план, </a:t>
                      </a:r>
                      <a:r>
                        <a:rPr lang="ru-RU" sz="125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bg1"/>
                          </a:solidFill>
                        </a:rPr>
                        <a:t>Исполнено, </a:t>
                      </a:r>
                      <a:r>
                        <a:rPr lang="ru-RU" sz="125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2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2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23">
                <a:tc>
                  <a:txBody>
                    <a:bodyPr/>
                    <a:lstStyle/>
                    <a:p>
                      <a:r>
                        <a:rPr lang="ru-RU" sz="1300" dirty="0"/>
                        <a:t> Комплексный</a:t>
                      </a:r>
                      <a:r>
                        <a:rPr lang="ru-RU" sz="1300" baseline="0" dirty="0"/>
                        <a:t> центр социального обслуживания  населения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57 346,90</a:t>
                      </a:r>
                      <a:endParaRPr lang="ru-RU" sz="13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57 346,90</a:t>
                      </a:r>
                      <a:endParaRPr lang="ru-RU" sz="13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dirty="0"/>
                        <a:t> Реабилитационный центр для несовершеннолетних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37 266,10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37 266,10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dirty="0"/>
                        <a:t> Пенсионное обеспечение</a:t>
                      </a:r>
                      <a:r>
                        <a:rPr lang="ru-RU" sz="1300" baseline="0" dirty="0"/>
                        <a:t> населения (муниципальная пенсия)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8 977,09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8 977,09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/>
                        <a:t> Меры социальной поддержки отдельных категорий</a:t>
                      </a:r>
                      <a:r>
                        <a:rPr lang="ru-RU" sz="1300" kern="1200" baseline="0" dirty="0"/>
                        <a:t> граждан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320 221,15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295 797,15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92,37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/>
                        <a:t> Расходы на функционирование Управления социальной защиты населения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16 764,07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16 753,94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/>
                        <a:t>Мероприятия по охране семьи и детства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77 366,01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77</a:t>
                      </a:r>
                      <a:r>
                        <a:rPr lang="ru-RU" sz="1300" b="0" baseline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145,95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99,72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6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 на поддержку некоммерческих организаций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B9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Выплата  вознаграждения за звание  «Почетный гражданин»</a:t>
                      </a: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210,27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210,27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D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114">
                <a:tc>
                  <a:txBody>
                    <a:bodyPr/>
                    <a:lstStyle/>
                    <a:p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518 221,59</a:t>
                      </a:r>
                      <a:endParaRPr lang="ru-RU" sz="125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493 567,40</a:t>
                      </a:r>
                      <a:endParaRPr lang="ru-RU" sz="125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BB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95,24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BB9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https://kherson-news.ru/img/20220929/8b2a35e0e15999fb695f28f3a4b53e5e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188550"/>
            <a:ext cx="1636583" cy="864120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ttp://www.tyazhin.ru/_nw/135/150788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1129187"/>
            <a:ext cx="1617308" cy="1025655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://www.tyazhin.ru/_nw/150/630032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2184031"/>
            <a:ext cx="1636582" cy="1025573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http://www.tyazhin.ru/_nw/127/647466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3268969"/>
            <a:ext cx="1620784" cy="952500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https://avatars.mds.yandex.net/i?id=db0b606b857e5098f375aa198e4d0028_l-5120760-images-thumbs&amp;ref=rim&amp;n=13&amp;w=1080&amp;h=13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4293120"/>
            <a:ext cx="1621458" cy="1296180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 descr="http://www.tyazhin.ru/_nw/129/7644499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5661310"/>
            <a:ext cx="1621458" cy="927100"/>
          </a:xfrm>
          <a:prstGeom prst="roundRect">
            <a:avLst>
              <a:gd name="adj" fmla="val 16667"/>
            </a:avLst>
          </a:prstGeom>
          <a:ln>
            <a:solidFill>
              <a:srgbClr val="633113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69927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17" y="197096"/>
            <a:ext cx="6552910" cy="7921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5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за 2022 год в сфере средств массовой информации, физической культуры и спорта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5018" y="3128061"/>
            <a:ext cx="8960841" cy="107154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4183"/>
              </p:ext>
            </p:extLst>
          </p:nvPr>
        </p:nvGraphicFramePr>
        <p:xfrm>
          <a:off x="395420" y="1024165"/>
          <a:ext cx="6624920" cy="259537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{7DF18680-E054-41AD-8BC1-D1AEF772440D}</a:tableStyleId>
              </a:tblPr>
              <a:tblGrid>
                <a:gridCol w="273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6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Наименование расходов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Уточненный план, </a:t>
                      </a:r>
                      <a:r>
                        <a:rPr lang="ru-RU" sz="1400" kern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Исполнено, </a:t>
                      </a:r>
                      <a:r>
                        <a:rPr lang="ru-RU" sz="1400" kern="1200" dirty="0" err="1">
                          <a:solidFill>
                            <a:schemeClr val="bg1"/>
                          </a:solidFill>
                        </a:rPr>
                        <a:t>тыс.рублей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7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Субсидия редакции газеты «Призыв» на освещение деятельности ОМС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1 200,00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1 200,00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100,00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/>
                        <a:t> Физическая культура и спорт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238,17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238,17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100,00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/>
                        <a:t>ИТОГО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1 438,17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1 438,17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100,00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 descr="http://moudodcdo.ucoz.com/d/d1/d7/IMG-20221126-WA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3" y="2704028"/>
            <a:ext cx="1671833" cy="1105154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http://phonoteka.org/uploads/posts/2021-04/1619778438_12-phonoteka_org-p-fon-sport-zdorovii-obraz-zhizni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55" y="188551"/>
            <a:ext cx="1693251" cy="720099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https://s.r-o.ru/resize2/500x500/img/smi/15491/7840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4" y="989207"/>
            <a:ext cx="1681302" cy="1706524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4155" y="3845664"/>
            <a:ext cx="66261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spc="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 структуре муниципального долга за 2022 год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7223979"/>
              </p:ext>
            </p:extLst>
          </p:nvPr>
        </p:nvGraphicFramePr>
        <p:xfrm>
          <a:off x="475376" y="4287014"/>
          <a:ext cx="7993110" cy="101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628" y="5445280"/>
            <a:ext cx="800019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на обслуживание муниципального долга в 2022 году  составили 1,43 </a:t>
            </a:r>
            <a:r>
              <a:rPr lang="ru-RU" sz="1600" dirty="0" err="1"/>
              <a:t>тыс.рублей</a:t>
            </a:r>
            <a:r>
              <a:rPr lang="ru-RU" sz="1600" dirty="0"/>
              <a:t>  (уплата процентов за пользованием бюджетным кредитом) при утвержденных бюджетных назначений 1,50 </a:t>
            </a:r>
            <a:r>
              <a:rPr lang="ru-RU" sz="1600" dirty="0" err="1"/>
              <a:t>тыс.рублей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42704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410" y="188550"/>
            <a:ext cx="8497180" cy="28804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7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муниципальных программ в 2022 году</a:t>
            </a: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26091"/>
              </p:ext>
            </p:extLst>
          </p:nvPr>
        </p:nvGraphicFramePr>
        <p:xfrm>
          <a:off x="251400" y="548601"/>
          <a:ext cx="8641200" cy="608936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45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6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муниципальных программ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Уточненный план,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</a:t>
                      </a:r>
                      <a:r>
                        <a:rPr kumimoji="0" lang="ru-RU" sz="13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исполнения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«Обеспечение деятельности органов местного самоуправления Тяжинского муниципального округа»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107 145,72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106 195,60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99,11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9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«Жилищная и социальная инфраструктура Тяжинского муниципального округа»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17 618,75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14 250,41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80,88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«Жилищно-коммунальный и дорожный комплекс , энергосбережение и повышение </a:t>
                      </a:r>
                      <a:r>
                        <a:rPr kumimoji="0" lang="ru-RU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энергоэффективности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Тяжинского муниципального округа»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409 918,70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398 682,44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97,26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«Развитие системы образования Тяжинского муниципального округа»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884 629,66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873 647,75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98,76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«Молодежь и спорт  Тяжинского муниципального округа»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963,68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963,68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«Культура Тяжинского муниципального округа»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201 381,44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200 118,38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99,37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«Пресса Тяжинского муниципального округа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1 200,00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1 200,00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«Имущественный комплекс Тяжинского муниципального округа»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13 522,39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11 666,24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86,27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туризма в Тяжинском муниципальном округе»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«Социальная поддержка населения Тяжинского муниципального округа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121 204,03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120 823,92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«Информационное общество Тяжинского муниципального общества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2 132,50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2 132,50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32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570"/>
            <a:ext cx="8291380" cy="360050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br>
              <a:rPr lang="ru-RU" sz="2800" spc="0" dirty="0">
                <a:ln w="1333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ru-RU" sz="20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2200" spc="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утверждения бюджетной отчетности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440" y="836640"/>
            <a:ext cx="8137130" cy="5544770"/>
          </a:xfrm>
          <a:solidFill>
            <a:srgbClr val="CFE4BE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b="1" spc="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Годовой отчет об исполнении  бюджета  Тяжинского муниципального округа  за 2022 год до его  рассмотрения  в  Совете  народных депутатов  подлежит  внешней  проверке контрольно-счетным органом Тяжинского муниципального округа, результаты которой оформляются соответствующим заключением на годовой отчет об исполнении бюджета. 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tx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ru-RU" sz="1800" b="1" spc="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По проекту решения Совета народных депутатов Тяжинского муниципального округа «Об исполнении бюджета Тяжинского муниципального округа за 2022 год» проводятся публичные слушания.</a:t>
            </a:r>
          </a:p>
          <a:p>
            <a:pPr marL="0" indent="0" algn="ctr">
              <a:buClr>
                <a:schemeClr val="tx2"/>
              </a:buClr>
              <a:buNone/>
            </a:pPr>
            <a:endParaRPr lang="ru-RU" sz="1800" b="1" dirty="0">
              <a:solidFill>
                <a:schemeClr val="tx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ru-RU" sz="1800" b="1" spc="5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Отчет об исполнении  бюджета Тяжинского муниципального округа  за 2022 год утверждается Решением Совета народных депутатов Тяжинского муниципального округа.</a:t>
            </a:r>
          </a:p>
          <a:p>
            <a:pPr marL="0" indent="0">
              <a:buClr>
                <a:schemeClr val="tx2"/>
              </a:buClr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5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400" y="116540"/>
            <a:ext cx="6696930" cy="360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муниципальных программ в 2022 году</a:t>
            </a: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09379"/>
              </p:ext>
            </p:extLst>
          </p:nvPr>
        </p:nvGraphicFramePr>
        <p:xfrm>
          <a:off x="251400" y="548600"/>
          <a:ext cx="5328740" cy="597872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244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муниципальных программ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Уточненный план,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</a:t>
                      </a:r>
                      <a:r>
                        <a:rPr kumimoji="0" lang="ru-RU" sz="1200" b="1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исполнения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«Обеспечение безопасности населения. Профилактика правонарушений в Тяжинском муниципальном округе»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25 015,20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24 753,18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98,95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«Управление муниципальными финансами Тяжинского муниципального округа»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11 445,54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11 389,48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«Формирование современной городской среды Тяжинского муниципального округа»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7 874,25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7 874,25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«Укрепление общественного здоровья населения Тяжинского муниципального округа»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«Профилактика терроризма и экстремизма, минимизация и (или) ликвидации последствий проявлений  терроризма и экстремизма, а также гармонизации межнациональных и межконфессиональных отношений в Тяжинском муниципальном округе на 2022 – 2024 годы»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1 594,58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1 560,08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1 805 821,44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1 775 357,91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6231004"/>
              </p:ext>
            </p:extLst>
          </p:nvPr>
        </p:nvGraphicFramePr>
        <p:xfrm>
          <a:off x="5652150" y="476590"/>
          <a:ext cx="3240450" cy="60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51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18720" cy="5759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удельного веса расходов, реализованных муниципальных программ </a:t>
            </a:r>
            <a:br>
              <a:rPr lang="ru-RU" sz="16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общем объеме расходов на муниципальные программы</a:t>
            </a:r>
          </a:p>
        </p:txBody>
      </p:sp>
      <p:pic>
        <p:nvPicPr>
          <p:cNvPr id="4" name="Рисунок 3" descr="https://i.pinimg.com/originals/72/b5/ef/72b5efb4e089aec2f2e2718bb2ebc3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1160685"/>
            <a:ext cx="3096430" cy="2808389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983273" y="1537003"/>
            <a:ext cx="310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МУНИЦИПАЛЬНЫЕ   ПРОГРАММЫ</a:t>
            </a:r>
          </a:p>
        </p:txBody>
      </p:sp>
      <p:sp>
        <p:nvSpPr>
          <p:cNvPr id="6" name="Овал 5"/>
          <p:cNvSpPr/>
          <p:nvPr/>
        </p:nvSpPr>
        <p:spPr>
          <a:xfrm>
            <a:off x="997126" y="968232"/>
            <a:ext cx="1433380" cy="8045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Обеспечение деятельности ОМС  </a:t>
            </a:r>
            <a:r>
              <a:rPr lang="ru-RU" sz="1100" b="1" dirty="0">
                <a:solidFill>
                  <a:schemeClr val="bg1"/>
                </a:solidFill>
              </a:rPr>
              <a:t>(5,98%)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1646" y="3958225"/>
            <a:ext cx="1373559" cy="9829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Культура  </a:t>
            </a:r>
            <a:r>
              <a:rPr lang="ru-RU" sz="1000" b="1" dirty="0">
                <a:solidFill>
                  <a:schemeClr val="bg1"/>
                </a:solidFill>
              </a:rPr>
              <a:t>(11,27%)</a:t>
            </a:r>
          </a:p>
        </p:txBody>
      </p:sp>
      <p:sp>
        <p:nvSpPr>
          <p:cNvPr id="8" name="Овал 7"/>
          <p:cNvSpPr/>
          <p:nvPr/>
        </p:nvSpPr>
        <p:spPr>
          <a:xfrm>
            <a:off x="6948330" y="1835853"/>
            <a:ext cx="1656230" cy="8010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Социальная поддержка населения </a:t>
            </a:r>
            <a:r>
              <a:rPr lang="ru-RU" sz="1100" b="1" dirty="0">
                <a:solidFill>
                  <a:schemeClr val="bg1"/>
                </a:solidFill>
              </a:rPr>
              <a:t>(6,81)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340" y="980661"/>
            <a:ext cx="1290810" cy="648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Управление муниципальными финансами </a:t>
            </a:r>
            <a:r>
              <a:rPr lang="ru-RU" sz="1000" b="1" dirty="0">
                <a:solidFill>
                  <a:schemeClr val="bg1"/>
                </a:solidFill>
              </a:rPr>
              <a:t>(0,64%)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5589" y="2816914"/>
            <a:ext cx="1728240" cy="828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Развитие системы образования </a:t>
            </a:r>
            <a:r>
              <a:rPr lang="ru-RU" sz="1100" b="1" dirty="0">
                <a:solidFill>
                  <a:schemeClr val="bg1"/>
                </a:solidFill>
              </a:rPr>
              <a:t>(49,21%)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6920" y="5271550"/>
            <a:ext cx="1606909" cy="7954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Укрепление общественного здоровья населения </a:t>
            </a:r>
            <a:r>
              <a:rPr lang="ru-RU" sz="1000" b="1" dirty="0">
                <a:solidFill>
                  <a:schemeClr val="bg1"/>
                </a:solidFill>
              </a:rPr>
              <a:t>(0,01%)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6409" y="1916790"/>
            <a:ext cx="1296180" cy="62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Обеспечение  безопасности населения </a:t>
            </a:r>
            <a:r>
              <a:rPr lang="ru-RU" sz="1000" b="1" dirty="0">
                <a:solidFill>
                  <a:schemeClr val="bg1"/>
                </a:solidFill>
              </a:rPr>
              <a:t>(1,39%)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431" y="3789050"/>
            <a:ext cx="2016280" cy="1080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Жилищно-коммунальный и дорожный комплекс, энергосбережение и повышение </a:t>
            </a:r>
            <a:r>
              <a:rPr lang="ru-RU" sz="1100" dirty="0" err="1">
                <a:solidFill>
                  <a:schemeClr val="bg1"/>
                </a:solidFill>
              </a:rPr>
              <a:t>энергоэффективности</a:t>
            </a:r>
            <a:r>
              <a:rPr lang="ru-RU" sz="1100" dirty="0">
                <a:solidFill>
                  <a:schemeClr val="bg1"/>
                </a:solidFill>
              </a:rPr>
              <a:t>  </a:t>
            </a:r>
            <a:r>
              <a:rPr lang="ru-RU" sz="1100" b="1" dirty="0">
                <a:solidFill>
                  <a:schemeClr val="bg1"/>
                </a:solidFill>
              </a:rPr>
              <a:t>(22,46%)</a:t>
            </a:r>
          </a:p>
        </p:txBody>
      </p:sp>
      <p:sp>
        <p:nvSpPr>
          <p:cNvPr id="14" name="Овал 13"/>
          <p:cNvSpPr/>
          <p:nvPr/>
        </p:nvSpPr>
        <p:spPr>
          <a:xfrm>
            <a:off x="744072" y="2744904"/>
            <a:ext cx="1656230" cy="7921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Жилищная и социальная инфраструктура </a:t>
            </a:r>
            <a:r>
              <a:rPr lang="ru-RU" sz="1000" b="1" dirty="0">
                <a:solidFill>
                  <a:schemeClr val="bg1"/>
                </a:solidFill>
              </a:rPr>
              <a:t>(0,80%) </a:t>
            </a:r>
          </a:p>
        </p:txBody>
      </p:sp>
      <p:sp>
        <p:nvSpPr>
          <p:cNvPr id="15" name="Овал 14"/>
          <p:cNvSpPr/>
          <p:nvPr/>
        </p:nvSpPr>
        <p:spPr>
          <a:xfrm>
            <a:off x="997126" y="5274846"/>
            <a:ext cx="1296180" cy="7921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Молодежь и спорт </a:t>
            </a:r>
            <a:r>
              <a:rPr lang="ru-RU" sz="1000" b="1" dirty="0">
                <a:solidFill>
                  <a:schemeClr val="bg1"/>
                </a:solidFill>
              </a:rPr>
              <a:t>(0,05%)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8925" y="4437141"/>
            <a:ext cx="1080150" cy="1008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Формирование современной городской среды </a:t>
            </a:r>
            <a:r>
              <a:rPr lang="ru-RU" sz="1000" b="1" dirty="0">
                <a:solidFill>
                  <a:schemeClr val="bg1"/>
                </a:solidFill>
              </a:rPr>
              <a:t>(0,44%)</a:t>
            </a:r>
          </a:p>
        </p:txBody>
      </p:sp>
      <p:sp>
        <p:nvSpPr>
          <p:cNvPr id="17" name="Овал 16"/>
          <p:cNvSpPr/>
          <p:nvPr/>
        </p:nvSpPr>
        <p:spPr>
          <a:xfrm>
            <a:off x="5940190" y="4941211"/>
            <a:ext cx="1008140" cy="85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Пресса  </a:t>
            </a:r>
            <a:r>
              <a:rPr lang="ru-RU" sz="1000" b="1" dirty="0">
                <a:solidFill>
                  <a:schemeClr val="bg1"/>
                </a:solidFill>
              </a:rPr>
              <a:t>(0,07%)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11893" y="4607296"/>
            <a:ext cx="1152160" cy="972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Имущественный комплекс </a:t>
            </a:r>
            <a:r>
              <a:rPr lang="ru-RU" sz="1000" b="1" dirty="0">
                <a:solidFill>
                  <a:schemeClr val="bg1"/>
                </a:solidFill>
              </a:rPr>
              <a:t>(0,66%)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00" y="5790757"/>
            <a:ext cx="1156667" cy="73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Профилактика терроризма и экстремизма </a:t>
            </a:r>
            <a:r>
              <a:rPr lang="ru-RU" sz="1000" b="1" dirty="0">
                <a:solidFill>
                  <a:schemeClr val="bg1"/>
                </a:solidFill>
              </a:rPr>
              <a:t>(0,09%)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2400302" y="1537003"/>
            <a:ext cx="562174" cy="14942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143066" y="2263375"/>
            <a:ext cx="819410" cy="2923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" idx="6"/>
          </p:cNvCxnSpPr>
          <p:nvPr/>
        </p:nvCxnSpPr>
        <p:spPr>
          <a:xfrm flipH="1">
            <a:off x="2400302" y="3068950"/>
            <a:ext cx="562174" cy="7200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483712" y="3645030"/>
            <a:ext cx="499561" cy="32404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0"/>
          </p:cNvCxnSpPr>
          <p:nvPr/>
        </p:nvCxnSpPr>
        <p:spPr>
          <a:xfrm flipH="1">
            <a:off x="4430234" y="3996781"/>
            <a:ext cx="12056" cy="179397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5" idx="7"/>
          </p:cNvCxnSpPr>
          <p:nvPr/>
        </p:nvCxnSpPr>
        <p:spPr>
          <a:xfrm flipH="1">
            <a:off x="2103485" y="3969074"/>
            <a:ext cx="1244345" cy="142177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676346" y="3996781"/>
            <a:ext cx="175554" cy="6078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9" idx="1"/>
          </p:cNvCxnSpPr>
          <p:nvPr/>
        </p:nvCxnSpPr>
        <p:spPr>
          <a:xfrm flipV="1">
            <a:off x="6084210" y="1304706"/>
            <a:ext cx="936130" cy="32404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8" idx="2"/>
          </p:cNvCxnSpPr>
          <p:nvPr/>
        </p:nvCxnSpPr>
        <p:spPr>
          <a:xfrm flipV="1">
            <a:off x="6084210" y="2236372"/>
            <a:ext cx="864120" cy="25649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1"/>
          </p:cNvCxnSpPr>
          <p:nvPr/>
        </p:nvCxnSpPr>
        <p:spPr>
          <a:xfrm>
            <a:off x="6101469" y="3101973"/>
            <a:ext cx="864120" cy="12899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256095" y="3996781"/>
            <a:ext cx="0" cy="44036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084210" y="3537014"/>
            <a:ext cx="1057436" cy="72639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954643" y="3839818"/>
            <a:ext cx="1353737" cy="14317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7" idx="0"/>
          </p:cNvCxnSpPr>
          <p:nvPr/>
        </p:nvCxnSpPr>
        <p:spPr>
          <a:xfrm>
            <a:off x="5724160" y="3972006"/>
            <a:ext cx="720100" cy="96920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188550"/>
            <a:ext cx="6768940" cy="576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Национальных проектов </a:t>
            </a:r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sz="2000" dirty="0"/>
          </a:p>
        </p:txBody>
      </p:sp>
      <p:pic>
        <p:nvPicPr>
          <p:cNvPr id="3" name="Рисунок 2" descr="https://www.tambov.gov.ru/assets/images/strateg/news/nacproek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0" y="188550"/>
            <a:ext cx="1784350" cy="93613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80665"/>
              </p:ext>
            </p:extLst>
          </p:nvPr>
        </p:nvGraphicFramePr>
        <p:xfrm>
          <a:off x="251399" y="908650"/>
          <a:ext cx="6768941" cy="56275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{7DF18680-E054-41AD-8BC1-D1AEF772440D}</a:tableStyleId>
              </a:tblPr>
              <a:tblGrid>
                <a:gridCol w="331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2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Национальных проектов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Утверждено,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Исполнено,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90">
                <a:tc>
                  <a:txBody>
                    <a:bodyPr/>
                    <a:lstStyle/>
                    <a:p>
                      <a:r>
                        <a:rPr lang="ru-RU" sz="1300" b="1" dirty="0"/>
                        <a:t>ОБРАЗОВАНИЕ:</a:t>
                      </a:r>
                    </a:p>
                    <a:p>
                      <a:r>
                        <a:rPr lang="ru-RU" sz="1400" dirty="0"/>
                        <a:t>«Успех каждого</a:t>
                      </a:r>
                      <a:r>
                        <a:rPr lang="ru-RU" sz="1400" baseline="0" dirty="0"/>
                        <a:t> ребенка»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592,49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592,49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055">
                <a:tc>
                  <a:txBody>
                    <a:bodyPr/>
                    <a:lstStyle/>
                    <a:p>
                      <a:r>
                        <a:rPr lang="ru-RU" sz="1300" b="1" dirty="0"/>
                        <a:t>ЖИЛЬЕ И ГОРОДСКАЯ СРЕДА:    </a:t>
                      </a:r>
                    </a:p>
                    <a:p>
                      <a:r>
                        <a:rPr lang="ru-RU" sz="1400" dirty="0"/>
                        <a:t>- формирование комфортной городской среды;</a:t>
                      </a:r>
                    </a:p>
                    <a:p>
                      <a:r>
                        <a:rPr lang="ru-RU" sz="1400" dirty="0"/>
                        <a:t>- обеспечение устойчивого</a:t>
                      </a:r>
                      <a:r>
                        <a:rPr lang="ru-RU" sz="1400" baseline="0" dirty="0"/>
                        <a:t> сокращения непригодного для проживания жилфонда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7 764,10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15 538,32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7</a:t>
                      </a:r>
                      <a:r>
                        <a:rPr lang="ru-RU" sz="1400" baseline="0" dirty="0"/>
                        <a:t> 764,10</a:t>
                      </a:r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r>
                        <a:rPr lang="ru-RU" sz="1400" baseline="0" dirty="0"/>
                        <a:t>12 170,05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78,32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905">
                <a:tc>
                  <a:txBody>
                    <a:bodyPr/>
                    <a:lstStyle/>
                    <a:p>
                      <a:r>
                        <a:rPr lang="ru-RU" sz="1300" b="1" dirty="0"/>
                        <a:t>ДЕМОГРАФИЯ: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/>
                        <a:t>- финансовая поддержка семей при рождении детей;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/>
                        <a:t>- разработка и реализация</a:t>
                      </a:r>
                      <a:r>
                        <a:rPr lang="ru-RU" sz="1400" baseline="0" dirty="0"/>
                        <a:t> программы системной поддержки и повышения качества жизни граждан старшего поколения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1 992,10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1 782,70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1 992,06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1 782,70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425">
                <a:tc>
                  <a:txBody>
                    <a:bodyPr/>
                    <a:lstStyle/>
                    <a:p>
                      <a:r>
                        <a:rPr lang="ru-RU" sz="1300" b="1" dirty="0"/>
                        <a:t>КУЛЬТУРА:</a:t>
                      </a:r>
                    </a:p>
                    <a:p>
                      <a:r>
                        <a:rPr lang="ru-RU" sz="1400" dirty="0"/>
                        <a:t>- создание условий для реализации творческого</a:t>
                      </a:r>
                      <a:r>
                        <a:rPr lang="ru-RU" sz="1400" baseline="0" dirty="0"/>
                        <a:t> потенциала нации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106,28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106,28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ИТОГО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27 775,99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24 407,68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87,87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 descr="https://avatars.mds.yandex.net/i?id=59da56b442aca39c7471a8b80bdb17cab48cb842-8425552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0" y="1196690"/>
            <a:ext cx="1784350" cy="108015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s://fs01.cap.ru/www21-06/gcheb/news/2021/07/20/7df2d27d-3821-4e94-acb0-faeb808e4ab3/zhilsre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0" y="2348850"/>
            <a:ext cx="1784350" cy="144020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https://i.mycdn.me/i?r=AzEPZsRbOZEKgBhR0XGMT1RkeVDmX4sAEBYaOBSyJk-d8KaKTM5SRkZCeTgDn6uOy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0" y="3861060"/>
            <a:ext cx="1784350" cy="151221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https://cdn.culture.ru/images/5c7aedd9-fe41-5536-8933-9e7b328b9a7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0" y="5428407"/>
            <a:ext cx="1784350" cy="108015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42775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260560"/>
            <a:ext cx="8569190" cy="6480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>
            <a:noAutofit/>
          </a:bodyPr>
          <a:lstStyle/>
          <a:p>
            <a:pPr algn="ctr"/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</a:br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</a:br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</a:br>
            <a:b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</a:br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Разработчиком презентации «Отчет для граждан» является финансовое управление Тяжинского муниципального округа</a:t>
            </a:r>
            <a:endParaRPr lang="ru-RU" sz="2000" dirty="0">
              <a:ln w="13335" cmpd="sng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https://phonoteka.org/uploads/posts/2022-02/1644987276_26-phonoteka-org-p-kontakti-fon-35.jpg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980660"/>
            <a:ext cx="8569190" cy="56167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</p:pic>
      <p:sp>
        <p:nvSpPr>
          <p:cNvPr id="5" name="Прямоугольник 4"/>
          <p:cNvSpPr/>
          <p:nvPr/>
        </p:nvSpPr>
        <p:spPr>
          <a:xfrm>
            <a:off x="467430" y="1340710"/>
            <a:ext cx="51127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+mn-lt"/>
              </a:rPr>
              <a:t>КОНТАКТНАЯ ИНФОРМАЦИЯ</a:t>
            </a:r>
          </a:p>
          <a:p>
            <a:pPr lvl="0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Юридический адрес финансового управления Тяжинского муниципального округа: </a:t>
            </a:r>
          </a:p>
          <a:p>
            <a:pPr lvl="0"/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652240, Кемеровская обл.- Кузбасс,           </a:t>
            </a:r>
            <a:r>
              <a:rPr lang="ru-RU" i="1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пгт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. Тяжинский, </a:t>
            </a:r>
            <a:r>
              <a:rPr lang="ru-RU" i="1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ул.Советская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, 1а  </a:t>
            </a:r>
          </a:p>
          <a:p>
            <a:pPr lvl="0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Телефон, факс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:  </a:t>
            </a:r>
            <a:r>
              <a:rPr lang="ru-RU" i="1" dirty="0">
                <a:solidFill>
                  <a:schemeClr val="bg1"/>
                </a:solidFill>
                <a:latin typeface="Century" panose="02040604050505020304" pitchFamily="18" charset="0"/>
              </a:rPr>
              <a:t>8 (38449) 2-73-93  </a:t>
            </a:r>
          </a:p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Century" panose="02040604050505020304" pitchFamily="18" charset="0"/>
              </a:rPr>
              <a:t>Отдел доходов и анализа   тел. 8 (38449)      2-86-89</a:t>
            </a:r>
          </a:p>
          <a:p>
            <a:r>
              <a:rPr lang="ru-RU" i="1" dirty="0">
                <a:solidFill>
                  <a:schemeClr val="bg1"/>
                </a:solidFill>
                <a:latin typeface="Century" panose="02040604050505020304" pitchFamily="18" charset="0"/>
              </a:rPr>
              <a:t> Бюджетный отдел    тел. 8 (38449) 2-86-85</a:t>
            </a:r>
          </a:p>
          <a:p>
            <a:pPr lvl="0"/>
            <a:r>
              <a:rPr lang="ru-RU" i="1" dirty="0">
                <a:solidFill>
                  <a:schemeClr val="bg1"/>
                </a:solidFill>
                <a:latin typeface="Century" panose="02040604050505020304" pitchFamily="18" charset="0"/>
              </a:rPr>
              <a:t> Отдел бюджетного учета и отчетности  тел. </a:t>
            </a:r>
            <a:r>
              <a:rPr lang="en-US" i="1" dirty="0">
                <a:solidFill>
                  <a:schemeClr val="bg1"/>
                </a:solidFill>
                <a:latin typeface="Century" panose="02040604050505020304" pitchFamily="18" charset="0"/>
              </a:rPr>
              <a:t>             </a:t>
            </a:r>
            <a:r>
              <a:rPr lang="ru-RU" i="1" dirty="0">
                <a:solidFill>
                  <a:schemeClr val="bg1"/>
                </a:solidFill>
                <a:latin typeface="Century" panose="02040604050505020304" pitchFamily="18" charset="0"/>
              </a:rPr>
              <a:t>   8 (38449) 2-73-93</a:t>
            </a:r>
          </a:p>
          <a:p>
            <a:pPr lvl="0"/>
            <a:r>
              <a:rPr lang="ru-RU" b="1" dirty="0">
                <a:solidFill>
                  <a:schemeClr val="bg1"/>
                </a:solidFill>
                <a:latin typeface="+mn-lt"/>
              </a:rPr>
              <a:t>Адрес электронной почты: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tjnrf@ofukem.ru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Режим работы:   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с 8-30 до 17-30, </a:t>
            </a:r>
            <a:r>
              <a:rPr lang="en-US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                                        обед с 13-00 до 14-00 </a:t>
            </a:r>
          </a:p>
          <a:p>
            <a:pPr lvl="0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Выходные дни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: 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суббота и  воскресенье </a:t>
            </a:r>
          </a:p>
        </p:txBody>
      </p:sp>
    </p:spTree>
    <p:extLst>
      <p:ext uri="{BB962C8B-B14F-4D97-AF65-F5344CB8AC3E}">
        <p14:creationId xmlns:p14="http://schemas.microsoft.com/office/powerpoint/2010/main" val="190972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buh_2.FO-TJN\Downloads\Cпасибо-за-внимание-картинки-для-презентации-подборка-36-штук-1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88550"/>
            <a:ext cx="8785219" cy="64809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6619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560"/>
            <a:ext cx="8229600" cy="7921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Административно -  территориальное  деление </a:t>
            </a:r>
            <a:br>
              <a:rPr lang="ru-RU" sz="21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1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Тяжинского  муниципального  округа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1279317"/>
            <a:ext cx="3240450" cy="481405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932050" y="1268700"/>
            <a:ext cx="3312460" cy="482467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100" y="1628750"/>
            <a:ext cx="288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Площадь территории Тяжинского муниципального округа составляет 3 531 </a:t>
            </a:r>
            <a:r>
              <a:rPr lang="ru-RU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кв.км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. По площади Тяжинский муниципальный округ занимает 10 место среди муниципальных образований Кемеровской области – Кузбасса.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Численность населения на 01.01.2023 года –     18 850 человек. Плотность населения составляет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5,34 человек на 1 </a:t>
            </a:r>
            <a:r>
              <a:rPr lang="ru-RU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кв.км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4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00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Тяжинского муниципального округа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430" y="476590"/>
            <a:ext cx="8219370" cy="56914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Тяжинском муниципальном округе функционирует 55 учреждений и 7 предприятий, в том числе: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41280"/>
              </p:ext>
            </p:extLst>
          </p:nvPr>
        </p:nvGraphicFramePr>
        <p:xfrm>
          <a:off x="467430" y="1196690"/>
          <a:ext cx="8281150" cy="5394960"/>
        </p:xfrm>
        <a:graphic>
          <a:graphicData uri="http://schemas.openxmlformats.org/drawingml/2006/table">
            <a:tbl>
              <a:tblPr firstRow="1" bandRow="1">
                <a:effectLst/>
                <a:tableStyleId>{0505E3EF-67EA-436B-97B2-0124C06EBD24}</a:tableStyleId>
              </a:tblPr>
              <a:tblGrid>
                <a:gridCol w="82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ОРГАНЫ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САМОУПРАВЛЕНИЯ – 9 учреждений, в том числе: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администрация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Тяжинского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Совет народных депутатов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Контрольно-счетная палата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комитет по управлению муниципальным имуществом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5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управление культуры администрации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управление социальной защиты администрации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0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Управление по жизнеобеспечению и территориальному  развитию Тяжинского муниципального округа администрации Тяжинского муниципального округа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финансовое управление Тяжинского муниципального округа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АВТОНОМНЫЕ УЧРЕЖДЕНИЯ – 3 учреждения,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по отраслям: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автономных образовательных учреждения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автономное учреждение относится к средствам массовой информации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86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БЮДЖЕТНЫЕ УЧРЕЖДЕНИЯ – 36  учреждений, в том числе по отраслям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- 31 бюджетных образовательных учреждений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бюджетных учреждения культуры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бюджетное учреждение управления социальной защиты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0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Тяжинского муниципального округа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272271"/>
              </p:ext>
            </p:extLst>
          </p:nvPr>
        </p:nvGraphicFramePr>
        <p:xfrm>
          <a:off x="539440" y="764630"/>
          <a:ext cx="8229600" cy="4177430"/>
        </p:xfrm>
        <a:graphic>
          <a:graphicData uri="http://schemas.openxmlformats.org/drawingml/2006/table">
            <a:tbl>
              <a:tblPr firstRow="1" bandRow="1">
                <a:effectLst/>
                <a:tableStyleId>{0505E3EF-67EA-436B-97B2-0124C06EBD24}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1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КАЗЕННЫЕ УЧРЕЖДЕНИЯ – 7 учреждений, в том числе по отраслям: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7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казенных образовательных учреждений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казенное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чреждение управления социальной защиты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казенное учреждение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относится к разделу 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МУНИЦИПАЛЬНЫЕ УНИТАРНЫЕ ПРЕДПРИЯТИЯ – 6 предприятий, в том числе: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5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«Аптека № 57»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«Торговый ряд»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«Архитектурное бюро»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«Гарант»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«ВОДОКАНАЛ»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МУП «Ритуальные услуги»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47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КАЗЕННОЕ ПРЕДПРИЯТИЕ – 1 предприятие, в том числе: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DF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МКП «Комфорт»</a:t>
                      </a:r>
                    </a:p>
                  </a:txBody>
                  <a:tcPr anchor="ctr">
                    <a:solidFill>
                      <a:srgbClr val="E7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3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79" y="188550"/>
            <a:ext cx="8229600" cy="360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200" dirty="0">
                <a:ln w="13335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n w="13335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понятия,  используемые  в  бюджетном 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874" y="692620"/>
            <a:ext cx="8281149" cy="1493222"/>
          </a:xfrm>
          <a:prstGeom prst="roundRect">
            <a:avLst/>
          </a:prstGeom>
          <a:solidFill>
            <a:srgbClr val="D3E6C4"/>
          </a:solidFill>
          <a:ln w="28575">
            <a:noFill/>
            <a:prstDash val="sysDash"/>
          </a:ln>
          <a:effectLst>
            <a:glow rad="101600">
              <a:schemeClr val="tx2">
                <a:lumMod val="1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/>
              </a:rPr>
              <a:t>Бюджетная система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9441049"/>
              </p:ext>
            </p:extLst>
          </p:nvPr>
        </p:nvGraphicFramePr>
        <p:xfrm>
          <a:off x="3275820" y="2526267"/>
          <a:ext cx="2736380" cy="9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10100026"/>
              </p:ext>
            </p:extLst>
          </p:nvPr>
        </p:nvGraphicFramePr>
        <p:xfrm>
          <a:off x="6156176" y="2526267"/>
          <a:ext cx="2520394" cy="9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62994218"/>
              </p:ext>
            </p:extLst>
          </p:nvPr>
        </p:nvGraphicFramePr>
        <p:xfrm>
          <a:off x="539441" y="2526267"/>
          <a:ext cx="2580056" cy="97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43924" y="3717041"/>
            <a:ext cx="8281148" cy="1368190"/>
          </a:xfrm>
          <a:prstGeom prst="roundRect">
            <a:avLst/>
          </a:prstGeom>
          <a:solidFill>
            <a:srgbClr val="D3E6C4"/>
          </a:solidFill>
          <a:ln>
            <a:noFill/>
            <a:prstDash val="sysDash"/>
          </a:ln>
          <a:effectLst>
            <a:glow rad="101600">
              <a:schemeClr val="tx2">
                <a:lumMod val="1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/>
              </a:rPr>
              <a:t>Сбалансированность бюджета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– 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341" y="5229250"/>
            <a:ext cx="8281148" cy="1296180"/>
          </a:xfrm>
          <a:prstGeom prst="roundRect">
            <a:avLst/>
          </a:prstGeom>
          <a:solidFill>
            <a:srgbClr val="D3E6C4"/>
          </a:solidFill>
          <a:ln w="28575">
            <a:noFill/>
            <a:prstDash val="sysDash"/>
          </a:ln>
          <a:effectLst>
            <a:glow rad="101600">
              <a:schemeClr val="tx2">
                <a:lumMod val="1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/>
              </a:rPr>
              <a:t>Организация исполнения бюджета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ложится на соответствующий финансовый орган. Исполнение бюджета организуется на основе сводной бюджетной росписи и кассового плана. Бюджет исполняется на основе единства кассы и подведомственности расходов.</a:t>
            </a:r>
          </a:p>
        </p:txBody>
      </p:sp>
      <p:cxnSp>
        <p:nvCxnSpPr>
          <p:cNvPr id="6" name="Прямая соединительная линия 5"/>
          <p:cNvCxnSpPr>
            <a:stCxn id="23" idx="0"/>
            <a:endCxn id="23" idx="2"/>
          </p:cNvCxnSpPr>
          <p:nvPr/>
        </p:nvCxnSpPr>
        <p:spPr>
          <a:xfrm>
            <a:off x="4626449" y="2211532"/>
            <a:ext cx="0" cy="31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6" idx="1"/>
            <a:endCxn id="26" idx="2"/>
          </p:cNvCxnSpPr>
          <p:nvPr/>
        </p:nvCxnSpPr>
        <p:spPr>
          <a:xfrm flipH="1">
            <a:off x="1934891" y="2347564"/>
            <a:ext cx="171289" cy="178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 flipH="1">
            <a:off x="4460237" y="2211532"/>
            <a:ext cx="332424" cy="314734"/>
          </a:xfrm>
          <a:prstGeom prst="downArrow">
            <a:avLst>
              <a:gd name="adj1" fmla="val 50000"/>
              <a:gd name="adj2" fmla="val 5257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164360" y="2211531"/>
            <a:ext cx="360050" cy="31473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H="1">
            <a:off x="1763603" y="2185842"/>
            <a:ext cx="342577" cy="340425"/>
          </a:xfrm>
          <a:prstGeom prst="downArrow">
            <a:avLst>
              <a:gd name="adj1" fmla="val 50000"/>
              <a:gd name="adj2" fmla="val 5249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9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560"/>
            <a:ext cx="8229600" cy="504070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n w="1333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>
                <a:ln w="13335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Этапы  и понятие бюджетного  процесса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891356"/>
              </p:ext>
            </p:extLst>
          </p:nvPr>
        </p:nvGraphicFramePr>
        <p:xfrm>
          <a:off x="323410" y="1052670"/>
          <a:ext cx="8497180" cy="547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75820" y="1238348"/>
            <a:ext cx="2232310" cy="1254522"/>
          </a:xfrm>
          <a:prstGeom prst="roundRect">
            <a:avLst/>
          </a:prstGeom>
          <a:solidFill>
            <a:srgbClr val="CCDEDA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Рассмотрение и утверждение бюджета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677392" y="1628750"/>
            <a:ext cx="576080" cy="720100"/>
          </a:xfrm>
          <a:prstGeom prst="rightArrow">
            <a:avLst/>
          </a:prstGeom>
          <a:solidFill>
            <a:srgbClr val="C0D6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260560"/>
            <a:ext cx="4474850" cy="20882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http://xn--b1admineebk.xn--p1ai/tinybrowser/fulls/files/dokumenty/postanovleniya/2018/89/1/1/ilovepdf_com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88550"/>
            <a:ext cx="8641200" cy="6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430" y="1052670"/>
            <a:ext cx="820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Бюджет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– это форма образования и расходования денежных средств для финансового обеспечения задач и функций государства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390939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31578</TotalTime>
  <Words>3270</Words>
  <Application>Microsoft Office PowerPoint</Application>
  <PresentationFormat>Экран (4:3)</PresentationFormat>
  <Paragraphs>991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Cambria</vt:lpstr>
      <vt:lpstr>Century</vt:lpstr>
      <vt:lpstr>Times New Roman</vt:lpstr>
      <vt:lpstr>Tw Cen MT</vt:lpstr>
      <vt:lpstr>Wingdings</vt:lpstr>
      <vt:lpstr>Паркет</vt:lpstr>
      <vt:lpstr>Презентация PowerPoint</vt:lpstr>
      <vt:lpstr>    Отчет для граждан 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форме.  Подготовлен на основании Решения Совета  народных депутатов     Тяжинского муниципального округа от   26.05.2023г №418    «Об исполнении    бюджета Тяжинского муниципального округа за 2022 год»</vt:lpstr>
      <vt:lpstr>  Этапы утверждения бюджетной отчетности</vt:lpstr>
      <vt:lpstr>Административно -  территориальное  деление  Тяжинского  муниципального  округа</vt:lpstr>
      <vt:lpstr>Организационная структура Тяжинского муниципального округа</vt:lpstr>
      <vt:lpstr>Организационная структура Тяжинского муниципального округа</vt:lpstr>
      <vt:lpstr>  Основные  понятия,  используемые  в  бюджетном  процессе</vt:lpstr>
      <vt:lpstr> Этапы  и понятие бюджетного  процесса </vt:lpstr>
      <vt:lpstr>Презентация PowerPoint</vt:lpstr>
      <vt:lpstr>Основные термины и понятия, используемые  в бюджетном процессе</vt:lpstr>
      <vt:lpstr>Основные  термины,  используемые  в  бюджетном  процессе</vt:lpstr>
      <vt:lpstr>Основные показатели исполнения бюджета     Тяжинского муниципального округа за 2022 год (тыс.руб.)</vt:lpstr>
      <vt:lpstr>Доходы бюджета Тяжинского муниципального округа за 2022 год</vt:lpstr>
      <vt:lpstr>Исполнение налоговых доходов бюджета Тяжинского  муниципального округа за 2022 год</vt:lpstr>
      <vt:lpstr>                 Динамика  поступлений  налоговых  платежей в бюджет Тяжинского муниципального  округа за 2021 – 2022 гг.(тыс.руб.)</vt:lpstr>
      <vt:lpstr> Исполнение  неналоговых  доходов  бюджета  Тяжинского муниципального  округа  за 2022 год</vt:lpstr>
      <vt:lpstr>Динамика  поступления  неналоговых  доходов  в  бюджет  Тяжинского  муниципального  округа за 2021 - 2022гг. (тыс. руб.)</vt:lpstr>
      <vt:lpstr> Безвозмездные  поступления от других бюджетов бюджетной системы РФ в бюджет Тяжинского муниципального округа  за  2022 год</vt:lpstr>
      <vt:lpstr>Исполнение  расходов  бюджета Тяжинского  муниципального  округа   по отраслевому  признаку  в 2022 году</vt:lpstr>
      <vt:lpstr>Презентация PowerPoint</vt:lpstr>
      <vt:lpstr>Расходы  бюджета  Тяжинского  муниципального  округа  направленные  на  решение  общегосударственных  вопросов   в  2022  году</vt:lpstr>
      <vt:lpstr>Расходы бюджета Тяжинского муниципального округа в области обороны, национальной безопасности и правоохранительной деятельности в 2022 году</vt:lpstr>
      <vt:lpstr>Расходы  бюджета Тяжинского муниципального округа  в области национальной экономики  в  2022 году</vt:lpstr>
      <vt:lpstr>Расходы  бюджета Тяжинского муниципального округа  на   жилищно–коммунальное  хозяйство  в  2022  году</vt:lpstr>
      <vt:lpstr>Расходы  бюджета  Тяжинского  муниципального  округа  за  2022 год  в  сфере образования </vt:lpstr>
      <vt:lpstr>Расходы бюджета Тяжинского муниципального округа за 2022 год в области культуры, кинематографии</vt:lpstr>
      <vt:lpstr>     Расходы бюджета Тяжинского муниципального округа за 2022 год в области социальной политики</vt:lpstr>
      <vt:lpstr>Расходы бюджета Тяжинского муниципального округа за 2022 год в сфере средств массовой информации, физической культуры и спорта</vt:lpstr>
      <vt:lpstr>Информация о реализации муниципальных программ в 2022 году</vt:lpstr>
      <vt:lpstr>Информация о реализации муниципальных программ в 2022 году</vt:lpstr>
      <vt:lpstr>Отражение удельного веса расходов, реализованных муниципальных программ  в 2022 году в общем объеме расходов на муниципальные программы</vt:lpstr>
      <vt:lpstr>Информация о реализации Национальных проектов  в 2022 году</vt:lpstr>
      <vt:lpstr>    Разработчиком презентации «Отчет для граждан» является финансовое управление Тяжинского муниципального округа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</dc:title>
  <dc:creator>User</dc:creator>
  <cp:lastModifiedBy>Начальник ОБУиО</cp:lastModifiedBy>
  <cp:revision>1927</cp:revision>
  <cp:lastPrinted>2023-04-21T04:17:26Z</cp:lastPrinted>
  <dcterms:created xsi:type="dcterms:W3CDTF">2014-07-09T05:52:56Z</dcterms:created>
  <dcterms:modified xsi:type="dcterms:W3CDTF">2023-06-14T09:23:42Z</dcterms:modified>
</cp:coreProperties>
</file>