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2" r:id="rId1"/>
  </p:sldMasterIdLst>
  <p:notesMasterIdLst>
    <p:notesMasterId r:id="rId46"/>
  </p:notesMasterIdLst>
  <p:sldIdLst>
    <p:sldId id="257" r:id="rId2"/>
    <p:sldId id="259" r:id="rId3"/>
    <p:sldId id="289" r:id="rId4"/>
    <p:sldId id="307" r:id="rId5"/>
    <p:sldId id="297" r:id="rId6"/>
    <p:sldId id="300" r:id="rId7"/>
    <p:sldId id="302" r:id="rId8"/>
    <p:sldId id="309" r:id="rId9"/>
    <p:sldId id="305" r:id="rId10"/>
    <p:sldId id="306" r:id="rId11"/>
    <p:sldId id="260" r:id="rId12"/>
    <p:sldId id="261" r:id="rId13"/>
    <p:sldId id="281" r:id="rId14"/>
    <p:sldId id="282" r:id="rId15"/>
    <p:sldId id="283" r:id="rId16"/>
    <p:sldId id="284" r:id="rId17"/>
    <p:sldId id="293" r:id="rId18"/>
    <p:sldId id="285" r:id="rId19"/>
    <p:sldId id="286" r:id="rId20"/>
    <p:sldId id="294" r:id="rId21"/>
    <p:sldId id="287" r:id="rId22"/>
    <p:sldId id="288" r:id="rId23"/>
    <p:sldId id="262" r:id="rId24"/>
    <p:sldId id="310" r:id="rId25"/>
    <p:sldId id="313" r:id="rId26"/>
    <p:sldId id="311" r:id="rId27"/>
    <p:sldId id="312" r:id="rId28"/>
    <p:sldId id="268" r:id="rId29"/>
    <p:sldId id="315" r:id="rId30"/>
    <p:sldId id="296" r:id="rId31"/>
    <p:sldId id="316" r:id="rId32"/>
    <p:sldId id="317" r:id="rId33"/>
    <p:sldId id="318" r:id="rId34"/>
    <p:sldId id="319" r:id="rId35"/>
    <p:sldId id="320" r:id="rId36"/>
    <p:sldId id="322" r:id="rId37"/>
    <p:sldId id="292" r:id="rId38"/>
    <p:sldId id="273" r:id="rId39"/>
    <p:sldId id="277" r:id="rId40"/>
    <p:sldId id="290" r:id="rId41"/>
    <p:sldId id="278" r:id="rId42"/>
    <p:sldId id="280" r:id="rId43"/>
    <p:sldId id="258" r:id="rId44"/>
    <p:sldId id="324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54585C"/>
    <a:srgbClr val="862882"/>
    <a:srgbClr val="9AD3DE"/>
    <a:srgbClr val="9CE692"/>
    <a:srgbClr val="FFCCCC"/>
    <a:srgbClr val="FF6600"/>
    <a:srgbClr val="FF99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2" autoAdjust="0"/>
    <p:restoredTop sz="94677" autoAdjust="0"/>
  </p:normalViewPr>
  <p:slideViewPr>
    <p:cSldViewPr>
      <p:cViewPr varScale="1">
        <p:scale>
          <a:sx n="53" d="100"/>
          <a:sy n="53" d="100"/>
        </p:scale>
        <p:origin x="-10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22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1710908305323"/>
          <c:y val="0.17122303870998459"/>
          <c:w val="0.79038312459982007"/>
          <c:h val="0.5124289761455076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4"/>
          <c:dPt>
            <c:idx val="0"/>
            <c:bubble3D val="0"/>
            <c:explosion val="3"/>
            <c:spPr>
              <a:solidFill>
                <a:srgbClr val="FF0000"/>
              </a:solidFill>
            </c:spPr>
          </c:dPt>
          <c:dPt>
            <c:idx val="1"/>
            <c:bubble3D val="0"/>
            <c:explosion val="1"/>
            <c:spPr>
              <a:solidFill>
                <a:srgbClr val="00B0F0"/>
              </a:solidFill>
            </c:spPr>
          </c:dPt>
          <c:dPt>
            <c:idx val="2"/>
            <c:bubble3D val="0"/>
            <c:explosion val="7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35798881001939536"/>
                  <c:y val="0.19652578284952466"/>
                </c:manualLayout>
              </c:layout>
              <c:tx>
                <c:rich>
                  <a:bodyPr/>
                  <a:lstStyle/>
                  <a:p>
                    <a:r>
                      <a:rPr lang="ru-RU" sz="1700" b="1" baseline="0" dirty="0"/>
                      <a:t>безвозмездные поступления </a:t>
                    </a:r>
                    <a:r>
                      <a:rPr lang="ru-RU" sz="1700" b="1" baseline="0" dirty="0" smtClean="0"/>
                      <a:t>– 1 092 279,3</a:t>
                    </a:r>
                    <a:r>
                      <a:rPr lang="ru-RU" sz="1700" b="1" baseline="0" dirty="0"/>
                      <a:t>
</a:t>
                    </a:r>
                    <a:r>
                      <a:rPr lang="ru-RU" sz="1700" b="1" baseline="0" dirty="0" smtClean="0"/>
                      <a:t>(91,4%)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900606230936383"/>
                  <c:y val="0.14779310235370674"/>
                </c:manualLayout>
              </c:layout>
              <c:tx>
                <c:rich>
                  <a:bodyPr/>
                  <a:lstStyle/>
                  <a:p>
                    <a:r>
                      <a:rPr lang="ru-RU" sz="1700" b="1" baseline="0" dirty="0"/>
                      <a:t>налоговые </a:t>
                    </a:r>
                    <a:r>
                      <a:rPr lang="ru-RU" sz="1700" b="1" baseline="0" dirty="0" smtClean="0"/>
                      <a:t>доходы </a:t>
                    </a:r>
                  </a:p>
                  <a:p>
                    <a:r>
                      <a:rPr lang="ru-RU" sz="1700" b="1" baseline="0" dirty="0" smtClean="0"/>
                      <a:t>– 90 823,8 (7,6%)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2813795296043823"/>
                  <c:y val="-0.16384548542225466"/>
                </c:manualLayout>
              </c:layout>
              <c:tx>
                <c:rich>
                  <a:bodyPr/>
                  <a:lstStyle/>
                  <a:p>
                    <a:r>
                      <a:rPr lang="ru-RU" sz="1700" b="1" baseline="0" dirty="0"/>
                      <a:t>неналоговые </a:t>
                    </a:r>
                    <a:r>
                      <a:rPr lang="ru-RU" sz="1700" b="1" baseline="0" dirty="0" smtClean="0"/>
                      <a:t>доходы </a:t>
                    </a:r>
                  </a:p>
                  <a:p>
                    <a:r>
                      <a:rPr lang="ru-RU" sz="1700" b="1" baseline="0" dirty="0" smtClean="0"/>
                      <a:t>– 11 470,4 (1,0%)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700" b="1" baseline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безвозмездные поступления - 998 935,8 тыс. руб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91.4</c:v>
                </c:pt>
                <c:pt idx="1">
                  <c:v>7.6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Sheet1!$B$1:$D$1</c:f>
              <c:strCache>
                <c:ptCount val="3"/>
                <c:pt idx="0">
                  <c:v>безвозмездные поступления - 998 935,8 тыс. руб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Sheet1!$B$1:$D$1</c:f>
              <c:strCache>
                <c:ptCount val="3"/>
                <c:pt idx="0">
                  <c:v>безвозмездные поступления - 998 935,8 тыс. руб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Sheet1!$B$4:$D$4</c:f>
              <c:numCache>
                <c:formatCode>#,##0.00</c:formatCode>
                <c:ptCount val="3"/>
                <c:pt idx="0">
                  <c:v>1092279302.6900001</c:v>
                </c:pt>
                <c:pt idx="1">
                  <c:v>90823786.299999997</c:v>
                </c:pt>
                <c:pt idx="2">
                  <c:v>11470425.380000001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49849363142658"/>
          <c:y val="7.736318897637795E-2"/>
          <c:w val="0.82935164066737688"/>
          <c:h val="0.701961122047244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ЖКХ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1.224345443098915E-2"/>
                  <c:y val="0.21368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Взносы на </a:t>
                    </a:r>
                    <a:r>
                      <a:rPr lang="ru-RU" dirty="0" smtClean="0"/>
                      <a:t>капитальный ремонт – 192,8 (0,8%)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2071093407921997"/>
                  <c:y val="1.874999999999999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Организация </a:t>
                    </a:r>
                    <a:r>
                      <a:rPr lang="ru-RU" dirty="0" smtClean="0"/>
                      <a:t>коммунальных услуг </a:t>
                    </a:r>
                    <a:r>
                      <a:rPr lang="ru-RU" dirty="0"/>
                      <a:t>в границах </a:t>
                    </a:r>
                    <a:r>
                      <a:rPr lang="ru-RU" dirty="0" smtClean="0"/>
                      <a:t>поселений – </a:t>
                    </a:r>
                  </a:p>
                  <a:p>
                    <a:r>
                      <a:rPr lang="ru-RU" dirty="0" smtClean="0"/>
                      <a:t>15 121,4 (59,7%)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056623338147783E-2"/>
                  <c:y val="5.10403543307086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Поддержка </a:t>
                    </a:r>
                    <a:r>
                      <a:rPr lang="ru-RU" dirty="0" smtClean="0"/>
                      <a:t>ЖКХ – </a:t>
                    </a:r>
                  </a:p>
                  <a:p>
                    <a:r>
                      <a:rPr lang="ru-RU" dirty="0" smtClean="0"/>
                      <a:t>10 015,1 (39,5%)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Взносы на кап.ремонт</c:v>
                </c:pt>
                <c:pt idx="1">
                  <c:v>Организация коммун.услуг в границах поселений</c:v>
                </c:pt>
                <c:pt idx="2">
                  <c:v>Поддержка ЖКХ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0.32670622485661421</c:v>
                </c:pt>
                <c:pt idx="1">
                  <c:v>69.811999047156064</c:v>
                </c:pt>
                <c:pt idx="2">
                  <c:v>29.861294727987332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28313648293962"/>
          <c:y val="3.0938975123627498E-2"/>
          <c:w val="0.57106774934383209"/>
          <c:h val="0.8679908304589906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Организация ком.услуг в границах поселений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38235.300000000003</c:v>
                </c:pt>
                <c:pt idx="1">
                  <c:v>15121.4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Поддержка ЖКХ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3.4507035450167374E-2"/>
                  <c:y val="1.273993204299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16354.7</c:v>
                </c:pt>
                <c:pt idx="1">
                  <c:v>10015.1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взносы нв кап ремонт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7.2848185950353347E-2"/>
                  <c:y val="-2.8027850494590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52080445167929"/>
                  <c:y val="-3.0575836903189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0.0</c:formatCode>
                <c:ptCount val="2"/>
                <c:pt idx="0">
                  <c:v>178.9</c:v>
                </c:pt>
                <c:pt idx="1">
                  <c:v>192.8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333696"/>
        <c:axId val="107369536"/>
        <c:axId val="0"/>
      </c:bar3DChart>
      <c:catAx>
        <c:axId val="17033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369536"/>
        <c:crosses val="autoZero"/>
        <c:auto val="1"/>
        <c:lblAlgn val="ctr"/>
        <c:lblOffset val="100"/>
        <c:noMultiLvlLbl val="0"/>
      </c:catAx>
      <c:valAx>
        <c:axId val="107369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33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33333333333329E-2"/>
          <c:y val="7.1113188976377945E-2"/>
          <c:w val="0.82916666666666672"/>
          <c:h val="0.701961122047244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Pt>
            <c:idx val="0"/>
            <c:bubble3D val="0"/>
            <c:explosion val="6"/>
          </c:dPt>
          <c:dPt>
            <c:idx val="1"/>
            <c:bubble3D val="0"/>
            <c:explosion val="3"/>
          </c:dPt>
          <c:dPt>
            <c:idx val="2"/>
            <c:bubble3D val="0"/>
            <c:explosion val="7"/>
          </c:dPt>
          <c:dPt>
            <c:idx val="3"/>
            <c:bubble3D val="0"/>
            <c:explosion val="25"/>
          </c:dPt>
          <c:dPt>
            <c:idx val="4"/>
            <c:bubble3D val="0"/>
            <c:explosion val="11"/>
          </c:dPt>
          <c:dLbls>
            <c:dLbl>
              <c:idx val="0"/>
              <c:layout>
                <c:manualLayout>
                  <c:x val="4.2992908195385636E-4"/>
                  <c:y val="-0.17367537866163019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Дошкольное образование – 165 141,7 (29,63%)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062321577795609E-2"/>
                  <c:y val="-0.13628161685738621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Общее образование – 307</a:t>
                    </a:r>
                    <a:r>
                      <a:rPr lang="ru-RU" sz="1200" baseline="0" dirty="0" smtClean="0"/>
                      <a:t> 908,4</a:t>
                    </a:r>
                    <a:r>
                      <a:rPr lang="ru-RU" sz="1200" dirty="0" smtClean="0"/>
                      <a:t> (55,25%)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9469225641595379"/>
                  <c:y val="4.697417879494870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Дополнительное образование– </a:t>
                    </a:r>
                  </a:p>
                  <a:p>
                    <a:r>
                      <a:rPr lang="ru-RU" sz="1200" dirty="0" smtClean="0"/>
                      <a:t>55 212,7 (9,91%)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9925785218711609"/>
                  <c:y val="0.163901464652075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Молодежная </a:t>
                    </a:r>
                    <a:r>
                      <a:rPr lang="ru-RU" sz="1200" dirty="0" smtClean="0"/>
                      <a:t>политика – 219,0 (0,04%)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46614862204724411"/>
                  <c:y val="6.042249015748031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Другие </a:t>
                    </a:r>
                    <a:r>
                      <a:rPr lang="ru-RU" sz="1200" dirty="0" smtClean="0"/>
                      <a:t>вопросы – </a:t>
                    </a:r>
                  </a:p>
                  <a:p>
                    <a:r>
                      <a:rPr lang="ru-RU" sz="1200" dirty="0" smtClean="0"/>
                      <a:t>28 859,8 (5,18%)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</c:v>
                </c:pt>
                <c:pt idx="1">
                  <c:v>Общее</c:v>
                </c:pt>
                <c:pt idx="2">
                  <c:v>Дополнительное</c:v>
                </c:pt>
                <c:pt idx="3">
                  <c:v>Молодежная политика</c:v>
                </c:pt>
                <c:pt idx="4">
                  <c:v>Другие вопросы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29.074631530781385</c:v>
                </c:pt>
                <c:pt idx="1">
                  <c:v>55.827007478193082</c:v>
                </c:pt>
                <c:pt idx="2">
                  <c:v>9.9344410961161476</c:v>
                </c:pt>
                <c:pt idx="3">
                  <c:v>1.0265323352363496E-2</c:v>
                </c:pt>
                <c:pt idx="4">
                  <c:v>5.1536545715570243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1189332137699"/>
          <c:y val="4.0312187534718366E-2"/>
          <c:w val="0.75416669973177586"/>
          <c:h val="0.603699959263785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139697</c:v>
                </c:pt>
                <c:pt idx="1">
                  <c:v>165141.70000000001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268236.09999999998</c:v>
                </c:pt>
                <c:pt idx="1">
                  <c:v>307908.40000000002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47732.7</c:v>
                </c:pt>
                <c:pt idx="1">
                  <c:v>55212.7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74725824114781E-2"/>
                  <c:y val="-6.8715308688644984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597806592918247E-2"/>
                  <c:y val="-6.8715308688645088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0.0</c:formatCode>
                <c:ptCount val="2"/>
                <c:pt idx="0">
                  <c:v>24762.1</c:v>
                </c:pt>
                <c:pt idx="1">
                  <c:v>28859.8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Молодежная политика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49451648229562E-2"/>
                  <c:y val="-3.897330311062119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839581316361676E-2"/>
                  <c:y val="-4.042931016322861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Лист1!$F$2:$F$3</c:f>
              <c:numCache>
                <c:formatCode>0.0</c:formatCode>
                <c:ptCount val="2"/>
                <c:pt idx="0">
                  <c:v>49.3</c:v>
                </c:pt>
                <c:pt idx="1">
                  <c:v>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815552"/>
        <c:axId val="181366720"/>
        <c:axId val="0"/>
      </c:bar3DChart>
      <c:catAx>
        <c:axId val="16981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366720"/>
        <c:crosses val="autoZero"/>
        <c:auto val="1"/>
        <c:lblAlgn val="ctr"/>
        <c:lblOffset val="100"/>
        <c:noMultiLvlLbl val="0"/>
      </c:catAx>
      <c:valAx>
        <c:axId val="181366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ru-RU"/>
          </a:p>
        </c:txPr>
        <c:crossAx val="16981555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48243845921883"/>
          <c:y val="0.73910693699097929"/>
          <c:w val="0.75009225165457805"/>
          <c:h val="0.245492079609744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69309034249967"/>
          <c:y val="7.0397028854173746E-2"/>
          <c:w val="0.76613023792966761"/>
          <c:h val="0.756543219907572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0.4968400287485204"/>
                  <c:y val="4.4750417449470788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Дворцы и дома </a:t>
                    </a:r>
                    <a:r>
                      <a:rPr lang="ru-RU" sz="1300" dirty="0" smtClean="0"/>
                      <a:t>культуры –</a:t>
                    </a:r>
                  </a:p>
                  <a:p>
                    <a:r>
                      <a:rPr lang="ru-RU" sz="1300" dirty="0" smtClean="0"/>
                      <a:t>70 682 (67%)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6197555552812374E-3"/>
                  <c:y val="0.17751779653007047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Музеи и постоянные </a:t>
                    </a:r>
                    <a:r>
                      <a:rPr lang="ru-RU" sz="1300" dirty="0" smtClean="0"/>
                      <a:t>выставки – </a:t>
                    </a:r>
                  </a:p>
                  <a:p>
                    <a:r>
                      <a:rPr lang="ru-RU" sz="1300" dirty="0" smtClean="0"/>
                      <a:t>1 442,1 (2%)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; </c:separator>
            </c:dLbl>
            <c:dLbl>
              <c:idx val="2"/>
              <c:layout>
                <c:manualLayout>
                  <c:x val="-0.20158922671143545"/>
                  <c:y val="0.11899672839004631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Библиотеки</a:t>
                    </a:r>
                    <a:r>
                      <a:rPr lang="ru-RU" sz="1300" baseline="0" dirty="0" smtClean="0"/>
                      <a:t> </a:t>
                    </a:r>
                    <a:r>
                      <a:rPr lang="ru-RU" sz="1300" dirty="0" smtClean="0"/>
                      <a:t>– </a:t>
                    </a:r>
                  </a:p>
                  <a:p>
                    <a:r>
                      <a:rPr lang="ru-RU" sz="1300" dirty="0" smtClean="0"/>
                      <a:t>20 297,3 (19%)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393701111399145"/>
                  <c:y val="0.1189289498513432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Улучшение  материально-технической базы -  </a:t>
                    </a:r>
                  </a:p>
                  <a:p>
                    <a:r>
                      <a:rPr lang="ru-RU" sz="1300" dirty="0" smtClean="0"/>
                      <a:t>4 033,6 (4%)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0636253036356727E-2"/>
                  <c:y val="0.18683309648844998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Другие </a:t>
                    </a:r>
                    <a:r>
                      <a:rPr lang="ru-RU" sz="1300" dirty="0" smtClean="0"/>
                      <a:t>вопросы – </a:t>
                    </a:r>
                  </a:p>
                  <a:p>
                    <a:r>
                      <a:rPr lang="ru-RU" sz="1300" dirty="0" smtClean="0"/>
                      <a:t>8 727,1 (8%)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588148641920445E-3"/>
                  <c:y val="-2.46054750135557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Дворцы и дома культуры</c:v>
                </c:pt>
                <c:pt idx="1">
                  <c:v>Музеи и постоянные выставки</c:v>
                </c:pt>
                <c:pt idx="2">
                  <c:v>Библиотеки</c:v>
                </c:pt>
                <c:pt idx="3">
                  <c:v>Другие вопросы в области культуры</c:v>
                </c:pt>
                <c:pt idx="4">
                  <c:v>Выплаты стимулирующего характера работникам культуры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91751.6</c:v>
                </c:pt>
                <c:pt idx="1">
                  <c:v>1212.0999999999999</c:v>
                </c:pt>
                <c:pt idx="2">
                  <c:v>29296.5</c:v>
                </c:pt>
                <c:pt idx="3" formatCode="#,##0">
                  <c:v>18196</c:v>
                </c:pt>
                <c:pt idx="4">
                  <c:v>5272.3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60162150005014"/>
          <c:y val="4.3678850498092801E-2"/>
          <c:w val="0.77739837849994986"/>
          <c:h val="0.628446803661396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Дворцы и ДК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100" baseline="0" dirty="0" smtClean="0"/>
                      <a:t>70 682,0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100" baseline="0" dirty="0" smtClean="0"/>
                      <a:t>91 751,6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70682</c:v>
                </c:pt>
                <c:pt idx="1">
                  <c:v>91751.6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1442.1</c:v>
                </c:pt>
                <c:pt idx="1">
                  <c:v>1212.0999999999999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Библиотеки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100" baseline="0" dirty="0" smtClean="0"/>
                      <a:t>20 297,3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100" baseline="0" dirty="0" smtClean="0"/>
                      <a:t>29 296,5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20297.3</c:v>
                </c:pt>
                <c:pt idx="1">
                  <c:v>29296.5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12760.7</c:v>
                </c:pt>
                <c:pt idx="1">
                  <c:v>23468.3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0334720"/>
        <c:axId val="29971520"/>
        <c:axId val="0"/>
      </c:bar3DChart>
      <c:catAx>
        <c:axId val="17033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971520"/>
        <c:crosses val="autoZero"/>
        <c:auto val="1"/>
        <c:lblAlgn val="ctr"/>
        <c:lblOffset val="100"/>
        <c:noMultiLvlLbl val="0"/>
      </c:catAx>
      <c:valAx>
        <c:axId val="299715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70334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15447606092548"/>
          <c:y val="0.74561696848498327"/>
          <c:w val="0.7698155489498455"/>
          <c:h val="0.24027348813094843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dPt>
            <c:idx val="0"/>
            <c:bubble3D val="0"/>
            <c:explosion val="7"/>
          </c:dPt>
          <c:dPt>
            <c:idx val="1"/>
            <c:bubble3D val="0"/>
            <c:explosion val="3"/>
          </c:dPt>
          <c:dPt>
            <c:idx val="2"/>
            <c:bubble3D val="0"/>
            <c:explosion val="8"/>
          </c:dPt>
          <c:dPt>
            <c:idx val="3"/>
            <c:bubble3D val="0"/>
            <c:explosion val="18"/>
          </c:dPt>
          <c:dLbls>
            <c:dLbl>
              <c:idx val="0"/>
              <c:layout>
                <c:manualLayout>
                  <c:x val="-1.4697441025071289E-2"/>
                  <c:y val="0.460553097748674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Мероприятия </a:t>
                    </a:r>
                    <a:r>
                      <a:rPr lang="ru-RU" sz="1200" dirty="0"/>
                      <a:t>по озране семьи и </a:t>
                    </a:r>
                    <a:r>
                      <a:rPr lang="ru-RU" sz="1200" dirty="0" smtClean="0"/>
                      <a:t>детства -111563,5 (38,0%)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501043093977212E-3"/>
                  <c:y val="7.617478654942144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Социальное и пенсионное </a:t>
                    </a:r>
                    <a:r>
                      <a:rPr lang="ru-RU" sz="1200" dirty="0" smtClean="0"/>
                      <a:t>обеспечение  - 105549,3 (35,9%)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253326019331186"/>
                  <c:y val="-9.2767470281079883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Расходы на функционирование </a:t>
                    </a:r>
                    <a:r>
                      <a:rPr lang="ru-RU" sz="1200" dirty="0" smtClean="0"/>
                      <a:t>учреждений – 76 657,5 (26,1%)</a:t>
                    </a:r>
                    <a:endParaRPr lang="ru-RU" sz="13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78712010393906"/>
                  <c:y val="-5.699988558485209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Другие </a:t>
                    </a:r>
                    <a:r>
                      <a:rPr lang="ru-RU" sz="1200" dirty="0"/>
                      <a:t>вопросы </a:t>
                    </a:r>
                    <a:r>
                      <a:rPr lang="ru-RU" sz="1200" dirty="0" smtClean="0"/>
                      <a:t>- 236,3 (0%)</a:t>
                    </a:r>
                    <a:endParaRPr lang="ru-RU" sz="13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Мероприятия по озране семьи и детства</c:v>
                </c:pt>
                <c:pt idx="1">
                  <c:v>Социальное и пенсионное обеспечение </c:v>
                </c:pt>
                <c:pt idx="2">
                  <c:v>Расходы на функционирование учреждений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111563.5</c:v>
                </c:pt>
                <c:pt idx="1">
                  <c:v>105549.3</c:v>
                </c:pt>
                <c:pt idx="2">
                  <c:v>76657.600000000006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110569.9</c:v>
                </c:pt>
                <c:pt idx="1">
                  <c:v>111563.5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и пенсионное обеспечение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103050.2</c:v>
                </c:pt>
                <c:pt idx="1">
                  <c:v>105549.3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функционирование учреждений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60251.9</c:v>
                </c:pt>
                <c:pt idx="1">
                  <c:v>76657.5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669043243746334E-2"/>
                  <c:y val="-3.086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796882744708313E-2"/>
                  <c:y val="-3.0864626152649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236.3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753280"/>
        <c:axId val="29951104"/>
        <c:axId val="0"/>
      </c:bar3DChart>
      <c:catAx>
        <c:axId val="18275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951104"/>
        <c:crosses val="autoZero"/>
        <c:auto val="1"/>
        <c:lblAlgn val="ctr"/>
        <c:lblOffset val="100"/>
        <c:noMultiLvlLbl val="0"/>
      </c:catAx>
      <c:valAx>
        <c:axId val="299511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2753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544387663443787E-2"/>
          <c:y val="0.68832681785357186"/>
          <c:w val="0.91439777147198442"/>
          <c:h val="0.2984454852238639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43" b="0" i="0" u="none" strike="noStrike" baseline="0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</a:defRPr>
            </a:pPr>
            <a:r>
              <a:rPr lang="ru-RU" sz="1800" b="0" dirty="0">
                <a:solidFill>
                  <a:schemeClr val="tx1"/>
                </a:solidFill>
              </a:rPr>
              <a:t>Удельный вес расходов, направленных на реализацию программ в </a:t>
            </a:r>
            <a:r>
              <a:rPr lang="ru-RU" sz="1800" b="0" dirty="0" smtClean="0">
                <a:solidFill>
                  <a:schemeClr val="tx1"/>
                </a:solidFill>
              </a:rPr>
              <a:t>2018 году в общей сумме расходов бюджета Тяжинского</a:t>
            </a:r>
            <a:r>
              <a:rPr lang="ru-RU" sz="1800" b="0" baseline="0" dirty="0" smtClean="0">
                <a:solidFill>
                  <a:schemeClr val="tx1"/>
                </a:solidFill>
              </a:rPr>
              <a:t> муниципального района</a:t>
            </a:r>
            <a:endParaRPr lang="ru-RU" sz="18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032741617357002"/>
          <c:y val="5.5206951230306342E-3"/>
        </c:manualLayout>
      </c:layout>
      <c:overlay val="0"/>
    </c:title>
    <c:autoTitleDeleted val="0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111840063747724E-2"/>
          <c:y val="0.27074040461177729"/>
          <c:w val="0.62437243562975764"/>
          <c:h val="0.71881596517167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78932465358255E-2"/>
                  <c:y val="-9.132384315303653E-2"/>
                </c:manualLayout>
              </c:layout>
              <c:tx>
                <c:rich>
                  <a:bodyPr/>
                  <a:lstStyle/>
                  <a:p>
                    <a:pPr>
                      <a:defRPr sz="1786" b="0" i="0" u="none" strike="noStrike" baseline="0">
                        <a:solidFill>
                          <a:schemeClr val="tx1"/>
                        </a:solidFill>
                        <a:latin typeface="Lucida Sans Unicode"/>
                        <a:ea typeface="Lucida Sans Unicode"/>
                        <a:cs typeface="Lucida Sans Unicode"/>
                      </a:defRPr>
                    </a:pPr>
                    <a:r>
                      <a:rPr lang="ru-RU" dirty="0" smtClean="0"/>
                      <a:t>1 148 124,5 (</a:t>
                    </a:r>
                    <a:r>
                      <a:rPr lang="en-US" dirty="0" smtClean="0"/>
                      <a:t>96,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)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350241735592597E-2"/>
                  <c:y val="4.6342731116636372E-2"/>
                </c:manualLayout>
              </c:layout>
              <c:tx>
                <c:rich>
                  <a:bodyPr/>
                  <a:lstStyle/>
                  <a:p>
                    <a:pPr>
                      <a:defRPr sz="1786" b="0" i="0" u="none" strike="noStrike" baseline="0">
                        <a:solidFill>
                          <a:schemeClr val="tx1"/>
                        </a:solidFill>
                        <a:latin typeface="Lucida Sans Unicode"/>
                        <a:ea typeface="Lucida Sans Unicode"/>
                        <a:cs typeface="Lucida Sans Unicode"/>
                      </a:defRPr>
                    </a:pPr>
                    <a:r>
                      <a:rPr lang="ru-RU" dirty="0" smtClean="0"/>
                      <a:t>43 223,4 (</a:t>
                    </a:r>
                    <a:r>
                      <a:rPr lang="en-US" dirty="0" smtClean="0"/>
                      <a:t>3,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r>
                      <a:rPr lang="ru-RU" dirty="0" smtClean="0"/>
                      <a:t>)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786" b="0" i="0" u="none" strike="noStrike" baseline="0">
                    <a:solidFill>
                      <a:schemeClr val="tx1"/>
                    </a:solidFill>
                    <a:latin typeface="Lucida Sans Unicode"/>
                    <a:ea typeface="Lucida Sans Unicode"/>
                    <a:cs typeface="Lucida Sans Unicode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в рамках программ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1053739.81492</c:v>
                </c:pt>
                <c:pt idx="1">
                  <c:v>33333.693520000001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0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8" b="0" i="0" u="none" strike="noStrike" baseline="0">
                <a:solidFill>
                  <a:schemeClr val="tx1"/>
                </a:solidFill>
                <a:latin typeface="Lucida Sans Unicode"/>
                <a:ea typeface="Lucida Sans Unicode"/>
                <a:cs typeface="Lucida Sans Unicode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8" b="0" i="0" u="none" strike="noStrike" baseline="0">
                <a:solidFill>
                  <a:schemeClr val="tx1"/>
                </a:solidFill>
                <a:latin typeface="Lucida Sans Unicode"/>
                <a:ea typeface="Lucida Sans Unicode"/>
                <a:cs typeface="Lucida Sans Unicode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055928172731767"/>
          <c:y val="0.27521430668624047"/>
          <c:w val="0.37944071827268228"/>
          <c:h val="0.20798543490987931"/>
        </c:manualLayout>
      </c:layout>
      <c:overlay val="0"/>
      <c:txPr>
        <a:bodyPr/>
        <a:lstStyle/>
        <a:p>
          <a:pPr>
            <a:defRPr sz="1508" b="0" i="0" u="none" strike="noStrike" baseline="0">
              <a:solidFill>
                <a:srgbClr val="FF0000"/>
              </a:solidFill>
              <a:latin typeface="Lucida Sans Unicode"/>
              <a:ea typeface="Lucida Sans Unicode"/>
              <a:cs typeface="Lucida Sans Unicode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786" b="0" i="0" u="none" strike="noStrike" baseline="0">
          <a:solidFill>
            <a:srgbClr val="C0C0C0"/>
          </a:solidFill>
          <a:latin typeface="Lucida Sans Unicode"/>
          <a:ea typeface="Lucida Sans Unicode"/>
          <a:cs typeface="Lucida Sans Unicode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20"/>
      <c:rotY val="2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74907190655227E-2"/>
          <c:y val="0.12007062978222484"/>
          <c:w val="0.82590220141401238"/>
          <c:h val="0.680767473224175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77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8"/>
            <c:spPr>
              <a:solidFill>
                <a:srgbClr val="00B05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explosion val="8"/>
            <c:spPr>
              <a:solidFill>
                <a:srgbClr val="00B0F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explosion val="16"/>
            <c:spPr>
              <a:solidFill>
                <a:schemeClr val="hlink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explosion val="5"/>
            <c:spPr>
              <a:solidFill>
                <a:srgbClr val="FFFF0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7030A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6600"/>
              </a:solidFill>
              <a:ln w="1267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39574282944361683"/>
                  <c:y val="1.471453796350794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Налог </a:t>
                    </a:r>
                    <a:r>
                      <a:rPr lang="ru-RU" sz="1600" dirty="0"/>
                      <a:t>на доходы физических </a:t>
                    </a:r>
                    <a:r>
                      <a:rPr lang="ru-RU" sz="1600" dirty="0" smtClean="0"/>
                      <a:t>лиц – </a:t>
                    </a:r>
                  </a:p>
                  <a:p>
                    <a:r>
                      <a:rPr lang="ru-RU" sz="1600" dirty="0" smtClean="0"/>
                      <a:t>78 318,5 (86,23%)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285273462438818"/>
                  <c:y val="5.9117683862207043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Налоги </a:t>
                    </a:r>
                    <a:r>
                      <a:rPr lang="ru-RU" sz="1600" dirty="0"/>
                      <a:t>на совокупный </a:t>
                    </a:r>
                    <a:r>
                      <a:rPr lang="ru-RU" sz="1600" dirty="0" smtClean="0"/>
                      <a:t>доход – 9 575,5 </a:t>
                    </a:r>
                    <a:r>
                      <a:rPr lang="ru-RU" sz="1600" baseline="0" dirty="0" smtClean="0"/>
                      <a:t> (10,54</a:t>
                    </a:r>
                    <a:r>
                      <a:rPr lang="ru-RU" sz="1600" dirty="0" smtClean="0"/>
                      <a:t>%)</a:t>
                    </a:r>
                    <a:endParaRPr lang="ru-RU" sz="1600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424345605447961"/>
                  <c:y val="0.1014762736765026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/>
                      <a:t>Транспортный </a:t>
                    </a:r>
                    <a:r>
                      <a:rPr lang="ru-RU" sz="1600" dirty="0" smtClean="0"/>
                      <a:t>налог – 524,0</a:t>
                    </a:r>
                    <a:r>
                      <a:rPr lang="ru-RU" sz="1600" baseline="0" dirty="0" smtClean="0"/>
                      <a:t> </a:t>
                    </a:r>
                    <a:r>
                      <a:rPr lang="ru-RU" sz="1600" dirty="0" smtClean="0"/>
                      <a:t>(0,58%)</a:t>
                    </a:r>
                    <a:endParaRPr lang="ru-RU" sz="1600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11245891560852E-2"/>
                  <c:y val="0.1100102422453226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Государственная пошлина – </a:t>
                    </a:r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2 405,8 (2,65%)</a:t>
                    </a:r>
                    <a:endParaRPr lang="ru-RU" sz="1600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0.0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Транспортный налог</c:v>
                </c:pt>
                <c:pt idx="3">
                  <c:v>гос.пошлина</c:v>
                </c:pt>
              </c:strCache>
            </c:strRef>
          </c:cat>
          <c:val>
            <c:numRef>
              <c:f>Sheet1!$B$2:$G$2</c:f>
              <c:numCache>
                <c:formatCode>0.0</c:formatCode>
                <c:ptCount val="6"/>
                <c:pt idx="0">
                  <c:v>86.231263120110597</c:v>
                </c:pt>
                <c:pt idx="1">
                  <c:v>10.542958249253253</c:v>
                </c:pt>
                <c:pt idx="2">
                  <c:v>0.57690391619359283</c:v>
                </c:pt>
                <c:pt idx="3">
                  <c:v>2.6488747144425084</c:v>
                </c:pt>
              </c:numCache>
            </c:numRef>
          </c:val>
        </c:ser>
        <c:ser>
          <c:idx val="1"/>
          <c:order val="1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1267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677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Транспортный налог</c:v>
                </c:pt>
                <c:pt idx="3">
                  <c:v>гос.пошлина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hlink"/>
            </a:solidFill>
            <a:ln w="1267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677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677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12677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77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</c:dPt>
          <c:cat>
            <c:strRef>
              <c:f>Sheet1!$B$1:$G$1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Транспортный налог</c:v>
                </c:pt>
                <c:pt idx="3">
                  <c:v>гос.пошлина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677">
          <a:noFill/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2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7879080904359"/>
          <c:y val="4.2244941517405585E-2"/>
          <c:w val="0.56328832251231753"/>
          <c:h val="0.85094815201718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4619883040935672E-2"/>
                  <c:y val="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239766081871399E-2"/>
                  <c:y val="-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64002.6</c:v>
                </c:pt>
                <c:pt idx="1">
                  <c:v>78318.5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5087719298245612E-2"/>
                  <c:y val="-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549707602339235E-2"/>
                  <c:y val="-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9293</c:v>
                </c:pt>
                <c:pt idx="1">
                  <c:v>9575.5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транспортный налог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3625730994152045E-2"/>
                  <c:y val="-5.0508599055847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81756227839996E-2"/>
                  <c:y val="-3.3672620318067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485.5</c:v>
                </c:pt>
                <c:pt idx="1">
                  <c:v>524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гос. пошлина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4853801169590642E-2"/>
                  <c:y val="-2.209475024315272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6257309941520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2192.4</c:v>
                </c:pt>
                <c:pt idx="1">
                  <c:v>2405.8000000000002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82566656"/>
        <c:axId val="34784384"/>
        <c:axId val="0"/>
      </c:bar3DChart>
      <c:catAx>
        <c:axId val="82566656"/>
        <c:scaling>
          <c:orientation val="minMax"/>
        </c:scaling>
        <c:delete val="0"/>
        <c:axPos val="b"/>
        <c:majorTickMark val="out"/>
        <c:minorTickMark val="none"/>
        <c:tickLblPos val="nextTo"/>
        <c:crossAx val="34784384"/>
        <c:crosses val="autoZero"/>
        <c:auto val="1"/>
        <c:lblAlgn val="ctr"/>
        <c:lblOffset val="100"/>
        <c:noMultiLvlLbl val="0"/>
      </c:catAx>
      <c:valAx>
        <c:axId val="3478438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82566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2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96904422380255E-2"/>
          <c:y val="0.10495436000429"/>
          <c:w val="0.75201556498351085"/>
          <c:h val="0.6706938043320164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Pt>
            <c:idx val="0"/>
            <c:bubble3D val="0"/>
            <c:explosion val="8"/>
            <c:spPr>
              <a:solidFill>
                <a:srgbClr val="7030A0"/>
              </a:solidFill>
            </c:spPr>
          </c:dPt>
          <c:dPt>
            <c:idx val="1"/>
            <c:bubble3D val="0"/>
            <c:explosion val="3"/>
            <c:spPr>
              <a:solidFill>
                <a:srgbClr val="00B050"/>
              </a:solidFill>
            </c:spPr>
          </c:dPt>
          <c:dPt>
            <c:idx val="2"/>
            <c:bubble3D val="0"/>
            <c:explosion val="16"/>
            <c:spPr>
              <a:solidFill>
                <a:srgbClr val="0070C0"/>
              </a:solidFill>
            </c:spPr>
          </c:dPt>
          <c:dPt>
            <c:idx val="3"/>
            <c:bubble3D val="0"/>
            <c:explosion val="2"/>
            <c:spPr>
              <a:solidFill>
                <a:srgbClr val="C00000"/>
              </a:solidFill>
            </c:spPr>
          </c:dPt>
          <c:dPt>
            <c:idx val="4"/>
            <c:bubble3D val="0"/>
            <c:explosion val="12"/>
            <c:spPr>
              <a:solidFill>
                <a:srgbClr val="FFFF00"/>
              </a:solidFill>
            </c:spPr>
          </c:dPt>
          <c:dPt>
            <c:idx val="5"/>
            <c:bubble3D val="0"/>
            <c:explosion val="10"/>
          </c:dPt>
          <c:dLbls>
            <c:dLbl>
              <c:idx val="0"/>
              <c:layout>
                <c:manualLayout>
                  <c:x val="-0.27956741627768972"/>
                  <c:y val="2.436998274040019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Доходы от использования </a:t>
                    </a:r>
                    <a:r>
                      <a:rPr lang="ru-RU" sz="1400" dirty="0" smtClean="0"/>
                      <a:t>имущества – </a:t>
                    </a:r>
                  </a:p>
                  <a:p>
                    <a:r>
                      <a:rPr lang="ru-RU" sz="1400" dirty="0" smtClean="0"/>
                      <a:t>6 904,8</a:t>
                    </a:r>
                    <a:r>
                      <a:rPr lang="ru-RU" sz="1400" dirty="0"/>
                      <a:t>
</a:t>
                    </a:r>
                    <a:r>
                      <a:rPr lang="ru-RU" sz="1400" dirty="0" smtClean="0"/>
                      <a:t>(60,20%)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8247075860795775E-3"/>
                  <c:y val="-0.331137511726726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Платежи </a:t>
                    </a:r>
                    <a:r>
                      <a:rPr lang="ru-RU" sz="1400" dirty="0"/>
                      <a:t>при пользовании природными </a:t>
                    </a:r>
                    <a:r>
                      <a:rPr lang="ru-RU" sz="1400" dirty="0" smtClean="0"/>
                      <a:t>ресурсами – </a:t>
                    </a:r>
                  </a:p>
                  <a:p>
                    <a:r>
                      <a:rPr lang="ru-RU" sz="1400" dirty="0" smtClean="0"/>
                      <a:t>507,2 (4,42%)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2318309698367952E-2"/>
                  <c:y val="0.1905633843544324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Доходы от оказания платных </a:t>
                    </a:r>
                    <a:r>
                      <a:rPr lang="ru-RU" sz="1400" dirty="0" smtClean="0"/>
                      <a:t>услуг – 151,7 (1,32%)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598425196850382"/>
                  <c:y val="0.1687927455951736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Доходы </a:t>
                    </a:r>
                    <a:r>
                      <a:rPr lang="ru-RU" sz="1400" dirty="0"/>
                      <a:t>от продажи материальных и нематериальных </a:t>
                    </a:r>
                    <a:r>
                      <a:rPr lang="ru-RU" sz="1400" dirty="0" smtClean="0"/>
                      <a:t>активов – </a:t>
                    </a:r>
                  </a:p>
                  <a:p>
                    <a:r>
                      <a:rPr lang="ru-RU" sz="1400" dirty="0" smtClean="0"/>
                      <a:t>3 038,3 (26,49%)</a:t>
                    </a:r>
                    <a:endParaRPr lang="ru-RU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1528731797134147E-2"/>
                  <c:y val="0.1865121502250909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Штрафы, санкции, возмещение </a:t>
                    </a:r>
                    <a:r>
                      <a:rPr lang="ru-RU" sz="1400" dirty="0" smtClean="0"/>
                      <a:t>ущерба – </a:t>
                    </a:r>
                  </a:p>
                  <a:p>
                    <a:r>
                      <a:rPr lang="ru-RU" sz="1400" dirty="0" smtClean="0"/>
                      <a:t>868,4 (7,57%)</a:t>
                    </a:r>
                    <a:endParaRPr lang="ru-RU" sz="15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numFmt formatCode="0.0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0.00</c:formatCode>
                <c:ptCount val="6"/>
                <c:pt idx="0">
                  <c:v>62.504225210920282</c:v>
                </c:pt>
                <c:pt idx="1">
                  <c:v>4.4288554044520199</c:v>
                </c:pt>
                <c:pt idx="2">
                  <c:v>0.16675588800760804</c:v>
                </c:pt>
                <c:pt idx="3">
                  <c:v>24.324697532001096</c:v>
                </c:pt>
                <c:pt idx="4">
                  <c:v>8.5486379304904538</c:v>
                </c:pt>
                <c:pt idx="5">
                  <c:v>2.6828034128531741E-2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006860984482205E-2"/>
          <c:y val="3.5403288523497389E-2"/>
          <c:w val="0.61504708293042332"/>
          <c:h val="0.87508739769655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16959064327485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9522.9</c:v>
                </c:pt>
                <c:pt idx="1">
                  <c:v>6904.85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233918128654998E-2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57894736842158E-2"/>
                  <c:y val="-8.62239912801798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674.8</c:v>
                </c:pt>
                <c:pt idx="1">
                  <c:v>507.19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7.3099415204678359E-3"/>
                  <c:y val="0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25.4</c:v>
                </c:pt>
                <c:pt idx="1">
                  <c:v>151.66999999999999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33918128654970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8538011695905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 formatCode="#,##0.00">
                  <c:v>3706</c:v>
                </c:pt>
                <c:pt idx="1">
                  <c:v>3038.29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95906432748537E-2"/>
                  <c:y val="7.0547716920343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011695906432746E-2"/>
                  <c:y val="-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Лист1!$F$2:$F$3</c:f>
              <c:numCache>
                <c:formatCode>#,##0.00</c:formatCode>
                <c:ptCount val="2"/>
                <c:pt idx="0" formatCode="General">
                  <c:v>1302.4000000000001</c:v>
                </c:pt>
                <c:pt idx="1">
                  <c:v>868.42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8.771929824561403E-3"/>
                  <c:y val="-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03134208"/>
        <c:axId val="34764416"/>
        <c:axId val="0"/>
      </c:bar3DChart>
      <c:catAx>
        <c:axId val="10313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34764416"/>
        <c:crosses val="autoZero"/>
        <c:auto val="1"/>
        <c:lblAlgn val="ctr"/>
        <c:lblOffset val="100"/>
        <c:noMultiLvlLbl val="0"/>
      </c:catAx>
      <c:valAx>
        <c:axId val="3476441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0313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46336971036515"/>
          <c:y val="2.525663815131652E-2"/>
          <c:w val="0.26844891099138923"/>
          <c:h val="0.97474336184868349"/>
        </c:manualLayout>
      </c:layout>
      <c:overlay val="0"/>
      <c:txPr>
        <a:bodyPr/>
        <a:lstStyle/>
        <a:p>
          <a:pPr>
            <a:defRPr sz="14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</c:title>
    <c:autoTitleDeleted val="0"/>
    <c:view3D>
      <c:rotX val="20"/>
      <c:rotY val="5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92486953561902"/>
          <c:y val="0.17870056199772885"/>
          <c:w val="0.77578239266007676"/>
          <c:h val="0.680225464432347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F0"/>
            </a:solidFill>
          </c:spPr>
          <c:explosion val="8"/>
          <c:dPt>
            <c:idx val="0"/>
            <c:bubble3D val="0"/>
            <c:explosion val="5"/>
            <c:spPr>
              <a:solidFill>
                <a:srgbClr val="92D050"/>
              </a:solidFill>
            </c:spPr>
          </c:dPt>
          <c:dPt>
            <c:idx val="1"/>
            <c:bubble3D val="0"/>
            <c:explosion val="11"/>
            <c:spPr>
              <a:solidFill>
                <a:srgbClr val="FFFF00"/>
              </a:solidFill>
            </c:spPr>
          </c:dPt>
          <c:dPt>
            <c:idx val="2"/>
            <c:bubble3D val="0"/>
            <c:explosion val="5"/>
          </c:dPt>
          <c:dPt>
            <c:idx val="3"/>
            <c:bubble3D val="0"/>
            <c:explosion val="11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4.832659802716005E-2"/>
                  <c:y val="0.18242960156065471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Дотация –</a:t>
                    </a:r>
                  </a:p>
                  <a:p>
                    <a:r>
                      <a:rPr lang="ru-RU" sz="1600" dirty="0" smtClean="0"/>
                      <a:t>494 344,0 (45,35%)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120098503777665"/>
                  <c:y val="-2.4159699015471716E-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ru-RU" sz="1600" dirty="0" smtClean="0"/>
                      <a:t>Субсидии –</a:t>
                    </a:r>
                  </a:p>
                  <a:p>
                    <a:pPr>
                      <a:defRPr sz="1600"/>
                    </a:pPr>
                    <a:r>
                      <a:rPr lang="ru-RU" sz="1600" dirty="0" smtClean="0"/>
                      <a:t>15 680,7 (1,44%)</a:t>
                    </a:r>
                    <a:endParaRPr lang="ru-RU" sz="1600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7746584861432336E-2"/>
                  <c:y val="-0.19552174754503918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Субвенции –</a:t>
                    </a:r>
                  </a:p>
                  <a:p>
                    <a:r>
                      <a:rPr lang="ru-RU" sz="1600" dirty="0" smtClean="0"/>
                      <a:t>572</a:t>
                    </a:r>
                    <a:r>
                      <a:rPr lang="ru-RU" sz="1600" baseline="0" dirty="0" smtClean="0"/>
                      <a:t> 079,6</a:t>
                    </a:r>
                    <a:r>
                      <a:rPr lang="ru-RU" sz="1600" dirty="0" smtClean="0"/>
                      <a:t> (52,48%)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6026172562859017E-2"/>
                  <c:y val="-3.747590830272928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Иные межбюджетные </a:t>
                    </a:r>
                    <a:r>
                      <a:rPr lang="ru-RU" sz="1600" dirty="0" smtClean="0"/>
                      <a:t>трансферты - </a:t>
                    </a:r>
                    <a:r>
                      <a:rPr lang="ru-RU" sz="1600" dirty="0"/>
                      <a:t>
</a:t>
                    </a:r>
                    <a:r>
                      <a:rPr lang="ru-RU" sz="1600" dirty="0" smtClean="0"/>
                      <a:t> 7 900</a:t>
                    </a:r>
                    <a:r>
                      <a:rPr lang="ru-RU" sz="1600" baseline="0" dirty="0" smtClean="0"/>
                      <a:t>,0 (</a:t>
                    </a:r>
                    <a:r>
                      <a:rPr lang="ru-RU" sz="1600" dirty="0" smtClean="0"/>
                      <a:t>0,72%)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44.892990920020893</c:v>
                </c:pt>
                <c:pt idx="1">
                  <c:v>1.3666577893178302</c:v>
                </c:pt>
                <c:pt idx="2">
                  <c:v>52.832535795770596</c:v>
                </c:pt>
                <c:pt idx="3">
                  <c:v>0.90781549489068414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335289</c:v>
                </c:pt>
                <c:pt idx="1">
                  <c:v>14473.7</c:v>
                </c:pt>
                <c:pt idx="2">
                  <c:v>551548</c:v>
                </c:pt>
                <c:pt idx="3">
                  <c:v>8112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5340771418789"/>
          <c:y val="8.1577846569236417E-2"/>
          <c:w val="0.80046593738907057"/>
          <c:h val="0.58802479393542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содержание ОМСУ</c:v>
                </c:pt>
                <c:pt idx="1">
                  <c:v>Расходы на содержане  МФЦ</c:v>
                </c:pt>
                <c:pt idx="2">
                  <c:v>Расходы на паспортизацию объектов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25579.5</c:v>
                </c:pt>
                <c:pt idx="1">
                  <c:v>4018.6</c:v>
                </c:pt>
                <c:pt idx="2">
                  <c:v>398.1</c:v>
                </c:pt>
                <c:pt idx="3">
                  <c:v>5211.8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 rot="-5400000" vert="horz"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содержание ОМСУ</c:v>
                </c:pt>
                <c:pt idx="1">
                  <c:v>Расходы на содержане  МФЦ</c:v>
                </c:pt>
                <c:pt idx="2">
                  <c:v>Расходы на паспортизацию объектов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31200.9</c:v>
                </c:pt>
                <c:pt idx="1">
                  <c:v>4774.3</c:v>
                </c:pt>
                <c:pt idx="2">
                  <c:v>447.7</c:v>
                </c:pt>
                <c:pt idx="3">
                  <c:v>8164.2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gapDepth val="110"/>
        <c:shape val="box"/>
        <c:axId val="169079808"/>
        <c:axId val="119249088"/>
        <c:axId val="0"/>
      </c:bar3DChart>
      <c:catAx>
        <c:axId val="169079808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000"/>
            </a:pPr>
            <a:endParaRPr lang="ru-RU"/>
          </a:p>
        </c:txPr>
        <c:crossAx val="119249088"/>
        <c:crosses val="autoZero"/>
        <c:auto val="1"/>
        <c:lblAlgn val="ctr"/>
        <c:lblOffset val="100"/>
        <c:tickLblSkip val="1"/>
        <c:noMultiLvlLbl val="0"/>
      </c:catAx>
      <c:valAx>
        <c:axId val="1192490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90798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23378878986805021"/>
          <c:y val="0.93995343110024809"/>
          <c:w val="0.5844127075311415"/>
          <c:h val="4.8169778010776577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2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586887431451141E-2"/>
          <c:y val="6.9872491645072463E-2"/>
          <c:w val="0.73621783371975058"/>
          <c:h val="0.617906193606115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rgbClr val="92D050"/>
              </a:solidFill>
              <a:ln>
                <a:solidFill>
                  <a:srgbClr val="FF6600"/>
                </a:solidFill>
              </a:ln>
            </c:spPr>
          </c:dPt>
          <c:dPt>
            <c:idx val="1"/>
            <c:bubble3D val="0"/>
            <c:explosion val="6"/>
          </c:dPt>
          <c:dPt>
            <c:idx val="2"/>
            <c:bubble3D val="0"/>
            <c:explosion val="17"/>
          </c:dPt>
          <c:dPt>
            <c:idx val="3"/>
            <c:bubble3D val="0"/>
            <c:explosion val="10"/>
          </c:dPt>
          <c:dLbls>
            <c:dLbl>
              <c:idx val="0"/>
              <c:layout>
                <c:manualLayout>
                  <c:x val="0.30320811348830085"/>
                  <c:y val="0.17112456724027661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 smtClean="0"/>
                      <a:t>Расходы </a:t>
                    </a:r>
                    <a:r>
                      <a:rPr lang="ru-RU" sz="1000" dirty="0"/>
                      <a:t>на содержание </a:t>
                    </a:r>
                    <a:r>
                      <a:rPr lang="ru-RU" sz="1000" dirty="0" smtClean="0"/>
                      <a:t>ОМСУ – 31200,9 (70,0%)</a:t>
                    </a:r>
                    <a:endParaRPr lang="ru-RU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223840338323063"/>
                  <c:y val="0.11117195686965721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/>
                      <a:t>Расходы на ф</a:t>
                    </a:r>
                    <a:r>
                      <a:rPr lang="ru-RU" sz="1000" dirty="0" smtClean="0"/>
                      <a:t>ункционирование МФЦ – </a:t>
                    </a:r>
                  </a:p>
                  <a:p>
                    <a:pPr>
                      <a:defRPr sz="1000"/>
                    </a:pPr>
                    <a:r>
                      <a:rPr lang="ru-RU" sz="1000" dirty="0" smtClean="0"/>
                      <a:t>4 774,3 (10,7%)</a:t>
                    </a:r>
                    <a:endParaRPr lang="ru-RU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484350697144706E-2"/>
                  <c:y val="0.12538659368178301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/>
                      <a:t>Мероприятия по паспортизации </a:t>
                    </a:r>
                    <a:r>
                      <a:rPr lang="ru-RU" sz="1000" dirty="0" smtClean="0"/>
                      <a:t>объектов – 447,7 (1,0%)</a:t>
                    </a:r>
                    <a:endParaRPr lang="ru-RU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823048805141868E-2"/>
                  <c:y val="5.1554707134642698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 smtClean="0"/>
                      <a:t>Прочие вопросы</a:t>
                    </a:r>
                    <a:r>
                      <a:rPr lang="ru-RU" sz="1000" baseline="0" dirty="0" smtClean="0"/>
                      <a:t> – </a:t>
                    </a:r>
                  </a:p>
                  <a:p>
                    <a:pPr>
                      <a:defRPr sz="1000"/>
                    </a:pPr>
                    <a:r>
                      <a:rPr lang="ru-RU" sz="1000" baseline="0" dirty="0" smtClean="0"/>
                      <a:t>8 164,2 (18,3</a:t>
                    </a:r>
                    <a:r>
                      <a:rPr lang="ru-RU" sz="1000" dirty="0" smtClean="0"/>
                      <a:t>%)</a:t>
                    </a:r>
                    <a:endParaRPr lang="ru-RU" sz="10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на содержание ОМСУ</c:v>
                </c:pt>
                <c:pt idx="1">
                  <c:v>Расходы на цункционирование МФЦ</c:v>
                </c:pt>
                <c:pt idx="2">
                  <c:v>Мероприятия по паспортизации объектов</c:v>
                </c:pt>
                <c:pt idx="3">
                  <c:v>Прочие вопросы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72.652539585828649</c:v>
                </c:pt>
                <c:pt idx="1">
                  <c:v>11.413929546114076</c:v>
                </c:pt>
                <c:pt idx="2">
                  <c:v>1.1306924234077582</c:v>
                </c:pt>
                <c:pt idx="3">
                  <c:v>14.802838444649533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95340626109294"/>
          <c:y val="8.9594654967414963E-2"/>
          <c:w val="0.78553998082495047"/>
          <c:h val="0.58802479393542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ВУС</c:v>
                </c:pt>
                <c:pt idx="1">
                  <c:v>На предотвращение ЧС</c:v>
                </c:pt>
                <c:pt idx="2">
                  <c:v>Содержание МКУ"ЕДДС"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1128.2</c:v>
                </c:pt>
                <c:pt idx="1">
                  <c:v>499.5</c:v>
                </c:pt>
                <c:pt idx="2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txPr>
              <a:bodyPr rot="-5400000" vert="horz"/>
              <a:lstStyle/>
              <a:p>
                <a:pPr>
                  <a:defRPr sz="11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ВУС</c:v>
                </c:pt>
                <c:pt idx="1">
                  <c:v>На предотвращение ЧС</c:v>
                </c:pt>
                <c:pt idx="2">
                  <c:v>Содержание МКУ"ЕДДС"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1958.4</c:v>
                </c:pt>
                <c:pt idx="1">
                  <c:v>119.6</c:v>
                </c:pt>
                <c:pt idx="2">
                  <c:v>1948.7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110"/>
        <c:shape val="box"/>
        <c:axId val="169078784"/>
        <c:axId val="157601152"/>
        <c:axId val="0"/>
      </c:bar3DChart>
      <c:dateAx>
        <c:axId val="16907878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000"/>
            </a:pPr>
            <a:endParaRPr lang="ru-RU"/>
          </a:p>
        </c:txPr>
        <c:crossAx val="157601152"/>
        <c:crosses val="autoZero"/>
        <c:auto val="0"/>
        <c:lblOffset val="100"/>
        <c:baseTimeUnit val="days"/>
        <c:majorUnit val="1"/>
      </c:dateAx>
      <c:valAx>
        <c:axId val="1576011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90787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22671624781462082"/>
          <c:y val="0.87017774773996304"/>
          <c:w val="0.59065660687561083"/>
          <c:h val="0.1232900562488941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tjnrf@ofukem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24B39-D825-448B-B67D-382AA18715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F5BEB-FEED-439C-9718-82E1D23A18AE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 rtl="0"/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Бюджет Кемеровской области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E4ED9C6C-1E5B-4052-94FA-C8C6DB65E87B}" type="parTrans" cxnId="{9BB5CA6C-F196-46E7-9A0F-7761154A2180}">
      <dgm:prSet/>
      <dgm:spPr/>
      <dgm:t>
        <a:bodyPr/>
        <a:lstStyle/>
        <a:p>
          <a:endParaRPr lang="ru-RU"/>
        </a:p>
      </dgm:t>
    </dgm:pt>
    <dgm:pt modelId="{A78292DE-2870-487C-BC4F-07686583C2D3}" type="sibTrans" cxnId="{9BB5CA6C-F196-46E7-9A0F-7761154A2180}">
      <dgm:prSet/>
      <dgm:spPr/>
      <dgm:t>
        <a:bodyPr/>
        <a:lstStyle/>
        <a:p>
          <a:endParaRPr lang="ru-RU"/>
        </a:p>
      </dgm:t>
    </dgm:pt>
    <dgm:pt modelId="{1551B41A-2B17-4FC9-8A27-9B5619D457AC}" type="pres">
      <dgm:prSet presAssocID="{7F424B39-D825-448B-B67D-382AA18715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35B2A2-E1C1-4142-ACD5-C167F20CBDC3}" type="pres">
      <dgm:prSet presAssocID="{92DF5BEB-FEED-439C-9718-82E1D23A18AE}" presName="node" presStyleLbl="node1" presStyleIdx="0" presStyleCnt="1" custLinFactNeighborX="-575" custLinFactNeighborY="-10526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ru-RU"/>
        </a:p>
      </dgm:t>
    </dgm:pt>
  </dgm:ptLst>
  <dgm:cxnLst>
    <dgm:cxn modelId="{F1422EF5-4CBC-4542-83D1-83F1A58A4A2B}" type="presOf" srcId="{92DF5BEB-FEED-439C-9718-82E1D23A18AE}" destId="{B935B2A2-E1C1-4142-ACD5-C167F20CBDC3}" srcOrd="0" destOrd="0" presId="urn:microsoft.com/office/officeart/2005/8/layout/process1"/>
    <dgm:cxn modelId="{9BB5CA6C-F196-46E7-9A0F-7761154A2180}" srcId="{7F424B39-D825-448B-B67D-382AA1871541}" destId="{92DF5BEB-FEED-439C-9718-82E1D23A18AE}" srcOrd="0" destOrd="0" parTransId="{E4ED9C6C-1E5B-4052-94FA-C8C6DB65E87B}" sibTransId="{A78292DE-2870-487C-BC4F-07686583C2D3}"/>
    <dgm:cxn modelId="{5D219E29-4CEF-4403-B275-0CA1685899B4}" type="presOf" srcId="{7F424B39-D825-448B-B67D-382AA1871541}" destId="{1551B41A-2B17-4FC9-8A27-9B5619D457AC}" srcOrd="0" destOrd="0" presId="urn:microsoft.com/office/officeart/2005/8/layout/process1"/>
    <dgm:cxn modelId="{8E12F680-A376-4098-A3B0-035EFD885FB2}" type="presParOf" srcId="{1551B41A-2B17-4FC9-8A27-9B5619D457AC}" destId="{B935B2A2-E1C1-4142-ACD5-C167F20CBDC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3CFE3-C465-46E0-884C-CA3F3E3B3A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AEB51C-61BF-4B4A-8671-796C5C9C774E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Бюджет Тяжинского района</a:t>
          </a:r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5F25FB48-8525-48AF-934F-7244251F3612}" type="parTrans" cxnId="{5580268A-1F6C-4881-90B8-3A0C3B1C62FD}">
      <dgm:prSet/>
      <dgm:spPr/>
      <dgm:t>
        <a:bodyPr/>
        <a:lstStyle/>
        <a:p>
          <a:endParaRPr lang="ru-RU"/>
        </a:p>
      </dgm:t>
    </dgm:pt>
    <dgm:pt modelId="{584D6B1B-C46A-4551-A507-051BE97A392B}" type="sibTrans" cxnId="{5580268A-1F6C-4881-90B8-3A0C3B1C62FD}">
      <dgm:prSet/>
      <dgm:spPr/>
      <dgm:t>
        <a:bodyPr/>
        <a:lstStyle/>
        <a:p>
          <a:endParaRPr lang="ru-RU"/>
        </a:p>
      </dgm:t>
    </dgm:pt>
    <dgm:pt modelId="{FD4F7BC6-E439-46BF-AF0D-260FD9EDD808}" type="pres">
      <dgm:prSet presAssocID="{0413CFE3-C465-46E0-884C-CA3F3E3B3A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0516EB-2AF9-4096-B9C4-66EF0B8A322B}" type="pres">
      <dgm:prSet presAssocID="{D6AEB51C-61BF-4B4A-8671-796C5C9C774E}" presName="node" presStyleLbl="node1" presStyleIdx="0" presStyleCnt="1" custLinFactNeighborX="1645" custLinFactNeighborY="-11185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ru-RU"/>
        </a:p>
      </dgm:t>
    </dgm:pt>
  </dgm:ptLst>
  <dgm:cxnLst>
    <dgm:cxn modelId="{D6BCBFA5-CEF9-4DAD-90A9-3CE5E5269416}" type="presOf" srcId="{D6AEB51C-61BF-4B4A-8671-796C5C9C774E}" destId="{670516EB-2AF9-4096-B9C4-66EF0B8A322B}" srcOrd="0" destOrd="0" presId="urn:microsoft.com/office/officeart/2005/8/layout/process1"/>
    <dgm:cxn modelId="{5580268A-1F6C-4881-90B8-3A0C3B1C62FD}" srcId="{0413CFE3-C465-46E0-884C-CA3F3E3B3AFC}" destId="{D6AEB51C-61BF-4B4A-8671-796C5C9C774E}" srcOrd="0" destOrd="0" parTransId="{5F25FB48-8525-48AF-934F-7244251F3612}" sibTransId="{584D6B1B-C46A-4551-A507-051BE97A392B}"/>
    <dgm:cxn modelId="{8B88B697-08DA-4BE5-A5B2-77C043DB2977}" type="presOf" srcId="{0413CFE3-C465-46E0-884C-CA3F3E3B3AFC}" destId="{FD4F7BC6-E439-46BF-AF0D-260FD9EDD808}" srcOrd="0" destOrd="0" presId="urn:microsoft.com/office/officeart/2005/8/layout/process1"/>
    <dgm:cxn modelId="{5E20A6E1-C955-433E-BF5D-DFD659307B3C}" type="presParOf" srcId="{FD4F7BC6-E439-46BF-AF0D-260FD9EDD808}" destId="{670516EB-2AF9-4096-B9C4-66EF0B8A322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24B39-D825-448B-B67D-382AA187154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DF5BEB-FEED-439C-9718-82E1D23A18AE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Федеральный бюджет</a:t>
          </a:r>
        </a:p>
      </dgm:t>
    </dgm:pt>
    <dgm:pt modelId="{E4ED9C6C-1E5B-4052-94FA-C8C6DB65E87B}" type="parTrans" cxnId="{9BB5CA6C-F196-46E7-9A0F-7761154A2180}">
      <dgm:prSet/>
      <dgm:spPr/>
      <dgm:t>
        <a:bodyPr/>
        <a:lstStyle/>
        <a:p>
          <a:endParaRPr lang="ru-RU"/>
        </a:p>
      </dgm:t>
    </dgm:pt>
    <dgm:pt modelId="{A78292DE-2870-487C-BC4F-07686583C2D3}" type="sibTrans" cxnId="{9BB5CA6C-F196-46E7-9A0F-7761154A2180}">
      <dgm:prSet/>
      <dgm:spPr/>
      <dgm:t>
        <a:bodyPr/>
        <a:lstStyle/>
        <a:p>
          <a:endParaRPr lang="ru-RU"/>
        </a:p>
      </dgm:t>
    </dgm:pt>
    <dgm:pt modelId="{1551B41A-2B17-4FC9-8A27-9B5619D457AC}" type="pres">
      <dgm:prSet presAssocID="{7F424B39-D825-448B-B67D-382AA18715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35B2A2-E1C1-4142-ACD5-C167F20CBDC3}" type="pres">
      <dgm:prSet presAssocID="{92DF5BEB-FEED-439C-9718-82E1D23A18AE}" presName="node" presStyleLbl="node1" presStyleIdx="0" presStyleCnt="1" custScaleY="97426" custLinFactNeighborX="-12567" custLinFactNeighborY="0">
        <dgm:presLayoutVars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ru-RU"/>
        </a:p>
      </dgm:t>
    </dgm:pt>
  </dgm:ptLst>
  <dgm:cxnLst>
    <dgm:cxn modelId="{5FC121C8-82F2-48F6-9AD8-F6761ECDBDC2}" type="presOf" srcId="{7F424B39-D825-448B-B67D-382AA1871541}" destId="{1551B41A-2B17-4FC9-8A27-9B5619D457AC}" srcOrd="0" destOrd="0" presId="urn:microsoft.com/office/officeart/2005/8/layout/process1"/>
    <dgm:cxn modelId="{2E307622-0620-4ED1-878E-58823F83D014}" type="presOf" srcId="{92DF5BEB-FEED-439C-9718-82E1D23A18AE}" destId="{B935B2A2-E1C1-4142-ACD5-C167F20CBDC3}" srcOrd="0" destOrd="0" presId="urn:microsoft.com/office/officeart/2005/8/layout/process1"/>
    <dgm:cxn modelId="{9BB5CA6C-F196-46E7-9A0F-7761154A2180}" srcId="{7F424B39-D825-448B-B67D-382AA1871541}" destId="{92DF5BEB-FEED-439C-9718-82E1D23A18AE}" srcOrd="0" destOrd="0" parTransId="{E4ED9C6C-1E5B-4052-94FA-C8C6DB65E87B}" sibTransId="{A78292DE-2870-487C-BC4F-07686583C2D3}"/>
    <dgm:cxn modelId="{336E95BD-9030-4F9E-9A98-89F13C158C78}" type="presParOf" srcId="{1551B41A-2B17-4FC9-8A27-9B5619D457AC}" destId="{B935B2A2-E1C1-4142-ACD5-C167F20CBDC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FDD0D1-186B-4636-8551-EB82D065FC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333E6B-FAC5-4322-855C-3027B794DCC2}">
      <dgm:prSet/>
      <dgm:spPr>
        <a:solidFill>
          <a:schemeClr val="accent4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b="1" dirty="0" smtClean="0"/>
            <a:t>Бюджетный процесс </a:t>
          </a:r>
          <a:r>
            <a:rPr lang="ru-RU" dirty="0" smtClean="0"/>
            <a:t>- регламентируемая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endParaRPr lang="ru-RU" dirty="0"/>
        </a:p>
      </dgm:t>
    </dgm:pt>
    <dgm:pt modelId="{AA16272A-BC7C-4A35-AE8E-1DBA4781D4E7}" type="parTrans" cxnId="{AF1277BC-3879-4061-83C7-B3A5FCA33D05}">
      <dgm:prSet/>
      <dgm:spPr/>
      <dgm:t>
        <a:bodyPr/>
        <a:lstStyle/>
        <a:p>
          <a:endParaRPr lang="ru-RU"/>
        </a:p>
      </dgm:t>
    </dgm:pt>
    <dgm:pt modelId="{4C6EB4A7-2B72-4CC3-A595-64BEEE811D21}" type="sibTrans" cxnId="{AF1277BC-3879-4061-83C7-B3A5FCA33D05}">
      <dgm:prSet/>
      <dgm:spPr/>
      <dgm:t>
        <a:bodyPr/>
        <a:lstStyle/>
        <a:p>
          <a:endParaRPr lang="ru-RU"/>
        </a:p>
      </dgm:t>
    </dgm:pt>
    <dgm:pt modelId="{BBC3E2A2-B5B2-4212-A303-4F1F46FE20B3}" type="pres">
      <dgm:prSet presAssocID="{42FDD0D1-186B-4636-8551-EB82D065FC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8BF662-9071-4255-85CE-0967536FAC92}" type="pres">
      <dgm:prSet presAssocID="{AA333E6B-FAC5-4322-855C-3027B794DC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277BC-3879-4061-83C7-B3A5FCA33D05}" srcId="{42FDD0D1-186B-4636-8551-EB82D065FC80}" destId="{AA333E6B-FAC5-4322-855C-3027B794DCC2}" srcOrd="0" destOrd="0" parTransId="{AA16272A-BC7C-4A35-AE8E-1DBA4781D4E7}" sibTransId="{4C6EB4A7-2B72-4CC3-A595-64BEEE811D21}"/>
    <dgm:cxn modelId="{4918A558-2C20-45E5-BC70-652CB510D2B2}" type="presOf" srcId="{AA333E6B-FAC5-4322-855C-3027B794DCC2}" destId="{168BF662-9071-4255-85CE-0967536FAC92}" srcOrd="0" destOrd="0" presId="urn:microsoft.com/office/officeart/2005/8/layout/vList2"/>
    <dgm:cxn modelId="{94E1E157-0FBA-4F16-872E-D632337E2E3F}" type="presOf" srcId="{42FDD0D1-186B-4636-8551-EB82D065FC80}" destId="{BBC3E2A2-B5B2-4212-A303-4F1F46FE20B3}" srcOrd="0" destOrd="0" presId="urn:microsoft.com/office/officeart/2005/8/layout/vList2"/>
    <dgm:cxn modelId="{0482EEBE-37B3-48C5-8BA4-AFB9FED5CB72}" type="presParOf" srcId="{BBC3E2A2-B5B2-4212-A303-4F1F46FE20B3}" destId="{168BF662-9071-4255-85CE-0967536FA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05FD72-EB77-4969-8341-B403CCC5328E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0AEE3F-3344-4C31-8255-6FD66DC1684D}" type="pres">
      <dgm:prSet presAssocID="{5F05FD72-EB77-4969-8341-B403CCC53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AEDE0-E62B-4762-AC74-66AEA466DB97}" type="presOf" srcId="{5F05FD72-EB77-4969-8341-B403CCC5328E}" destId="{D40AEE3F-3344-4C31-8255-6FD66DC1684D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4D2A9-29B8-45FE-B823-0A76A204C1CF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220E90E-569E-4981-BA75-4FEAA0599E16}">
      <dgm:prSet phldrT="[Текст]" custT="1"/>
      <dgm:spPr>
        <a:noFill/>
      </dgm:spPr>
      <dgm:t>
        <a:bodyPr/>
        <a:lstStyle/>
        <a:p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Юридический адрес финансового управления по Тяжинскому району: </a:t>
          </a:r>
          <a:r>
            <a:rPr lang="ru-RU" sz="20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652240, Кемеровская обл., </a:t>
          </a:r>
          <a:r>
            <a:rPr lang="ru-RU" sz="2000" b="0" i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пгт</a:t>
          </a:r>
          <a:r>
            <a:rPr lang="ru-RU" sz="20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 Тяжинский, ул. Советская , 1а  </a:t>
          </a:r>
        </a:p>
        <a:p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Телефон, факс:  </a:t>
          </a:r>
          <a:r>
            <a:rPr lang="ru-RU" sz="20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8(38449) 2-86-88     </a:t>
          </a:r>
        </a:p>
        <a:p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Адрес электронной почты: </a:t>
          </a:r>
          <a:r>
            <a:rPr lang="en-US" sz="2000" b="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tjnrf@ofukem.ru</a:t>
          </a:r>
          <a:endParaRPr lang="ru-RU" sz="2000" b="0" i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DDD7C5E-F8CA-4FC4-A454-CE17C9634607}" type="parTrans" cxnId="{91309ACB-B1EC-4047-B1E2-D57C87A79DB8}">
      <dgm:prSet/>
      <dgm:spPr/>
      <dgm:t>
        <a:bodyPr/>
        <a:lstStyle/>
        <a:p>
          <a:endParaRPr lang="ru-RU"/>
        </a:p>
      </dgm:t>
    </dgm:pt>
    <dgm:pt modelId="{2347416F-CCB1-450F-B102-18C7BD918200}" type="sibTrans" cxnId="{91309ACB-B1EC-4047-B1E2-D57C87A79DB8}">
      <dgm:prSet/>
      <dgm:spPr/>
      <dgm:t>
        <a:bodyPr/>
        <a:lstStyle/>
        <a:p>
          <a:endParaRPr lang="ru-RU"/>
        </a:p>
      </dgm:t>
    </dgm:pt>
    <dgm:pt modelId="{DEA1347A-1A71-4494-97A0-A23D4B3DC504}">
      <dgm:prSet phldrT="[Текст]" custT="1"/>
      <dgm:spPr>
        <a:noFill/>
      </dgm:spPr>
      <dgm:t>
        <a:bodyPr/>
        <a:lstStyle/>
        <a:p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Режим работы:        </a:t>
          </a:r>
          <a:r>
            <a:rPr lang="ru-RU" sz="20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 8-30 до 17-30, обед с 13-00 до 14-00 </a:t>
          </a:r>
        </a:p>
        <a:p>
          <a:r>
            <a: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Выходные дни:         </a:t>
          </a:r>
          <a:r>
            <a:rPr lang="ru-RU" sz="2000" b="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суббота и  воскресенье </a:t>
          </a:r>
          <a:endParaRPr lang="ru-RU" sz="2000" b="0" i="1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AF695B-650E-4816-BDD8-D99F50185614}" type="sibTrans" cxnId="{7D722DBE-E4E3-47E9-A1F6-D360D66C6380}">
      <dgm:prSet/>
      <dgm:spPr/>
      <dgm:t>
        <a:bodyPr/>
        <a:lstStyle/>
        <a:p>
          <a:endParaRPr lang="ru-RU"/>
        </a:p>
      </dgm:t>
    </dgm:pt>
    <dgm:pt modelId="{C05F17F8-F987-468E-887E-E83D114DD977}" type="parTrans" cxnId="{7D722DBE-E4E3-47E9-A1F6-D360D66C6380}">
      <dgm:prSet/>
      <dgm:spPr/>
      <dgm:t>
        <a:bodyPr/>
        <a:lstStyle/>
        <a:p>
          <a:endParaRPr lang="ru-RU"/>
        </a:p>
      </dgm:t>
    </dgm:pt>
    <dgm:pt modelId="{27C94213-6FD9-4418-99DD-2330AD28B61F}" type="pres">
      <dgm:prSet presAssocID="{C2C4D2A9-29B8-45FE-B823-0A76A204C1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E5F555-AD4A-407A-B3C0-A86FD80460C4}" type="pres">
      <dgm:prSet presAssocID="{B220E90E-569E-4981-BA75-4FEAA0599E16}" presName="parentText" presStyleLbl="node1" presStyleIdx="0" presStyleCnt="2" custScaleY="108448" custLinFactY="54723" custLinFactNeighborX="-1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9F763-9AA8-40CB-89B4-1865EA1DE891}" type="pres">
      <dgm:prSet presAssocID="{2347416F-CCB1-450F-B102-18C7BD918200}" presName="spacer" presStyleCnt="0"/>
      <dgm:spPr/>
    </dgm:pt>
    <dgm:pt modelId="{151E3222-0720-4BFC-9E94-E3E69A84CEB4}" type="pres">
      <dgm:prSet presAssocID="{DEA1347A-1A71-4494-97A0-A23D4B3DC504}" presName="parentText" presStyleLbl="node1" presStyleIdx="1" presStyleCnt="2" custScaleY="71335" custLinFactY="659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7AB5E-FD32-4B53-8D6E-AF1E606417A9}" type="presOf" srcId="{B220E90E-569E-4981-BA75-4FEAA0599E16}" destId="{D9E5F555-AD4A-407A-B3C0-A86FD80460C4}" srcOrd="0" destOrd="0" presId="urn:microsoft.com/office/officeart/2005/8/layout/vList2"/>
    <dgm:cxn modelId="{7D722DBE-E4E3-47E9-A1F6-D360D66C6380}" srcId="{C2C4D2A9-29B8-45FE-B823-0A76A204C1CF}" destId="{DEA1347A-1A71-4494-97A0-A23D4B3DC504}" srcOrd="1" destOrd="0" parTransId="{C05F17F8-F987-468E-887E-E83D114DD977}" sibTransId="{1EAF695B-650E-4816-BDD8-D99F50185614}"/>
    <dgm:cxn modelId="{91309ACB-B1EC-4047-B1E2-D57C87A79DB8}" srcId="{C2C4D2A9-29B8-45FE-B823-0A76A204C1CF}" destId="{B220E90E-569E-4981-BA75-4FEAA0599E16}" srcOrd="0" destOrd="0" parTransId="{5DDD7C5E-F8CA-4FC4-A454-CE17C9634607}" sibTransId="{2347416F-CCB1-450F-B102-18C7BD918200}"/>
    <dgm:cxn modelId="{148D27E9-8CEB-45B4-81F0-E4E7E4212255}" type="presOf" srcId="{DEA1347A-1A71-4494-97A0-A23D4B3DC504}" destId="{151E3222-0720-4BFC-9E94-E3E69A84CEB4}" srcOrd="0" destOrd="0" presId="urn:microsoft.com/office/officeart/2005/8/layout/vList2"/>
    <dgm:cxn modelId="{16BBC25E-56C8-40F7-8508-19A22BCEDFD1}" type="presOf" srcId="{C2C4D2A9-29B8-45FE-B823-0A76A204C1CF}" destId="{27C94213-6FD9-4418-99DD-2330AD28B61F}" srcOrd="0" destOrd="0" presId="urn:microsoft.com/office/officeart/2005/8/layout/vList2"/>
    <dgm:cxn modelId="{30069006-0986-4846-A6AE-7A7B608674AB}" type="presParOf" srcId="{27C94213-6FD9-4418-99DD-2330AD28B61F}" destId="{D9E5F555-AD4A-407A-B3C0-A86FD80460C4}" srcOrd="0" destOrd="0" presId="urn:microsoft.com/office/officeart/2005/8/layout/vList2"/>
    <dgm:cxn modelId="{D3ABC73A-8051-4AD3-839C-B753BC5D0410}" type="presParOf" srcId="{27C94213-6FD9-4418-99DD-2330AD28B61F}" destId="{2319F763-9AA8-40CB-89B4-1865EA1DE891}" srcOrd="1" destOrd="0" presId="urn:microsoft.com/office/officeart/2005/8/layout/vList2"/>
    <dgm:cxn modelId="{8E883AB2-0F8A-46A8-A1B6-FACCC608CC63}" type="presParOf" srcId="{27C94213-6FD9-4418-99DD-2330AD28B61F}" destId="{151E3222-0720-4BFC-9E94-E3E69A84CE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5B2A2-E1C1-4142-ACD5-C167F20CBDC3}">
      <dsp:nvSpPr>
        <dsp:cNvPr id="0" name=""/>
        <dsp:cNvSpPr/>
      </dsp:nvSpPr>
      <dsp:spPr>
        <a:xfrm>
          <a:off x="0" y="0"/>
          <a:ext cx="2445881" cy="1368152"/>
        </a:xfrm>
        <a:prstGeom prst="flowChartMagneticDisk">
          <a:avLst/>
        </a:prstGeom>
        <a:solidFill>
          <a:schemeClr val="accent2">
            <a:lumMod val="60000"/>
            <a:lumOff val="4000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</a:rPr>
            <a:t>Бюджет Кемеровской области</a:t>
          </a: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456051"/>
        <a:ext cx="2445881" cy="684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516EB-2AF9-4096-B9C4-66EF0B8A322B}">
      <dsp:nvSpPr>
        <dsp:cNvPr id="0" name=""/>
        <dsp:cNvSpPr/>
      </dsp:nvSpPr>
      <dsp:spPr>
        <a:xfrm>
          <a:off x="2320" y="0"/>
          <a:ext cx="2373943" cy="1368153"/>
        </a:xfrm>
        <a:prstGeom prst="flowChartMagneticDisk">
          <a:avLst/>
        </a:prstGeom>
        <a:solidFill>
          <a:schemeClr val="accent2">
            <a:lumMod val="60000"/>
            <a:lumOff val="4000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</a:rPr>
            <a:t>Бюджет Тяжинского района</a:t>
          </a:r>
          <a:endParaRPr lang="ru-RU" sz="17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320" y="456051"/>
        <a:ext cx="2373943" cy="684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5B2A2-E1C1-4142-ACD5-C167F20CBDC3}">
      <dsp:nvSpPr>
        <dsp:cNvPr id="0" name=""/>
        <dsp:cNvSpPr/>
      </dsp:nvSpPr>
      <dsp:spPr>
        <a:xfrm>
          <a:off x="0" y="0"/>
          <a:ext cx="2387385" cy="1339752"/>
        </a:xfrm>
        <a:prstGeom prst="flowChartMagneticDisk">
          <a:avLst/>
        </a:prstGeom>
        <a:solidFill>
          <a:schemeClr val="accent2">
            <a:lumMod val="60000"/>
            <a:lumOff val="4000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>
              <a:solidFill>
                <a:schemeClr val="accent4">
                  <a:lumMod val="50000"/>
                </a:schemeClr>
              </a:solidFill>
            </a:rPr>
            <a:t>Федеральный бюджет</a:t>
          </a:r>
        </a:p>
      </dsp:txBody>
      <dsp:txXfrm>
        <a:off x="0" y="446584"/>
        <a:ext cx="2387385" cy="669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BF662-9071-4255-85CE-0967536FAC92}">
      <dsp:nvSpPr>
        <dsp:cNvPr id="0" name=""/>
        <dsp:cNvSpPr/>
      </dsp:nvSpPr>
      <dsp:spPr>
        <a:xfrm>
          <a:off x="0" y="19114"/>
          <a:ext cx="8803014" cy="1439099"/>
        </a:xfrm>
        <a:prstGeom prst="roundRect">
          <a:avLst/>
        </a:prstGeom>
        <a:solidFill>
          <a:schemeClr val="accent4">
            <a:lumMod val="75000"/>
          </a:schemeClr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Бюджетный процесс </a:t>
          </a:r>
          <a:r>
            <a:rPr lang="ru-RU" sz="1500" kern="1200" dirty="0" smtClean="0"/>
            <a:t>- регламентируемая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  <a:endParaRPr lang="ru-RU" sz="1500" kern="1200" dirty="0"/>
        </a:p>
      </dsp:txBody>
      <dsp:txXfrm>
        <a:off x="70251" y="89365"/>
        <a:ext cx="8662512" cy="12985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0.36979</cdr:x>
      <cdr:y>0.24286</cdr:y>
    </cdr:from>
    <cdr:to>
      <cdr:x>0.63032</cdr:x>
      <cdr:y>0.37143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168352" y="1224136"/>
          <a:ext cx="2232248" cy="648087"/>
        </a:xfrm>
        <a:prstGeom xmlns:a="http://schemas.openxmlformats.org/drawingml/2006/main" prst="ellipse">
          <a:avLst/>
        </a:prstGeom>
        <a:scene3d xmlns:a="http://schemas.openxmlformats.org/drawingml/2006/main">
          <a:camera prst="orthographicFront">
            <a:rot lat="0" lon="1200000" rev="0"/>
          </a:camera>
          <a:lightRig rig="threePt" dir="t"/>
        </a:scene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300" b="1" dirty="0" smtClean="0"/>
            <a:t>1 194 573,5</a:t>
          </a:r>
          <a:endParaRPr lang="ru-RU" sz="23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0.24138</cdr:x>
      <cdr:y>0.47015</cdr:y>
    </cdr:from>
    <cdr:to>
      <cdr:x>0.50862</cdr:x>
      <cdr:y>0.58412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016224" y="2376264"/>
          <a:ext cx="2232248" cy="57606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/>
            <a:t>1 191 347,9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0.2554</cdr:x>
      <cdr:y>0.28033</cdr:y>
    </cdr:from>
    <cdr:to>
      <cdr:x>0.59594</cdr:x>
      <cdr:y>0.42716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160240" y="1512168"/>
          <a:ext cx="2880320" cy="79208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/>
            <a:t>90 823,8</a:t>
          </a:r>
          <a:endParaRPr lang="ru-RU" sz="2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0.30508</cdr:x>
      <cdr:y>0.25309</cdr:y>
    </cdr:from>
    <cdr:to>
      <cdr:x>0.61972</cdr:x>
      <cdr:y>0.39805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592289" y="1382888"/>
          <a:ext cx="2673479" cy="79208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11 470,4</a:t>
          </a:r>
        </a:p>
        <a:p xmlns:a="http://schemas.openxmlformats.org/drawingml/2006/main">
          <a:pPr algn="ctr"/>
          <a:endParaRPr lang="ru-RU" sz="2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0.35461</cdr:x>
      <cdr:y>0.36635</cdr:y>
    </cdr:from>
    <cdr:to>
      <cdr:x>0.64887</cdr:x>
      <cdr:y>0.50726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950418" y="1872109"/>
          <a:ext cx="2448269" cy="72007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1 090 004,3</a:t>
          </a:r>
          <a:endParaRPr lang="ru-RU" sz="2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0.21875</cdr:x>
      <cdr:y>0.27027</cdr:y>
    </cdr:from>
    <cdr:to>
      <cdr:x>0.5958</cdr:x>
      <cdr:y>0.36487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008112" y="1440160"/>
          <a:ext cx="1737639" cy="50408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smtClean="0"/>
            <a:t>44 587,1</a:t>
          </a:r>
          <a:endParaRPr lang="ru-RU" sz="2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0.75218</cdr:x>
      <cdr:y>0.03158</cdr:y>
    </cdr:from>
    <cdr:to>
      <cdr:x>1</cdr:x>
      <cdr:y>0.08714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075136" y="122808"/>
          <a:ext cx="1008112" cy="21602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/>
            <a:t>т</a:t>
          </a:r>
          <a:r>
            <a:rPr lang="ru-RU" b="1" dirty="0" smtClean="0"/>
            <a:t>ыс. руб.</a:t>
          </a:r>
          <a:endParaRPr lang="ru-RU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0.33075</cdr:x>
      <cdr:y>0.28333</cdr:y>
    </cdr:from>
    <cdr:to>
      <cdr:x>0.68116</cdr:x>
      <cdr:y>0.42424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643326" y="1224136"/>
          <a:ext cx="1741050" cy="60879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557 341 ,6</a:t>
          </a:r>
          <a:endParaRPr lang="ru-RU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0.33333</cdr:x>
      <cdr:y>0.31343</cdr:y>
    </cdr:from>
    <cdr:to>
      <cdr:x>0.62864</cdr:x>
      <cdr:y>0.45976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944216" y="1512168"/>
          <a:ext cx="1722439" cy="70597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/>
            <a:t>145 728,5</a:t>
          </a:r>
          <a:endParaRPr lang="ru-RU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0.33333</cdr:x>
      <cdr:y>0.35821</cdr:y>
    </cdr:from>
    <cdr:to>
      <cdr:x>0.66667</cdr:x>
      <cdr:y>0.49254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728192" y="1728192"/>
          <a:ext cx="1728192" cy="64807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/>
            <a:t>293 770,3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0CC944-6826-4275-A6B0-723E6CF68A87}" type="datetimeFigureOut">
              <a:rPr lang="ru-RU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E54CE7-F7F7-4E86-AB3F-F79B4440F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17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A6C913-CC79-486B-9398-8BD0EBEE3BD6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AEBC3-0178-4E16-B3B7-1647E41EE17F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9DD0AD-4820-4741-A637-B4417C2D5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946C5-22EF-4664-BD63-E909ECEF8DC3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E44E-E6D2-4AE4-A458-69B3B0DEA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2D9DA-6D09-47C7-B097-39BE9588F524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05E24-1C63-4BCC-9577-C58A3CB385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2053B-6D0C-4773-8C7C-8A66BF1CEFCC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9B9AF-FCB9-4147-BB6E-95F769D381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4D8DA2-CD04-49FD-8506-7C93CFB93808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16DF4-8331-4FC9-9D25-C6E82D80E7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1DF51-C047-4800-831D-A3ACD42A63A8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8DA3A-B488-4B76-B263-F0D3A074F3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7BBF7-A0C3-4FFE-B148-2B21396D6918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40F22-8437-4442-A2F9-B8BC0FDEE5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18292-4478-4076-9498-A34F703ED2B6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E8AA7-2492-43FA-B443-DED3F3C5F8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EA159-31D4-47D3-B965-572F2AB09006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D06E9-DAD1-4761-B417-C7D49CECE6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62D06F-06AC-47B5-8903-3BFFFE3F0E22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0D029-7F4C-4D02-8787-4BFA6E71CD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A20E4E-A40D-47AC-BB85-CA87E6D8E987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FC5DD-2263-4C91-87F4-A5FB05716F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AD3DE"/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0C64801-C157-493A-971F-B16981839BEA}" type="datetimeFigureOut">
              <a:rPr lang="ru-RU" smtClean="0"/>
              <a:pPr>
                <a:defRPr/>
              </a:pPr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C1FD340-578C-47CD-98C6-533B8C3283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  <p:sldLayoutId id="2147484848" r:id="rId6"/>
    <p:sldLayoutId id="2147484849" r:id="rId7"/>
    <p:sldLayoutId id="2147484850" r:id="rId8"/>
    <p:sldLayoutId id="2147484851" r:id="rId9"/>
    <p:sldLayoutId id="2147484852" r:id="rId10"/>
    <p:sldLayoutId id="214748485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AD3DE"/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082" y="260648"/>
            <a:ext cx="191694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992888" cy="46085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Тяжинского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</a:p>
          <a:p>
            <a:pPr eaLnBrk="1" hangingPunct="1">
              <a:buFont typeface="Wingdings 3" pitchFamily="18" charset="2"/>
              <a:buNone/>
            </a:pPr>
            <a:endParaRPr lang="ru-RU" sz="5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z="4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доступной форме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Правовое регулирование исполнения бюджета Тяжинского муниципального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988840"/>
            <a:ext cx="2304256" cy="28083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ТЯЖИНСКОГО МУНИЦИАЛЬНОГО РАЙОНА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 2018 год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9872" y="1484784"/>
            <a:ext cx="5472608" cy="151216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был сформирован и исполнялся на основе:</a:t>
            </a:r>
          </a:p>
          <a:p>
            <a:pPr algn="just"/>
            <a:r>
              <a:rPr lang="ru-RU" sz="1600" dirty="0"/>
              <a:t>*</a:t>
            </a:r>
            <a:r>
              <a:rPr lang="ru-RU" sz="1600" dirty="0" smtClean="0"/>
              <a:t> </a:t>
            </a:r>
            <a:r>
              <a:rPr lang="ru-RU" sz="1600" dirty="0"/>
              <a:t>прогноза </a:t>
            </a:r>
            <a:r>
              <a:rPr lang="ru-RU" sz="1600" dirty="0" smtClean="0"/>
              <a:t>социально-экономического развития района на 2018 год и плановый период 2019 и 2020 годов</a:t>
            </a:r>
          </a:p>
          <a:p>
            <a:pPr algn="just"/>
            <a:r>
              <a:rPr lang="ru-RU" sz="1600" dirty="0" smtClean="0"/>
              <a:t>* основных направлений бюджетной и налоговой политики района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284984"/>
            <a:ext cx="5472608" cy="1800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руководствовался основными принципами:</a:t>
            </a:r>
          </a:p>
          <a:p>
            <a:pPr algn="just"/>
            <a:r>
              <a:rPr lang="ru-RU" sz="1600" dirty="0" smtClean="0"/>
              <a:t>* самостоятельности </a:t>
            </a:r>
            <a:r>
              <a:rPr lang="ru-RU" sz="1600" dirty="0"/>
              <a:t>бюджета</a:t>
            </a:r>
            <a:endParaRPr lang="ru-RU" sz="1600" dirty="0" smtClean="0"/>
          </a:p>
          <a:p>
            <a:pPr algn="just"/>
            <a:r>
              <a:rPr lang="ru-RU" sz="1600" dirty="0" smtClean="0"/>
              <a:t>* сбалансированности бюджета</a:t>
            </a:r>
          </a:p>
          <a:p>
            <a:pPr algn="just"/>
            <a:r>
              <a:rPr lang="ru-RU" sz="1600" dirty="0" smtClean="0"/>
              <a:t>* прозрачности (открытости)</a:t>
            </a:r>
          </a:p>
          <a:p>
            <a:pPr algn="just"/>
            <a:r>
              <a:rPr lang="ru-RU" sz="1600" dirty="0" smtClean="0"/>
              <a:t>* эффективности </a:t>
            </a:r>
            <a:r>
              <a:rPr lang="ru-RU" sz="1600" dirty="0"/>
              <a:t>использования бюджетных </a:t>
            </a:r>
            <a:r>
              <a:rPr lang="ru-RU" sz="1600" dirty="0" smtClean="0"/>
              <a:t>средств</a:t>
            </a:r>
          </a:p>
          <a:p>
            <a:pPr algn="just"/>
            <a:r>
              <a:rPr lang="ru-RU" sz="1600" dirty="0" smtClean="0"/>
              <a:t>* </a:t>
            </a:r>
            <a:r>
              <a:rPr lang="ru-RU" sz="1600" dirty="0"/>
              <a:t>адресности и целевого характера бюджетных средств</a:t>
            </a:r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5373216"/>
            <a:ext cx="8280920" cy="12961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утвержден: </a:t>
            </a:r>
          </a:p>
          <a:p>
            <a:pPr algn="just"/>
            <a:r>
              <a:rPr lang="ru-RU" dirty="0" smtClean="0"/>
              <a:t>Решением Совета народных депутатов Тяжинского муниципального района «О бюджете Тяжинского муниципального района на 2018 год и на плановый период 2019 и 2020 годов» от 15.12.2017 № 111.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9439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tx1"/>
                </a:solidFill>
              </a:rPr>
              <a:t>Основные характеристики бюджета </a:t>
            </a:r>
            <a:br>
              <a:rPr lang="ru-RU" sz="2600" b="1" dirty="0">
                <a:solidFill>
                  <a:schemeClr val="tx1"/>
                </a:solidFill>
              </a:rPr>
            </a:br>
            <a:r>
              <a:rPr lang="ru-RU" sz="2600" b="1" dirty="0">
                <a:solidFill>
                  <a:schemeClr val="tx1"/>
                </a:solidFill>
              </a:rPr>
              <a:t>   Тяжинского муниципального района за </a:t>
            </a:r>
            <a:r>
              <a:rPr lang="ru-RU" sz="2600" b="1" dirty="0" smtClean="0">
                <a:solidFill>
                  <a:schemeClr val="tx1"/>
                </a:solidFill>
              </a:rPr>
              <a:t>2018 </a:t>
            </a:r>
            <a:r>
              <a:rPr lang="ru-RU" sz="2600" b="1" dirty="0">
                <a:solidFill>
                  <a:schemeClr val="tx1"/>
                </a:solidFill>
              </a:rPr>
              <a:t>год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284082"/>
              </p:ext>
            </p:extLst>
          </p:nvPr>
        </p:nvGraphicFramePr>
        <p:xfrm>
          <a:off x="357158" y="1357298"/>
          <a:ext cx="835824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Цилиндр 7"/>
          <p:cNvSpPr/>
          <p:nvPr/>
        </p:nvSpPr>
        <p:spPr>
          <a:xfrm>
            <a:off x="1785918" y="2646363"/>
            <a:ext cx="1633954" cy="928694"/>
          </a:xfrm>
          <a:prstGeom prst="can">
            <a:avLst>
              <a:gd name="adj" fmla="val 2154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1 203 199 712,59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Цилиндр 9"/>
          <p:cNvSpPr/>
          <p:nvPr/>
        </p:nvSpPr>
        <p:spPr>
          <a:xfrm>
            <a:off x="3681506" y="3992047"/>
            <a:ext cx="1648197" cy="928688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1 191 347 900,30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Цилиндр 10"/>
          <p:cNvSpPr/>
          <p:nvPr/>
        </p:nvSpPr>
        <p:spPr>
          <a:xfrm>
            <a:off x="3707904" y="2643188"/>
            <a:ext cx="1648197" cy="928687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1 194 573 514,37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Цилиндр 11"/>
          <p:cNvSpPr/>
          <p:nvPr/>
        </p:nvSpPr>
        <p:spPr>
          <a:xfrm>
            <a:off x="5655492" y="4005064"/>
            <a:ext cx="1285875" cy="928688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99,0%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Цилиндр 12"/>
          <p:cNvSpPr/>
          <p:nvPr/>
        </p:nvSpPr>
        <p:spPr>
          <a:xfrm>
            <a:off x="5652120" y="2646363"/>
            <a:ext cx="1285874" cy="925512"/>
          </a:xfrm>
          <a:prstGeom prst="can">
            <a:avLst>
              <a:gd name="adj" fmla="val 2329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99,3%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Цилиндр 14"/>
          <p:cNvSpPr/>
          <p:nvPr/>
        </p:nvSpPr>
        <p:spPr>
          <a:xfrm>
            <a:off x="1785938" y="4005064"/>
            <a:ext cx="1633934" cy="928688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1 203 199 712,59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Цилиндр 15"/>
          <p:cNvSpPr/>
          <p:nvPr/>
        </p:nvSpPr>
        <p:spPr>
          <a:xfrm>
            <a:off x="3707904" y="5273671"/>
            <a:ext cx="1648196" cy="857250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-3 225 614,07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1794079" y="5301208"/>
            <a:ext cx="1633954" cy="857250"/>
          </a:xfrm>
          <a:prstGeom prst="can">
            <a:avLst>
              <a:gd name="adj" fmla="val 2823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0,00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Цилиндр 17"/>
          <p:cNvSpPr/>
          <p:nvPr/>
        </p:nvSpPr>
        <p:spPr>
          <a:xfrm>
            <a:off x="7143750" y="2643188"/>
            <a:ext cx="1500188" cy="928687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98 426 903,41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7143751" y="3992047"/>
            <a:ext cx="1500188" cy="928688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7 021 829,72</a:t>
            </a:r>
            <a:endParaRPr lang="ru-RU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1340768"/>
            <a:ext cx="1633954" cy="10023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Утверждено бюджетных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ассигнований, рублей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1340768"/>
            <a:ext cx="1648196" cy="101415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Исполнено, 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652120" y="1340768"/>
            <a:ext cx="1285875" cy="10023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исполнения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43751" y="1340768"/>
            <a:ext cx="1500187" cy="10023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Неисполненные назначения, рублей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107504" y="2756583"/>
            <a:ext cx="1459802" cy="70507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07504" y="4089920"/>
            <a:ext cx="1459802" cy="732941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07504" y="5273672"/>
            <a:ext cx="1800199" cy="103564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bg1"/>
                </a:solidFill>
              </a:rPr>
              <a:t>дефицит (-) профицит (+)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9269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Основные параметры исполнения бюджета Тяжинского муниципального района за </a:t>
            </a:r>
            <a:r>
              <a:rPr lang="ru-RU" sz="2500" b="1" dirty="0" smtClean="0">
                <a:solidFill>
                  <a:schemeClr val="tx1"/>
                </a:solidFill>
              </a:rPr>
              <a:t>2018 </a:t>
            </a:r>
            <a:r>
              <a:rPr lang="ru-RU" sz="2500" b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63990" y="1714500"/>
            <a:ext cx="1677274" cy="1285875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Налоговые </a:t>
            </a:r>
            <a:r>
              <a:rPr lang="ru-RU" sz="1200" dirty="0">
                <a:solidFill>
                  <a:schemeClr val="bg1"/>
                </a:solidFill>
              </a:rPr>
              <a:t>доходы  -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90 823 786,30 рубля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51520" y="3237273"/>
            <a:ext cx="1677274" cy="1214438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Неналоговые доходы –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11 470 425,38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рублей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81945" y="4756157"/>
            <a:ext cx="1677274" cy="1357313"/>
          </a:xfrm>
          <a:prstGeom prst="homePlate">
            <a:avLst>
              <a:gd name="adj" fmla="val 4186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Безвозмездные поступления – </a:t>
            </a:r>
            <a:r>
              <a:rPr lang="ru-RU" sz="1200" b="1" dirty="0" smtClean="0">
                <a:solidFill>
                  <a:schemeClr val="bg1"/>
                </a:solidFill>
              </a:rPr>
              <a:t>1092 279 302,69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рубля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340768"/>
            <a:ext cx="785818" cy="5088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Доходы  бюджета – </a:t>
            </a:r>
            <a:r>
              <a:rPr lang="ru-RU" b="1" dirty="0" smtClean="0">
                <a:solidFill>
                  <a:schemeClr val="tx1"/>
                </a:solidFill>
              </a:rPr>
              <a:t>1 194 573 514,37рублей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88" y="1643063"/>
            <a:ext cx="1500187" cy="12858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Доходы в расчете на 1 жителя за </a:t>
            </a:r>
            <a:r>
              <a:rPr lang="ru-RU" sz="1200" dirty="0" smtClean="0">
                <a:solidFill>
                  <a:schemeClr val="bg1"/>
                </a:solidFill>
              </a:rPr>
              <a:t>2018 </a:t>
            </a:r>
            <a:r>
              <a:rPr lang="ru-RU" sz="1200" dirty="0">
                <a:solidFill>
                  <a:schemeClr val="bg1"/>
                </a:solidFill>
              </a:rPr>
              <a:t>год </a:t>
            </a:r>
            <a:r>
              <a:rPr lang="ru-RU" sz="1200" dirty="0" smtClean="0">
                <a:solidFill>
                  <a:schemeClr val="bg1"/>
                </a:solidFill>
              </a:rPr>
              <a:t>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54 094,71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рублей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88" y="4929188"/>
            <a:ext cx="1500187" cy="13573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Расходы в расчете на 1 жителя </a:t>
            </a:r>
            <a:r>
              <a:rPr lang="ru-RU" sz="1200" dirty="0" smtClean="0">
                <a:solidFill>
                  <a:schemeClr val="bg1"/>
                </a:solidFill>
              </a:rPr>
              <a:t>за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 2018 </a:t>
            </a:r>
            <a:r>
              <a:rPr lang="ru-RU" sz="1200" dirty="0">
                <a:solidFill>
                  <a:schemeClr val="bg1"/>
                </a:solidFill>
              </a:rPr>
              <a:t>год </a:t>
            </a:r>
            <a:r>
              <a:rPr lang="ru-RU" sz="1200" dirty="0" smtClean="0">
                <a:solidFill>
                  <a:schemeClr val="bg1"/>
                </a:solidFill>
              </a:rPr>
              <a:t>–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53 948,64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рубля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2748308" y="3164851"/>
            <a:ext cx="2466881" cy="1500187"/>
          </a:xfrm>
          <a:prstGeom prst="hexagon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Бюджет </a:t>
            </a:r>
            <a:r>
              <a:rPr lang="ru-RU" sz="1400" b="1" dirty="0" smtClean="0">
                <a:solidFill>
                  <a:schemeClr val="bg1"/>
                </a:solidFill>
              </a:rPr>
              <a:t>Тяжинского муниципального района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1500188"/>
            <a:ext cx="785818" cy="4929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Расходы бюджета 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b="1" dirty="0" smtClean="0">
                <a:solidFill>
                  <a:schemeClr val="tx1"/>
                </a:solidFill>
              </a:rPr>
              <a:t>1 191 347 900,30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3" y="1176540"/>
            <a:ext cx="2701503" cy="547680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/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Общегосударственные вопросы </a:t>
            </a:r>
            <a:r>
              <a:rPr lang="ru-RU" sz="1200" dirty="0" smtClean="0">
                <a:solidFill>
                  <a:schemeClr val="bg1"/>
                </a:solidFill>
              </a:rPr>
              <a:t>– </a:t>
            </a:r>
            <a:r>
              <a:rPr lang="ru-RU" sz="1200" b="1" dirty="0" smtClean="0">
                <a:solidFill>
                  <a:schemeClr val="bg1"/>
                </a:solidFill>
              </a:rPr>
              <a:t>44 587 081,85 рублей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Национальная </a:t>
            </a:r>
            <a:r>
              <a:rPr lang="ru-RU" sz="1200" dirty="0" smtClean="0">
                <a:solidFill>
                  <a:schemeClr val="bg1"/>
                </a:solidFill>
              </a:rPr>
              <a:t>оборона 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1 958 400,00 рублей 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Национальная безопасность и правоохранительная </a:t>
            </a:r>
            <a:r>
              <a:rPr lang="ru-RU" sz="1200" dirty="0" smtClean="0">
                <a:solidFill>
                  <a:schemeClr val="bg1"/>
                </a:solidFill>
              </a:rPr>
              <a:t>деятельность – </a:t>
            </a:r>
            <a:r>
              <a:rPr lang="ru-RU" sz="1200" b="1" dirty="0" smtClean="0">
                <a:solidFill>
                  <a:schemeClr val="bg1"/>
                </a:solidFill>
              </a:rPr>
              <a:t>2 068 260,82  рублей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Национальная экономика </a:t>
            </a:r>
            <a:r>
              <a:rPr lang="ru-RU" sz="1200" dirty="0" smtClean="0">
                <a:solidFill>
                  <a:schemeClr val="bg1"/>
                </a:solidFill>
              </a:rPr>
              <a:t>–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6 834 957,73 рубля 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Жилищно-коммунальное хозяйство – 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25 329 283,72 рублей </a:t>
            </a:r>
            <a:r>
              <a:rPr lang="ru-RU" sz="1200" dirty="0" smtClean="0">
                <a:solidFill>
                  <a:schemeClr val="bg1"/>
                </a:solidFill>
              </a:rPr>
              <a:t>  </a:t>
            </a:r>
            <a:endParaRPr lang="ru-RU" sz="12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Образование </a:t>
            </a:r>
            <a:r>
              <a:rPr lang="ru-RU" sz="1200" dirty="0" smtClean="0">
                <a:solidFill>
                  <a:schemeClr val="bg1"/>
                </a:solidFill>
              </a:rPr>
              <a:t>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557 341 612,53 рублей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Культура, кинематография </a:t>
            </a:r>
            <a:r>
              <a:rPr lang="ru-RU" sz="1200" dirty="0" smtClean="0">
                <a:solidFill>
                  <a:schemeClr val="bg1"/>
                </a:solidFill>
              </a:rPr>
              <a:t>–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145 728 529,30  рублей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Здравоохранение –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50 000,00 рублей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Социальная политика –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293 770 347,76 рублей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Физическая культура и спорт </a:t>
            </a:r>
            <a:r>
              <a:rPr lang="ru-RU" sz="1200" dirty="0" smtClean="0">
                <a:solidFill>
                  <a:schemeClr val="bg1"/>
                </a:solidFill>
              </a:rPr>
              <a:t>–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32 000,00 рублей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Средства массовой информации –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150 000,00 рублей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Обслуживание муниципального долга </a:t>
            </a:r>
            <a:r>
              <a:rPr lang="ru-RU" sz="1200" dirty="0" smtClean="0">
                <a:solidFill>
                  <a:schemeClr val="bg1"/>
                </a:solidFill>
              </a:rPr>
              <a:t>– </a:t>
            </a:r>
            <a:r>
              <a:rPr lang="ru-RU" sz="1200" b="1" dirty="0" smtClean="0">
                <a:solidFill>
                  <a:schemeClr val="bg1"/>
                </a:solidFill>
              </a:rPr>
              <a:t>386,74  рубля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Межбюджетные трансферты общего характера-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113 497 039,85 рубль</a:t>
            </a:r>
            <a:endParaRPr lang="ru-RU" sz="1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8114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tx1"/>
                </a:solidFill>
              </a:rPr>
              <a:t>Доходы бюджета Тяжинского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муниципального района за </a:t>
            </a:r>
            <a:r>
              <a:rPr lang="ru-RU" sz="2800" b="1" dirty="0" smtClean="0">
                <a:solidFill>
                  <a:schemeClr val="tx1"/>
                </a:solidFill>
              </a:rPr>
              <a:t>2018 </a:t>
            </a:r>
            <a:r>
              <a:rPr lang="ru-RU" sz="2800" b="1" dirty="0">
                <a:solidFill>
                  <a:schemeClr val="tx1"/>
                </a:solidFill>
              </a:rPr>
              <a:t>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408256"/>
              </p:ext>
            </p:extLst>
          </p:nvPr>
        </p:nvGraphicFramePr>
        <p:xfrm>
          <a:off x="323850" y="1484313"/>
          <a:ext cx="8640763" cy="446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910"/>
                <a:gridCol w="2304256"/>
                <a:gridCol w="2304256"/>
                <a:gridCol w="1944341"/>
              </a:tblGrid>
              <a:tr h="1208154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Уточненный план, рублей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Исполнено, рублей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% исполнения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20815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и неналоговые доходы </a:t>
                      </a:r>
                      <a:endParaRPr lang="ru-RU" sz="20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102 068 000,00</a:t>
                      </a:r>
                      <a:endParaRPr lang="ru-RU" sz="20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102 294 211,68</a:t>
                      </a:r>
                      <a:endParaRPr lang="ru-RU" sz="2000" kern="1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100,22%</a:t>
                      </a:r>
                    </a:p>
                  </a:txBody>
                  <a:tcPr marL="91438" marR="91438" marT="45717" marB="4571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081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Безвозмездные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поступления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1 101 131 712,59</a:t>
                      </a:r>
                      <a:endParaRPr lang="ru-RU" sz="2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1 092 279 302,69</a:t>
                      </a:r>
                      <a:endParaRPr lang="ru-RU" sz="2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99,20%</a:t>
                      </a:r>
                      <a:endParaRPr lang="ru-RU" sz="22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3641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Итого доходов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/>
                        </a:rPr>
                        <a:t>1 203 199 712,59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/>
                        </a:rPr>
                        <a:t>1 194 573 514,37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/>
                        </a:rPr>
                        <a:t>99, 28%</a:t>
                      </a:r>
                      <a:endParaRPr lang="ru-RU" sz="2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38" marR="91438" marT="45717" marB="45717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08912" cy="79208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Структура поступления доходов бюджета Тяжинского муниципального района </a:t>
            </a:r>
            <a:r>
              <a:rPr lang="ru-RU" sz="2200" b="1" dirty="0" smtClean="0">
                <a:solidFill>
                  <a:schemeClr val="tx1"/>
                </a:solidFill>
              </a:rPr>
              <a:t>за 2018 год, тыс. рублей</a:t>
            </a:r>
            <a:endParaRPr lang="ru-RU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Содержимое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328229"/>
              </p:ext>
            </p:extLst>
          </p:nvPr>
        </p:nvGraphicFramePr>
        <p:xfrm>
          <a:off x="251520" y="1124744"/>
          <a:ext cx="856802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79208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1"/>
                </a:solidFill>
              </a:rPr>
              <a:t>Исполнение налоговых доходов бюджета Тяжинского муниципального района за </a:t>
            </a:r>
            <a:r>
              <a:rPr lang="ru-RU" sz="2500" b="1" dirty="0" smtClean="0">
                <a:solidFill>
                  <a:schemeClr val="tx1"/>
                </a:solidFill>
              </a:rPr>
              <a:t>2018 </a:t>
            </a:r>
            <a:r>
              <a:rPr lang="ru-RU" sz="2500" b="1" dirty="0">
                <a:solidFill>
                  <a:schemeClr val="tx1"/>
                </a:solidFill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22207"/>
              </p:ext>
            </p:extLst>
          </p:nvPr>
        </p:nvGraphicFramePr>
        <p:xfrm>
          <a:off x="323850" y="1341438"/>
          <a:ext cx="8640764" cy="456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982"/>
                <a:gridCol w="1512168"/>
                <a:gridCol w="1440160"/>
                <a:gridCol w="1440159"/>
                <a:gridCol w="1512295"/>
              </a:tblGrid>
              <a:tr h="799381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план на 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2018г.,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Факт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2018 г., тыс. рублей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% исполнения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за 2018 г.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     % исполнения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    к 2017 г.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426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Налог на доходы физических лиц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78 250,0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78 318,5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100,1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122,4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85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Налоги на совокупный доход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9 570,0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9 575,5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100,1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103,0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42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Транспортный налог</a:t>
                      </a:r>
                    </a:p>
                  </a:txBody>
                  <a:tcPr marT="44410" marB="444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517,0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524,0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100,3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107,9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55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2 400,0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2 405,8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101,2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109,7</a:t>
                      </a:r>
                    </a:p>
                    <a:p>
                      <a:pPr algn="ctr"/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4410" marB="4441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по налоговым доходам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75 774,0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75 973,4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100,1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119,5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4410" marB="44410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1615" cy="79208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Структура налоговых доходов бюджета Тяжинского муниципального района за </a:t>
            </a:r>
            <a:r>
              <a:rPr lang="ru-RU" sz="2400" b="1" dirty="0" smtClean="0">
                <a:solidFill>
                  <a:schemeClr val="tx1"/>
                </a:solidFill>
              </a:rPr>
              <a:t>2018 год, тыс. рублей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050" name="Содержимое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934896"/>
              </p:ext>
            </p:extLst>
          </p:nvPr>
        </p:nvGraphicFramePr>
        <p:xfrm>
          <a:off x="1692275" y="1412875"/>
          <a:ext cx="5210175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7" r:id="rId3" imgW="6090432" imgH="4060288" progId="">
                  <p:embed/>
                </p:oleObj>
              </mc:Choice>
              <mc:Fallback>
                <p:oleObj r:id="rId3" imgW="6090432" imgH="4060288" progId="">
                  <p:embed/>
                  <p:pic>
                    <p:nvPicPr>
                      <p:cNvPr id="0" name="Содержимое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412875"/>
                        <a:ext cx="5210175" cy="347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25809"/>
              </p:ext>
            </p:extLst>
          </p:nvPr>
        </p:nvGraphicFramePr>
        <p:xfrm>
          <a:off x="395536" y="980728"/>
          <a:ext cx="8458200" cy="539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080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Динамика поступления основных видов налоговых доходов в бюджет Тяжинского муниципального района за </a:t>
            </a:r>
            <a:r>
              <a:rPr lang="ru-RU" sz="2400" b="1" dirty="0" smtClean="0">
                <a:solidFill>
                  <a:schemeClr val="tx1"/>
                </a:solidFill>
              </a:rPr>
              <a:t>2017-2018гг., тыс. рублей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490376"/>
              </p:ext>
            </p:extLst>
          </p:nvPr>
        </p:nvGraphicFramePr>
        <p:xfrm>
          <a:off x="539552" y="1484784"/>
          <a:ext cx="81369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0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8464" cy="72008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Исполнение неналоговых доходов бюджета Тяжинского муниципального района за </a:t>
            </a:r>
            <a:r>
              <a:rPr lang="ru-RU" sz="2400" b="1" dirty="0" smtClean="0">
                <a:solidFill>
                  <a:schemeClr val="tx1"/>
                </a:solidFill>
              </a:rPr>
              <a:t>2018 </a:t>
            </a:r>
            <a:r>
              <a:rPr lang="ru-RU" sz="2400" b="1" dirty="0">
                <a:solidFill>
                  <a:schemeClr val="tx1"/>
                </a:solidFill>
              </a:rPr>
              <a:t>год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284320"/>
              </p:ext>
            </p:extLst>
          </p:nvPr>
        </p:nvGraphicFramePr>
        <p:xfrm>
          <a:off x="395536" y="1268760"/>
          <a:ext cx="8352928" cy="5420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599"/>
                <a:gridCol w="1437798"/>
                <a:gridCol w="1300865"/>
                <a:gridCol w="1369332"/>
                <a:gridCol w="1369334"/>
              </a:tblGrid>
              <a:tr h="992853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план на 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2018г.,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тыс. рублей</a:t>
                      </a:r>
                    </a:p>
                  </a:txBody>
                  <a:tcPr marL="91443" marR="91443" marT="43667" marB="4366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Факт 2018г., тыс. рублей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         %  исполнения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   за 2018г.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         % исполнения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    к 2017г.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6625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Доходы от использования имущества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6 854,0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</a:t>
                      </a:r>
                      <a:r>
                        <a:rPr lang="ru-RU" sz="15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904,9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100,7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72,5</a:t>
                      </a:r>
                    </a:p>
                    <a:p>
                      <a:pPr algn="ctr"/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313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Платежи при пользовании природными ресурсами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507,0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507,2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75,2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18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Доходы от оказания платных услуг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150,0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151,67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101,1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597,1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6627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2 967,0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3 038,3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102,4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82,0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67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Штрафы, санкции,</a:t>
                      </a:r>
                      <a:r>
                        <a:rPr lang="ru-RU" sz="15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возмещение ущерба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853,0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868,42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101,8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66,7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167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Прочие неналоговые поступления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0</a:t>
                      </a:r>
                      <a:endParaRPr lang="ru-RU" sz="15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9706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1"/>
                          </a:solidFill>
                        </a:rPr>
                        <a:t>Итого по неналоговым доходам</a:t>
                      </a:r>
                      <a:endParaRPr lang="ru-RU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11 331,0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11 470,43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101,2</a:t>
                      </a:r>
                    </a:p>
                    <a:p>
                      <a:pPr algn="ctr"/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75,3</a:t>
                      </a:r>
                    </a:p>
                    <a:p>
                      <a:pPr algn="ctr"/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3667" marB="43667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Структура неналоговых доходов бюджета Тяжинского муниципального района за </a:t>
            </a:r>
            <a:r>
              <a:rPr lang="ru-RU" sz="2400" b="1" dirty="0" smtClean="0">
                <a:solidFill>
                  <a:schemeClr val="tx1"/>
                </a:solidFill>
              </a:rPr>
              <a:t>2018 год, тыс. рублей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Содержимое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47950"/>
              </p:ext>
            </p:extLst>
          </p:nvPr>
        </p:nvGraphicFramePr>
        <p:xfrm>
          <a:off x="323527" y="1182016"/>
          <a:ext cx="8496945" cy="546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464"/>
            <a:ext cx="8208912" cy="364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89040"/>
            <a:ext cx="8569072" cy="2736304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i="1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5300" i="1" dirty="0">
                <a:latin typeface="Times New Roman" pitchFamily="18" charset="0"/>
                <a:cs typeface="Times New Roman" pitchFamily="18" charset="0"/>
              </a:rPr>
              <a:t>для граждан – </a:t>
            </a:r>
            <a:br>
              <a:rPr lang="ru-RU" sz="53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подготовлен на основании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Решения Совета народных депутатов Тяжинского муниципального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района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30.05.2019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г №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247 «Об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исполнении бюджета Тяжинского муниципального района за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2018год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05064"/>
            <a:ext cx="8640960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10081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</a:rPr>
              <a:t>Динамика поступления неналоговых доходов в бюджет Тяжинского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за 2017-2018гг., тыс. рублей</a:t>
            </a:r>
            <a:endParaRPr lang="ru-RU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640667"/>
              </p:ext>
            </p:extLst>
          </p:nvPr>
        </p:nvGraphicFramePr>
        <p:xfrm>
          <a:off x="461376" y="1124745"/>
          <a:ext cx="86868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7" y="0"/>
            <a:ext cx="8496944" cy="1285875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Безвозмездные поступления от других бюджетов бюджетной системы РФ в бюджет Тяжинского муниципального района в </a:t>
            </a:r>
            <a:r>
              <a:rPr lang="ru-RU" sz="2400" b="1" dirty="0" smtClean="0">
                <a:solidFill>
                  <a:schemeClr val="tx1"/>
                </a:solidFill>
              </a:rPr>
              <a:t>2018 </a:t>
            </a:r>
            <a:r>
              <a:rPr lang="ru-RU" sz="2400" b="1" dirty="0">
                <a:solidFill>
                  <a:schemeClr val="tx1"/>
                </a:solidFill>
              </a:rPr>
              <a:t>году               </a:t>
            </a:r>
            <a:r>
              <a:rPr lang="ru-RU" sz="1600" dirty="0" smtClean="0">
                <a:effectLst/>
              </a:rPr>
              <a:t>                                     </a:t>
            </a:r>
            <a:endParaRPr lang="ru-RU" sz="1600" dirty="0">
              <a:effectLst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467454"/>
              </p:ext>
            </p:extLst>
          </p:nvPr>
        </p:nvGraphicFramePr>
        <p:xfrm>
          <a:off x="179388" y="1428750"/>
          <a:ext cx="8785224" cy="436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500"/>
                <a:gridCol w="1872208"/>
                <a:gridCol w="1944216"/>
                <a:gridCol w="1584300"/>
              </a:tblGrid>
              <a:tr h="92013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тыс.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Фактически поступило,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тыс. рублей 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ru-RU" sz="12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065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Дотации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494 344,0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494 344,0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Субсидии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20 926,7</a:t>
                      </a: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15 680,7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74,93%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Субвенции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575 559,0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572 079,6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99,4%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12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Иные межбюджетные трансферты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7 900,0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7 900,0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124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безвозмездных поступлений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1 098 729,7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1 090 004,3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99,2%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110406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tx1"/>
                </a:solidFill>
              </a:rPr>
              <a:t>Структура безвозмездных поступлений от других бюджетов бюджетной системы РФ в бюджет Тяжинского муниципального района за </a:t>
            </a:r>
            <a:r>
              <a:rPr lang="ru-RU" sz="2100" b="1" dirty="0" smtClean="0">
                <a:solidFill>
                  <a:schemeClr val="tx1"/>
                </a:solidFill>
              </a:rPr>
              <a:t>2018 год, тыс. рублей</a:t>
            </a:r>
            <a:endParaRPr lang="ru-RU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одержимое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004483"/>
              </p:ext>
            </p:extLst>
          </p:nvPr>
        </p:nvGraphicFramePr>
        <p:xfrm>
          <a:off x="325438" y="1412875"/>
          <a:ext cx="8320087" cy="511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842248" cy="72008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tx1"/>
                </a:solidFill>
              </a:rPr>
              <a:t>Исполнение расходов бюджета Тяжинского муниципального района по отраслевому признаку в </a:t>
            </a:r>
            <a:r>
              <a:rPr lang="ru-RU" sz="2100" b="1" dirty="0" smtClean="0">
                <a:solidFill>
                  <a:schemeClr val="tx1"/>
                </a:solidFill>
              </a:rPr>
              <a:t>2018 году</a:t>
            </a:r>
            <a:endParaRPr lang="ru-RU" sz="21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22732"/>
              </p:ext>
            </p:extLst>
          </p:nvPr>
        </p:nvGraphicFramePr>
        <p:xfrm>
          <a:off x="323528" y="908720"/>
          <a:ext cx="8501634" cy="5630532"/>
        </p:xfrm>
        <a:graphic>
          <a:graphicData uri="http://schemas.openxmlformats.org/drawingml/2006/table">
            <a:tbl>
              <a:tblPr/>
              <a:tblGrid>
                <a:gridCol w="3384376"/>
                <a:gridCol w="1584176"/>
                <a:gridCol w="1584176"/>
                <a:gridCol w="936104"/>
                <a:gridCol w="1012802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Уточненный план,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рублей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рублей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%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исполне-ния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Доля в общей сумме расходов, 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45 477 653,75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44 587 081,85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Национальная оборона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1 958 400,00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1 958 400,00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2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2 071 362,26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2 068 260,82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Национальная экономика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6 834 957,73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6 834 957,73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3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30 741 184,94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25 329 283,72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Образование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558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017 937,90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557 341 612,53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Культура, кинематография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147 587 194,45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145 728 529,30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Здравоохранение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Социальная политика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296 780 981,71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293 770 347,76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Физическая культура и спорт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Средства массовой информации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150 000,00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150 000,00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2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Обслуживание государственного и муниципального долга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1 000,0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386,74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0,00003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2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 Межбюджетные трансферты общего характера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113 497 039,85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113 497 039,85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0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Всего расходов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1 203 199 712,59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1 191 347 900,30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99,0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9" y="188640"/>
            <a:ext cx="8842248" cy="7388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</a:t>
            </a:r>
            <a:r>
              <a:rPr lang="ru-RU" sz="1800" b="1" dirty="0" smtClean="0">
                <a:solidFill>
                  <a:schemeClr val="tx1"/>
                </a:solidFill>
              </a:rPr>
              <a:t>направленные на решение общегосударственных вопросов в 2018 году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65967"/>
              </p:ext>
            </p:extLst>
          </p:nvPr>
        </p:nvGraphicFramePr>
        <p:xfrm>
          <a:off x="179513" y="1124744"/>
          <a:ext cx="8496943" cy="3421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7"/>
                <a:gridCol w="1512168"/>
                <a:gridCol w="1440160"/>
                <a:gridCol w="1152128"/>
              </a:tblGrid>
              <a:tr h="598648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094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Расходы на содержание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органов местного самоуправления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32 051 083,43</a:t>
                      </a: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31 200 924,98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97,35%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Расходы на функционирование многофункционального центра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4 784 931,97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4 774 318,52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99,78%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Осуществление мероприятий по технической инвентаризации, паспортизации объектов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447 675,03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447 675,03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506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</a:t>
                      </a:r>
                      <a:r>
                        <a:rPr lang="ru-RU" sz="1400" b="1" baseline="0" dirty="0" smtClean="0"/>
                        <a:t> 8</a:t>
                      </a:r>
                      <a:r>
                        <a:rPr lang="ru-RU" sz="1400" b="1" dirty="0" smtClean="0"/>
                        <a:t>00,00</a:t>
                      </a:r>
                      <a:endParaRPr lang="ru-RU" sz="1400" b="1" dirty="0"/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0%</a:t>
                      </a:r>
                      <a:endParaRPr lang="ru-RU" sz="1400" b="1" dirty="0"/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05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Прочие общегосударственные вопросы, не включенные в другие разделы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8 164 163,32</a:t>
                      </a:r>
                      <a:endParaRPr lang="ru-RU" sz="1400" b="1" dirty="0"/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8 164 163,32</a:t>
                      </a:r>
                      <a:endParaRPr lang="ru-RU" sz="1400" b="1" dirty="0"/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100,0%</a:t>
                      </a:r>
                      <a:endParaRPr lang="ru-RU" sz="1400" b="1" dirty="0"/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24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45 477 653,75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44 587 081,85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98,04%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V:\Отдел БУиО\ОТЧЕТ для граждан\2018\ЕДДС\аппарат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75" y="4773633"/>
            <a:ext cx="2520280" cy="17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73633"/>
            <a:ext cx="2520280" cy="179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1" y="4773633"/>
            <a:ext cx="2520280" cy="179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14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9" y="188640"/>
            <a:ext cx="8842248" cy="6480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Структура и </a:t>
            </a:r>
            <a:r>
              <a:rPr lang="ru-RU" sz="1600" b="1" dirty="0">
                <a:solidFill>
                  <a:schemeClr val="tx1"/>
                </a:solidFill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</a:rPr>
              <a:t>инамика расходов </a:t>
            </a:r>
            <a:r>
              <a:rPr lang="ru-RU" sz="1600" b="1" dirty="0">
                <a:solidFill>
                  <a:schemeClr val="tx1"/>
                </a:solidFill>
              </a:rPr>
              <a:t>бюджета Тяжинского муниципального района </a:t>
            </a:r>
            <a:r>
              <a:rPr lang="ru-RU" sz="1600" b="1" dirty="0" smtClean="0">
                <a:solidFill>
                  <a:schemeClr val="tx1"/>
                </a:solidFill>
              </a:rPr>
              <a:t>направленных на решение общегосударственных вопросов в 2018 году,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93639240"/>
              </p:ext>
            </p:extLst>
          </p:nvPr>
        </p:nvGraphicFramePr>
        <p:xfrm>
          <a:off x="4283968" y="1340768"/>
          <a:ext cx="48600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61529079"/>
              </p:ext>
            </p:extLst>
          </p:nvPr>
        </p:nvGraphicFramePr>
        <p:xfrm>
          <a:off x="179512" y="1196752"/>
          <a:ext cx="4608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67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9" y="188640"/>
            <a:ext cx="8842248" cy="7388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в области национальной </a:t>
            </a:r>
            <a:r>
              <a:rPr lang="ru-RU" sz="1800" b="1" dirty="0" smtClean="0">
                <a:solidFill>
                  <a:schemeClr val="tx1"/>
                </a:solidFill>
              </a:rPr>
              <a:t>обороны, безопасности и правоохранительной деятельности в 2018 году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10602"/>
              </p:ext>
            </p:extLst>
          </p:nvPr>
        </p:nvGraphicFramePr>
        <p:xfrm>
          <a:off x="179513" y="1124745"/>
          <a:ext cx="5472608" cy="266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951"/>
                <a:gridCol w="1199476"/>
                <a:gridCol w="1124509"/>
                <a:gridCol w="749672"/>
              </a:tblGrid>
              <a:tr h="44293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8782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1 958</a:t>
                      </a:r>
                      <a:r>
                        <a:rPr lang="ru-RU" sz="13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400</a:t>
                      </a:r>
                      <a:r>
                        <a:rPr lang="ru-RU" sz="13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,00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1 958 400,00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975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Национальная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безопасность и правоохранительная деятельность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119 568,36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119</a:t>
                      </a:r>
                      <a:r>
                        <a:rPr lang="ru-RU" sz="13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568,36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8575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Содержание единой дежурно- диспетчерской службы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1 951 793,90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1 948 692,46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99,8</a:t>
                      </a:r>
                      <a:endParaRPr lang="ru-RU" sz="13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114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4 029 762,26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ru-RU" sz="1300" b="1" baseline="0" dirty="0" smtClean="0">
                          <a:solidFill>
                            <a:schemeClr val="bg1"/>
                          </a:solidFill>
                        </a:rPr>
                        <a:t> 026 660,82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99,9%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99609045"/>
              </p:ext>
            </p:extLst>
          </p:nvPr>
        </p:nvGraphicFramePr>
        <p:xfrm>
          <a:off x="5436096" y="3212976"/>
          <a:ext cx="370790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448272" cy="176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V:\Отдел БУиО\ОТЧЕТ для граждан\2018\фото\призывная комисс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7541"/>
            <a:ext cx="2520280" cy="17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V:\Отдел БУиО\ОТЧЕТ для граждан\2018\фото\2019\лесной пожа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9661"/>
            <a:ext cx="2552933" cy="17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9" y="188640"/>
            <a:ext cx="8842248" cy="7388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в </a:t>
            </a:r>
            <a:r>
              <a:rPr lang="ru-RU" sz="1800" b="1" dirty="0" smtClean="0">
                <a:solidFill>
                  <a:schemeClr val="tx1"/>
                </a:solidFill>
              </a:rPr>
              <a:t>области </a:t>
            </a:r>
            <a:r>
              <a:rPr lang="ru-RU" sz="1800" b="1" dirty="0">
                <a:solidFill>
                  <a:schemeClr val="tx1"/>
                </a:solidFill>
              </a:rPr>
              <a:t>национальной экономики в </a:t>
            </a:r>
            <a:r>
              <a:rPr lang="ru-RU" sz="1800" b="1" dirty="0" smtClean="0">
                <a:solidFill>
                  <a:schemeClr val="tx1"/>
                </a:solidFill>
              </a:rPr>
              <a:t>2018 </a:t>
            </a:r>
            <a:r>
              <a:rPr lang="ru-RU" sz="1800" b="1" dirty="0">
                <a:solidFill>
                  <a:schemeClr val="tx1"/>
                </a:solidFill>
              </a:rPr>
              <a:t>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77890"/>
              </p:ext>
            </p:extLst>
          </p:nvPr>
        </p:nvGraphicFramePr>
        <p:xfrm>
          <a:off x="683568" y="1196752"/>
          <a:ext cx="7776864" cy="2527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0122"/>
                <a:gridCol w="1527599"/>
                <a:gridCol w="1458162"/>
                <a:gridCol w="1110981"/>
              </a:tblGrid>
              <a:tr h="97985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6043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субъектов малого и среднего</a:t>
                      </a:r>
                      <a:r>
                        <a:rPr lang="ru-RU" sz="1400" b="1" kern="12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предпринимательства</a:t>
                      </a:r>
                      <a:endParaRPr lang="ru-RU" sz="14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24 000,00</a:t>
                      </a:r>
                      <a:endParaRPr lang="ru-RU" sz="14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24 000,00</a:t>
                      </a:r>
                      <a:endParaRPr lang="ru-RU" sz="14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ru-RU" sz="14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Снабжение населения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топливом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6 810 957,73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6 810 957,73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100,0%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134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6 834 957,73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6 834 957,73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2999"/>
            <a:ext cx="2448272" cy="167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30994"/>
            <a:ext cx="2448272" cy="159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ONY\Desktop\2018\фото\2019\уголь в вагона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440764" cy="16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6" y="116632"/>
            <a:ext cx="8839200" cy="64807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Расходы бюджета Тяжинского муниципального района на жилищно-коммунальное хозяйство в </a:t>
            </a:r>
            <a:r>
              <a:rPr lang="ru-RU" sz="2200" b="1" dirty="0" smtClean="0">
                <a:solidFill>
                  <a:schemeClr val="tx1"/>
                </a:solidFill>
              </a:rPr>
              <a:t>2018 </a:t>
            </a:r>
            <a:r>
              <a:rPr lang="ru-RU" sz="2200" b="1" dirty="0">
                <a:solidFill>
                  <a:schemeClr val="tx1"/>
                </a:solidFill>
              </a:rPr>
              <a:t>году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51524"/>
              </p:ext>
            </p:extLst>
          </p:nvPr>
        </p:nvGraphicFramePr>
        <p:xfrm>
          <a:off x="179513" y="836711"/>
          <a:ext cx="8784975" cy="3283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1296144"/>
                <a:gridCol w="1296144"/>
                <a:gridCol w="1152128"/>
              </a:tblGrid>
              <a:tr h="576065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6974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Уплата взносов за капитальный ремонт многоквартирных домов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192 755,40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192 755,40</a:t>
                      </a: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71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Организация в границах сельских поселений электро-, тепло-, газо- и водоснабжения населения, водоотведения </a:t>
                      </a:r>
                      <a:endParaRPr lang="ru-RU" sz="1100" b="1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15 121 414,54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15 121 414,54</a:t>
                      </a: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111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Подготовка объектов ЖКХ к отопительному сезону</a:t>
                      </a:r>
                      <a:endParaRPr lang="ru-RU" sz="11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3 655 015,00</a:t>
                      </a: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3 654 494,48</a:t>
                      </a: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61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и реконструкция объектов систем водоснабжения и водоотведения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1 700 000,00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1 700 000,00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100,0%                                               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266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ремонт объектов систем водоснабжения и водоотведения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1 760 000,00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1 751 200,00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99,5%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ремонт котельных и сетей теплоснабжения с применением </a:t>
                      </a:r>
                      <a:r>
                        <a:rPr lang="ru-RU" sz="1100" b="1" kern="12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энергоэффективных</a:t>
                      </a:r>
                      <a:r>
                        <a:rPr lang="ru-RU" sz="11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технологий, материалов и оборудования</a:t>
                      </a: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8 312 000,00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2 909 419,30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35,0%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175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Итого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 хозяйство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30 741 184,94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25 329 283,72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</a:rPr>
                        <a:t>82,4%</a:t>
                      </a:r>
                      <a:endParaRPr lang="ru-RU"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 descr="C:\Users\SONY\Desktop\2018\фото\благоустройст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2304256" cy="15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ONY\Desktop\2018\фото\субботник ле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01182"/>
            <a:ext cx="2352006" cy="15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ONY\Desktop\2018\фото\благоустройство дв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58" y="4725144"/>
            <a:ext cx="2498462" cy="15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81" y="188640"/>
            <a:ext cx="8839200" cy="74672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Структура и динамика расходов </a:t>
            </a:r>
            <a:r>
              <a:rPr lang="ru-RU" sz="1800" b="1" dirty="0">
                <a:solidFill>
                  <a:schemeClr val="tx1"/>
                </a:solidFill>
              </a:rPr>
              <a:t>бюджета Тяжинского муниципального района на жилищно-коммунальное хозяйство в </a:t>
            </a:r>
            <a:r>
              <a:rPr lang="ru-RU" sz="1800" b="1" dirty="0" smtClean="0">
                <a:solidFill>
                  <a:schemeClr val="tx1"/>
                </a:solidFill>
              </a:rPr>
              <a:t>2018 году, тыс. рублей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28225043"/>
              </p:ext>
            </p:extLst>
          </p:nvPr>
        </p:nvGraphicFramePr>
        <p:xfrm>
          <a:off x="179512" y="1412776"/>
          <a:ext cx="5400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88225452"/>
              </p:ext>
            </p:extLst>
          </p:nvPr>
        </p:nvGraphicFramePr>
        <p:xfrm>
          <a:off x="5436096" y="1124744"/>
          <a:ext cx="3312368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Овал 2"/>
          <p:cNvSpPr/>
          <p:nvPr/>
        </p:nvSpPr>
        <p:spPr>
          <a:xfrm>
            <a:off x="2206008" y="2420888"/>
            <a:ext cx="23042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25 329,3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948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Этапы составления бюджетной отчетности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Годовой  </a:t>
            </a:r>
            <a:r>
              <a:rPr lang="ru-RU" sz="2000" dirty="0">
                <a:solidFill>
                  <a:schemeClr val="tx1"/>
                </a:solidFill>
              </a:rPr>
              <a:t>отчет  об  исполнении  </a:t>
            </a:r>
            <a:r>
              <a:rPr lang="ru-RU" sz="2000" dirty="0" smtClean="0">
                <a:solidFill>
                  <a:schemeClr val="tx1"/>
                </a:solidFill>
              </a:rPr>
              <a:t>бюджета  Тяжинского муниципального района  за </a:t>
            </a:r>
            <a:r>
              <a:rPr lang="ru-RU" sz="2000" dirty="0" smtClean="0">
                <a:solidFill>
                  <a:schemeClr val="tx1"/>
                </a:solidFill>
              </a:rPr>
              <a:t>2018 </a:t>
            </a:r>
            <a:r>
              <a:rPr lang="ru-RU" sz="2000" dirty="0" smtClean="0">
                <a:solidFill>
                  <a:schemeClr val="tx1"/>
                </a:solidFill>
              </a:rPr>
              <a:t>год до его  </a:t>
            </a:r>
            <a:r>
              <a:rPr lang="ru-RU" sz="2000" dirty="0">
                <a:solidFill>
                  <a:schemeClr val="tx1"/>
                </a:solidFill>
              </a:rPr>
              <a:t>рассмотрения  в  Совете  </a:t>
            </a:r>
            <a:r>
              <a:rPr lang="ru-RU" sz="2000" dirty="0" smtClean="0">
                <a:solidFill>
                  <a:schemeClr val="tx1"/>
                </a:solidFill>
              </a:rPr>
              <a:t>народных депутатов  </a:t>
            </a:r>
            <a:r>
              <a:rPr lang="ru-RU" sz="2000" dirty="0">
                <a:solidFill>
                  <a:schemeClr val="tx1"/>
                </a:solidFill>
              </a:rPr>
              <a:t>подлежит  внешней  </a:t>
            </a:r>
            <a:r>
              <a:rPr lang="ru-RU" sz="2000" dirty="0" smtClean="0">
                <a:solidFill>
                  <a:schemeClr val="tx1"/>
                </a:solidFill>
              </a:rPr>
              <a:t>проверке контрольно-счетным органом Тяжинского муниципального района, результаты которой оформляются соответствующим заключением. 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По  </a:t>
            </a:r>
            <a:r>
              <a:rPr lang="ru-RU" sz="2000" dirty="0">
                <a:solidFill>
                  <a:schemeClr val="tx1"/>
                </a:solidFill>
              </a:rPr>
              <a:t>проекту  решения  Совета  депутатов </a:t>
            </a:r>
            <a:r>
              <a:rPr lang="ru-RU" sz="2000" dirty="0" smtClean="0">
                <a:solidFill>
                  <a:schemeClr val="tx1"/>
                </a:solidFill>
              </a:rPr>
              <a:t>Тяжинского муниципального </a:t>
            </a:r>
            <a:r>
              <a:rPr lang="ru-RU" sz="2000" dirty="0">
                <a:solidFill>
                  <a:schemeClr val="tx1"/>
                </a:solidFill>
              </a:rPr>
              <a:t>района </a:t>
            </a:r>
            <a:r>
              <a:rPr lang="ru-RU" sz="2000" dirty="0" smtClean="0">
                <a:solidFill>
                  <a:schemeClr val="tx1"/>
                </a:solidFill>
              </a:rPr>
              <a:t>«Об </a:t>
            </a:r>
            <a:r>
              <a:rPr lang="ru-RU" sz="2000" dirty="0">
                <a:solidFill>
                  <a:schemeClr val="tx1"/>
                </a:solidFill>
              </a:rPr>
              <a:t>исполнении бюджета Тяжинского муниципального района за </a:t>
            </a:r>
            <a:r>
              <a:rPr lang="ru-RU" sz="2000" dirty="0" smtClean="0">
                <a:solidFill>
                  <a:schemeClr val="tx1"/>
                </a:solidFill>
              </a:rPr>
              <a:t>2018 </a:t>
            </a:r>
            <a:r>
              <a:rPr lang="ru-RU" sz="2000" dirty="0" smtClean="0">
                <a:solidFill>
                  <a:schemeClr val="tx1"/>
                </a:solidFill>
              </a:rPr>
              <a:t>год» проводятся 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убличные  слушания.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тчет  </a:t>
            </a:r>
            <a:r>
              <a:rPr lang="ru-RU" sz="2000" dirty="0">
                <a:solidFill>
                  <a:schemeClr val="tx1"/>
                </a:solidFill>
              </a:rPr>
              <a:t>об  исполнении  бюджета </a:t>
            </a:r>
            <a:r>
              <a:rPr lang="ru-RU" sz="2000" dirty="0" smtClean="0">
                <a:solidFill>
                  <a:schemeClr val="tx1"/>
                </a:solidFill>
              </a:rPr>
              <a:t>Тяжинского муниципального района  за </a:t>
            </a:r>
            <a:r>
              <a:rPr lang="ru-RU" sz="2000" dirty="0" smtClean="0">
                <a:solidFill>
                  <a:schemeClr val="tx1"/>
                </a:solidFill>
              </a:rPr>
              <a:t>2018 </a:t>
            </a:r>
            <a:r>
              <a:rPr lang="ru-RU" sz="2000" dirty="0" smtClean="0">
                <a:solidFill>
                  <a:schemeClr val="tx1"/>
                </a:solidFill>
              </a:rPr>
              <a:t>год  утверждается  </a:t>
            </a:r>
            <a:r>
              <a:rPr lang="ru-RU" sz="2000" dirty="0">
                <a:solidFill>
                  <a:schemeClr val="tx1"/>
                </a:solidFill>
              </a:rPr>
              <a:t>Решением  Совета </a:t>
            </a:r>
            <a:r>
              <a:rPr lang="ru-RU" sz="2000" dirty="0" smtClean="0">
                <a:solidFill>
                  <a:schemeClr val="tx1"/>
                </a:solidFill>
              </a:rPr>
              <a:t>народных депутатов Тяжинского муниципального района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03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</a:t>
            </a:r>
            <a:r>
              <a:rPr lang="ru-RU" sz="1800" b="1" dirty="0" smtClean="0">
                <a:solidFill>
                  <a:schemeClr val="tx1"/>
                </a:solidFill>
              </a:rPr>
              <a:t>2018 </a:t>
            </a:r>
            <a:r>
              <a:rPr lang="ru-RU" sz="1800" b="1" dirty="0">
                <a:solidFill>
                  <a:schemeClr val="tx1"/>
                </a:solidFill>
              </a:rPr>
              <a:t>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</a:t>
            </a:r>
            <a:r>
              <a:rPr lang="ru-RU" sz="1800" b="1" dirty="0">
                <a:solidFill>
                  <a:schemeClr val="tx1"/>
                </a:solidFill>
              </a:rPr>
              <a:t>сфере образования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105613"/>
              </p:ext>
            </p:extLst>
          </p:nvPr>
        </p:nvGraphicFramePr>
        <p:xfrm>
          <a:off x="107503" y="836712"/>
          <a:ext cx="6480721" cy="349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95"/>
                <a:gridCol w="1399748"/>
                <a:gridCol w="1433399"/>
                <a:gridCol w="848079"/>
              </a:tblGrid>
              <a:tr h="648479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316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Дошкольное  образование </a:t>
                      </a:r>
                    </a:p>
                    <a:p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165 185 557,34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165 141 727,34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100,0%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71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Общее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308 501 165,60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307 908 395,60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99,8%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4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 образование детей 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55 212 744,09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55 212 744,09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100,00%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7351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Молодежная политика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218 986,70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218 986,70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1472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 области образования 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28 899 484,17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28 859 758,80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99,9%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4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Итого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образованию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558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017 937,90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557 341 612,53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99,9%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SONY\Desktop\2018\фото\последний зво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4"/>
            <a:ext cx="2780614" cy="18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ONY\Desktop\2018\фото\сгто детсадовц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91" y="2708920"/>
            <a:ext cx="2194600" cy="159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ONY\Desktop\2018\фото\2019\муз школ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5"/>
            <a:ext cx="2753767" cy="18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ONY\Desktop\2018\фото\2019\дет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91" y="822378"/>
            <a:ext cx="2194600" cy="16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ONY\Desktop\2018\фото\спорт спорткомплек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78" y="4653135"/>
            <a:ext cx="2573613" cy="18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67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</a:t>
            </a:r>
            <a:r>
              <a:rPr lang="ru-RU" sz="1800" b="1" dirty="0" smtClean="0">
                <a:solidFill>
                  <a:schemeClr val="tx1"/>
                </a:solidFill>
              </a:rPr>
              <a:t>2018 </a:t>
            </a:r>
            <a:r>
              <a:rPr lang="ru-RU" sz="1800" b="1" dirty="0">
                <a:solidFill>
                  <a:schemeClr val="tx1"/>
                </a:solidFill>
              </a:rPr>
              <a:t>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</a:t>
            </a:r>
            <a:r>
              <a:rPr lang="ru-RU" sz="1800" b="1" dirty="0">
                <a:solidFill>
                  <a:schemeClr val="tx1"/>
                </a:solidFill>
              </a:rPr>
              <a:t>сфере </a:t>
            </a:r>
            <a:r>
              <a:rPr lang="ru-RU" sz="1800" b="1" dirty="0" smtClean="0">
                <a:solidFill>
                  <a:schemeClr val="tx1"/>
                </a:solidFill>
              </a:rPr>
              <a:t>образования, тыс. рублей 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35073345"/>
              </p:ext>
            </p:extLst>
          </p:nvPr>
        </p:nvGraphicFramePr>
        <p:xfrm>
          <a:off x="107504" y="2132856"/>
          <a:ext cx="51845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1029021"/>
              </p:ext>
            </p:extLst>
          </p:nvPr>
        </p:nvGraphicFramePr>
        <p:xfrm>
          <a:off x="4788024" y="1433592"/>
          <a:ext cx="4032448" cy="494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1520" y="662320"/>
            <a:ext cx="4032448" cy="154254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структуру отрасли входят 45 учреждений,</a:t>
            </a:r>
          </a:p>
          <a:p>
            <a:pPr algn="ctr"/>
            <a:r>
              <a:rPr lang="ru-RU" sz="1200" dirty="0" smtClean="0"/>
              <a:t> в том числе: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Учреждения дошкольного образования -  21 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Учреждения общего образования – 15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Учреждения дополнительного образования - 5</a:t>
            </a:r>
          </a:p>
          <a:p>
            <a:pPr marL="285750" indent="-285750" algn="just">
              <a:buFontTx/>
              <a:buChar char="-"/>
            </a:pPr>
            <a:r>
              <a:rPr lang="ru-RU" sz="1200" dirty="0"/>
              <a:t>Детский дом - 1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Коррекционная </a:t>
            </a:r>
            <a:r>
              <a:rPr lang="ru-RU" sz="1200" dirty="0"/>
              <a:t>школа-интернат - 1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Прочие </a:t>
            </a:r>
            <a:r>
              <a:rPr lang="ru-RU" sz="1200" dirty="0"/>
              <a:t>учреждения образования </a:t>
            </a:r>
            <a:r>
              <a:rPr lang="ru-RU" sz="1200" dirty="0" smtClean="0"/>
              <a:t>– 2</a:t>
            </a:r>
          </a:p>
        </p:txBody>
      </p:sp>
    </p:spTree>
    <p:extLst>
      <p:ext uri="{BB962C8B-B14F-4D97-AF65-F5344CB8AC3E}">
        <p14:creationId xmlns:p14="http://schemas.microsoft.com/office/powerpoint/2010/main" val="25396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SONY\Desktop\2018\фото\2019\культу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88" y="3861048"/>
            <a:ext cx="3117081" cy="18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ONY\Desktop\2018\фото\2019\д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07988"/>
            <a:ext cx="2769109" cy="18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</a:t>
            </a:r>
            <a:r>
              <a:rPr lang="ru-RU" sz="1800" b="1" dirty="0" smtClean="0">
                <a:solidFill>
                  <a:schemeClr val="tx1"/>
                </a:solidFill>
              </a:rPr>
              <a:t>2018 </a:t>
            </a:r>
            <a:r>
              <a:rPr lang="ru-RU" sz="1800" b="1" dirty="0">
                <a:solidFill>
                  <a:schemeClr val="tx1"/>
                </a:solidFill>
              </a:rPr>
              <a:t>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области культуры, кинематографии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94238"/>
              </p:ext>
            </p:extLst>
          </p:nvPr>
        </p:nvGraphicFramePr>
        <p:xfrm>
          <a:off x="251520" y="1844824"/>
          <a:ext cx="6480721" cy="206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495"/>
                <a:gridCol w="1399748"/>
                <a:gridCol w="1433399"/>
                <a:gridCol w="848079"/>
              </a:tblGrid>
              <a:tr h="576064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31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Культура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127 794 223,36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127 672 578,69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99,9%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71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Другие вопросы в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области культуры</a:t>
                      </a:r>
                      <a:endParaRPr lang="ru-RU" sz="16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19 792 971,09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18 055 950,61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91,2%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4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Итого 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 культуре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147 587 194,45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145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728 529,30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98,7%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51520" y="836712"/>
            <a:ext cx="4032448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В структуру отрасли входят 4 учреждения, в том числе: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Учреждения культуры -  3 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/>
              <a:t>Прочие </a:t>
            </a:r>
            <a:r>
              <a:rPr lang="ru-RU" sz="1200" dirty="0"/>
              <a:t>учреждения </a:t>
            </a:r>
            <a:r>
              <a:rPr lang="ru-RU" sz="1200" dirty="0" smtClean="0"/>
              <a:t>культуры – 1</a:t>
            </a:r>
          </a:p>
        </p:txBody>
      </p:sp>
      <p:pic>
        <p:nvPicPr>
          <p:cNvPr id="6149" name="Picture 5" descr="C:\Users\SONY\Desktop\2018\фото\2019\Нац ел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76377"/>
            <a:ext cx="1866007" cy="18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ONY\Desktop\2018\фото\культура хо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2" y="4005064"/>
            <a:ext cx="3168352" cy="18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</a:t>
            </a:r>
            <a:r>
              <a:rPr lang="ru-RU" sz="1800" b="1" dirty="0" smtClean="0">
                <a:solidFill>
                  <a:schemeClr val="tx1"/>
                </a:solidFill>
              </a:rPr>
              <a:t>2018 </a:t>
            </a:r>
            <a:r>
              <a:rPr lang="ru-RU" sz="1800" b="1" dirty="0">
                <a:solidFill>
                  <a:schemeClr val="tx1"/>
                </a:solidFill>
              </a:rPr>
              <a:t>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области культуры, кинематографии, тыс. рублей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710087"/>
              </p:ext>
            </p:extLst>
          </p:nvPr>
        </p:nvGraphicFramePr>
        <p:xfrm>
          <a:off x="251520" y="1124744"/>
          <a:ext cx="58326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34591132"/>
              </p:ext>
            </p:extLst>
          </p:nvPr>
        </p:nvGraphicFramePr>
        <p:xfrm>
          <a:off x="5868144" y="980728"/>
          <a:ext cx="29523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48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35" y="404664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бюджета Тяжинского муниципального района за </a:t>
            </a:r>
            <a:r>
              <a:rPr lang="ru-RU" sz="2000" b="1" dirty="0" smtClean="0">
                <a:solidFill>
                  <a:schemeClr val="tx1"/>
                </a:solidFill>
              </a:rPr>
              <a:t>2018 </a:t>
            </a:r>
            <a:r>
              <a:rPr lang="ru-RU" sz="2000" b="1" dirty="0">
                <a:solidFill>
                  <a:schemeClr val="tx1"/>
                </a:solidFill>
              </a:rPr>
              <a:t>год 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 области здравоохранения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29147"/>
              </p:ext>
            </p:extLst>
          </p:nvPr>
        </p:nvGraphicFramePr>
        <p:xfrm>
          <a:off x="327893" y="1340768"/>
          <a:ext cx="8370409" cy="1619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113"/>
                <a:gridCol w="1663140"/>
                <a:gridCol w="1622770"/>
                <a:gridCol w="1539386"/>
              </a:tblGrid>
              <a:tr h="792088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270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Страховые взносы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на ОМС неработающего населения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50 000,00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50 000,00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27893" y="3402401"/>
            <a:ext cx="8698777" cy="6668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бюджета Тяжинского муниципального района за </a:t>
            </a:r>
            <a:r>
              <a:rPr lang="ru-RU" sz="2000" b="1" dirty="0" smtClean="0">
                <a:solidFill>
                  <a:schemeClr val="tx1"/>
                </a:solidFill>
              </a:rPr>
              <a:t>2018 </a:t>
            </a:r>
            <a:r>
              <a:rPr lang="ru-RU" sz="2000" b="1" dirty="0">
                <a:solidFill>
                  <a:schemeClr val="tx1"/>
                </a:solidFill>
              </a:rPr>
              <a:t>год в сфере средств массовой информации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10603"/>
              </p:ext>
            </p:extLst>
          </p:nvPr>
        </p:nvGraphicFramePr>
        <p:xfrm>
          <a:off x="351392" y="4293096"/>
          <a:ext cx="8316854" cy="152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341"/>
                <a:gridCol w="1584176"/>
                <a:gridCol w="1656184"/>
                <a:gridCol w="1368153"/>
              </a:tblGrid>
              <a:tr h="648072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7540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АУ Редакция газеты «Призыв»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150 000,00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150 000,00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7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</a:t>
            </a:r>
            <a:r>
              <a:rPr lang="ru-RU" sz="1800" b="1" dirty="0" smtClean="0">
                <a:solidFill>
                  <a:schemeClr val="tx1"/>
                </a:solidFill>
              </a:rPr>
              <a:t>2018 </a:t>
            </a:r>
            <a:r>
              <a:rPr lang="ru-RU" sz="1800" b="1" dirty="0">
                <a:solidFill>
                  <a:schemeClr val="tx1"/>
                </a:solidFill>
              </a:rPr>
              <a:t>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области социальной политики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279405"/>
              </p:ext>
            </p:extLst>
          </p:nvPr>
        </p:nvGraphicFramePr>
        <p:xfrm>
          <a:off x="179512" y="908720"/>
          <a:ext cx="8352928" cy="292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656184"/>
                <a:gridCol w="1584176"/>
                <a:gridCol w="1080120"/>
              </a:tblGrid>
              <a:tr h="801446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820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Мероприятия по охране семьи и детства 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113  763  300,0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111 563 478,00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98,1%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47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Социальное и пенсионное обеспечение </a:t>
                      </a:r>
                      <a:endParaRPr lang="ru-RU" sz="16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106 156 481,71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105 549 321,89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99,4%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на функционирование учреждений</a:t>
                      </a:r>
                      <a:endParaRPr lang="ru-RU" sz="16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76 861 200,00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76 657 547,87</a:t>
                      </a:r>
                      <a:endParaRPr lang="ru-RU" sz="1400" b="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99,7%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22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Итого расходов в области социальной политики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296 780 981,71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293 770 347,76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99,0%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C:\Users\SONY\Desktop\2018\фото\соц защита ветера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99241"/>
            <a:ext cx="2684909" cy="19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NY\Desktop\2018\фото\соц защита раздача вещ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99240"/>
            <a:ext cx="2823456" cy="19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ONY\Desktop\2018\фото\соц защита раздача проднабор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8" y="4699239"/>
            <a:ext cx="2908015" cy="19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0" y="62589"/>
            <a:ext cx="8839200" cy="62892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/>
                </a:solidFill>
              </a:rPr>
              <a:t>Расходы бюджета Тяжинского муниципального района за </a:t>
            </a:r>
            <a:r>
              <a:rPr lang="ru-RU" sz="1800" b="1" dirty="0" smtClean="0">
                <a:solidFill>
                  <a:schemeClr val="tx1"/>
                </a:solidFill>
              </a:rPr>
              <a:t>2018 </a:t>
            </a:r>
            <a:r>
              <a:rPr lang="ru-RU" sz="1800" b="1" dirty="0">
                <a:solidFill>
                  <a:schemeClr val="tx1"/>
                </a:solidFill>
              </a:rPr>
              <a:t>год 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области социальной политики, тыс. рублей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23414664"/>
              </p:ext>
            </p:extLst>
          </p:nvPr>
        </p:nvGraphicFramePr>
        <p:xfrm>
          <a:off x="251520" y="1268760"/>
          <a:ext cx="51845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1188652"/>
              </p:ext>
            </p:extLst>
          </p:nvPr>
        </p:nvGraphicFramePr>
        <p:xfrm>
          <a:off x="5220072" y="764704"/>
          <a:ext cx="369607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52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49" y="116632"/>
            <a:ext cx="8698777" cy="66688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Расходы бюджета Тяжинского муниципального района за </a:t>
            </a:r>
            <a:r>
              <a:rPr lang="ru-RU" sz="2300" b="1" dirty="0" smtClean="0">
                <a:solidFill>
                  <a:schemeClr val="tx1"/>
                </a:solidFill>
              </a:rPr>
              <a:t>2018 </a:t>
            </a:r>
            <a:r>
              <a:rPr lang="ru-RU" sz="2300" b="1" dirty="0">
                <a:solidFill>
                  <a:schemeClr val="tx1"/>
                </a:solidFill>
              </a:rPr>
              <a:t>год в сфере физической культуры и спорта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5018" y="3128061"/>
            <a:ext cx="8960841" cy="107154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2300" b="1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85577"/>
              </p:ext>
            </p:extLst>
          </p:nvPr>
        </p:nvGraphicFramePr>
        <p:xfrm>
          <a:off x="202791" y="908720"/>
          <a:ext cx="8698777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121"/>
                <a:gridCol w="1656184"/>
                <a:gridCol w="1800200"/>
                <a:gridCol w="1665272"/>
              </a:tblGrid>
              <a:tr h="648072">
                <a:tc>
                  <a:txBody>
                    <a:bodyPr/>
                    <a:lstStyle/>
                    <a:p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Уточненный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Фактически исполнено, рублей</a:t>
                      </a: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% исполнения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Проведение спортивных </a:t>
                      </a:r>
                      <a:r>
                        <a:rPr lang="ru-RU" sz="1400" b="0" kern="12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мероприятий</a:t>
                      </a:r>
                      <a:endParaRPr lang="ru-RU" sz="1400" b="0" kern="12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32 000,00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32 000,00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100%</a:t>
                      </a:r>
                      <a:endParaRPr lang="ru-RU" sz="1400" b="1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C:\Users\SONY\Desktop\2018\фото\спорт волейбо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2396"/>
            <a:ext cx="2148831" cy="14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ONY\Desktop\2018\фото\спорт летняя спортакиа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56" y="2121351"/>
            <a:ext cx="2020303" cy="13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ONY\Desktop\2018\фото\спор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59" y="2078081"/>
            <a:ext cx="1946158" cy="14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ONY\Desktop\2018\фото\велопробег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69648"/>
            <a:ext cx="2149823" cy="12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ONY\Desktop\2018\фото\2019\Лыжня росси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90031"/>
            <a:ext cx="2020303" cy="12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SONY\Desktop\2018\фото\2019\спорт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1" y="5322888"/>
            <a:ext cx="2156083" cy="120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SONY\Desktop\2018\фото\2019\спорт минифутбол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5310574"/>
            <a:ext cx="2020303" cy="121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SONY\Desktop\2018\фото\2019\спорт-футбол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140" y="5355141"/>
            <a:ext cx="2081734" cy="120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842248" cy="893784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Исполнение муниципальных программ Тяжинского муниципального района в </a:t>
            </a:r>
            <a:r>
              <a:rPr lang="ru-RU" sz="2300" b="1" dirty="0" smtClean="0">
                <a:solidFill>
                  <a:schemeClr val="tx1"/>
                </a:solidFill>
              </a:rPr>
              <a:t>2018 году, тыс. рублей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35767"/>
              </p:ext>
            </p:extLst>
          </p:nvPr>
        </p:nvGraphicFramePr>
        <p:xfrm>
          <a:off x="395536" y="1484784"/>
          <a:ext cx="8352928" cy="505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60648"/>
            <a:ext cx="8686800" cy="74989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Итоги реализации </a:t>
            </a:r>
            <a:br>
              <a:rPr lang="ru-RU" sz="2300" b="1" dirty="0">
                <a:solidFill>
                  <a:schemeClr val="tx1"/>
                </a:solidFill>
              </a:rPr>
            </a:br>
            <a:r>
              <a:rPr lang="ru-RU" sz="2300" b="1" dirty="0">
                <a:solidFill>
                  <a:schemeClr val="tx1"/>
                </a:solidFill>
              </a:rPr>
              <a:t>муниципальных программ в </a:t>
            </a:r>
            <a:r>
              <a:rPr lang="ru-RU" sz="2300" b="1" dirty="0" smtClean="0">
                <a:solidFill>
                  <a:schemeClr val="tx1"/>
                </a:solidFill>
              </a:rPr>
              <a:t>2018 </a:t>
            </a:r>
            <a:r>
              <a:rPr lang="ru-RU" sz="2300" b="1" dirty="0">
                <a:solidFill>
                  <a:schemeClr val="tx1"/>
                </a:solidFill>
              </a:rPr>
              <a:t>году, </a:t>
            </a:r>
            <a:r>
              <a:rPr lang="ru-RU" sz="2300" b="1" dirty="0" smtClean="0">
                <a:solidFill>
                  <a:schemeClr val="tx1"/>
                </a:solidFill>
              </a:rPr>
              <a:t>рублей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2769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20382"/>
              </p:ext>
            </p:extLst>
          </p:nvPr>
        </p:nvGraphicFramePr>
        <p:xfrm>
          <a:off x="323528" y="1268759"/>
          <a:ext cx="8640960" cy="4060657"/>
        </p:xfrm>
        <a:graphic>
          <a:graphicData uri="http://schemas.openxmlformats.org/drawingml/2006/table">
            <a:tbl>
              <a:tblPr/>
              <a:tblGrid>
                <a:gridCol w="4176464"/>
                <a:gridCol w="1512168"/>
                <a:gridCol w="1584176"/>
                <a:gridCol w="1368152"/>
              </a:tblGrid>
              <a:tr h="4251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Уточненный 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Фактическое исполнение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«Социальная поддержка населения Тяжинского муниципального района»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225 164 542,83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223 814 251,25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9952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«Информационное общество Тяжинского муниципального района»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4 784 931,97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4 774 318,52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99,8%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«Жилищная и социальная инфраструктура Тяжинского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5 180 652,0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5 177 464,0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72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«Жилищно-коммунальный и дорожный комплекс, энергосбережение и повышение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энергоэффективности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Тяжинского муниципального района»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37 552 142,67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32 140 241,45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«Развитие системы образования Тяжинского муниципального района»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619 878 151,2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617 544 671,46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«Молодежь и спорт Тяжинского муниципального района»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245 986,7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245 986,7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429232" cy="191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75456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Уважаемые жители Тяжинского муниципального района!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32400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 целях обеспечения открытости работы администрации района  </a:t>
            </a:r>
          </a:p>
          <a:p>
            <a:pPr marL="0" indent="32400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представляем вашему вниманию отчет об исполнении бюджета </a:t>
            </a:r>
          </a:p>
          <a:p>
            <a:pPr marL="0" indent="32400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Тяжинского муниципального района за </a:t>
            </a: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2018 </a:t>
            </a: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год в формате – </a:t>
            </a:r>
          </a:p>
          <a:p>
            <a:pPr marL="0" indent="32400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«Бюджет для граждан».</a:t>
            </a:r>
          </a:p>
          <a:p>
            <a:pPr marL="0" indent="324000" algn="r">
              <a:spcBef>
                <a:spcPts val="0"/>
              </a:spcBef>
              <a:buNone/>
            </a:pPr>
            <a:endParaRPr lang="ru-RU" sz="1600" b="1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Данная форма отчета об исполнении бюджета рассчитана на различные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категории населения района и представителей всех профессий: студентов,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молодых семей и пенсионеров, педагогов и врачей, а также других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категорий населения не обладающих специальными знаниями в сфере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бюджетного законодательства.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      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Электронная версия отчета поможет разобраться населению в главном финансовом документе района.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Подготовка «Бюджета для граждан» и проведение публичных слушаний  подтверждают реализацию принципов открытости и прозрачности управления общественными финансами в районе.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В данной презентации вы сможете оценить объемы доходов и расходов бюджета района за </a:t>
            </a: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2018 </a:t>
            </a: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год, их динамику в сравнении с предыдущим годом, увидеть основные характеристики и показатели исполнения бюджета, результаты реализации муниципальных программ. Отметите основные направления расходования средств бюджета в отчетном году на финансирование мероприятий в сфере образования, культуры, жилищно-коммунального хозяйства, молодежной и социальной политики, и других сферах, и те результаты, которые смогли получить все жители района.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Знакомство с результатами и особенностями муниципальных финансов за </a:t>
            </a: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2018 </a:t>
            </a:r>
            <a:r>
              <a:rPr lang="ru-RU" sz="16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год позволит каждому жителю усилить чувство собственной причастности к бюджетному процессу и возможность высказать свое мнение в обсуждении важных вопросов в жизнедеятельности  Тяжинского муниципального района. </a:t>
            </a:r>
            <a:r>
              <a:rPr lang="ru-RU" sz="17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700" b="1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 уважением,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Глава Тяжинского муниципального района                                                                           С.Н. Кошкин</a:t>
            </a:r>
            <a:endParaRPr lang="ru-RU" sz="1700" b="1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188640"/>
            <a:ext cx="8686800" cy="74989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Итоги реализации </a:t>
            </a:r>
            <a:br>
              <a:rPr lang="ru-RU" sz="2300" b="1" dirty="0">
                <a:solidFill>
                  <a:schemeClr val="tx1"/>
                </a:solidFill>
              </a:rPr>
            </a:br>
            <a:r>
              <a:rPr lang="ru-RU" sz="2300" b="1" dirty="0">
                <a:solidFill>
                  <a:schemeClr val="tx1"/>
                </a:solidFill>
              </a:rPr>
              <a:t>муниципальных программ в </a:t>
            </a:r>
            <a:r>
              <a:rPr lang="ru-RU" sz="2300" b="1" dirty="0" smtClean="0">
                <a:solidFill>
                  <a:schemeClr val="tx1"/>
                </a:solidFill>
              </a:rPr>
              <a:t>2018 </a:t>
            </a:r>
            <a:r>
              <a:rPr lang="ru-RU" sz="2300" b="1" dirty="0">
                <a:solidFill>
                  <a:schemeClr val="tx1"/>
                </a:solidFill>
              </a:rPr>
              <a:t>году, </a:t>
            </a:r>
            <a:r>
              <a:rPr lang="ru-RU" sz="2300" b="1" dirty="0" smtClean="0">
                <a:solidFill>
                  <a:schemeClr val="tx1"/>
                </a:solidFill>
              </a:rPr>
              <a:t>рублей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2769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41338"/>
              </p:ext>
            </p:extLst>
          </p:nvPr>
        </p:nvGraphicFramePr>
        <p:xfrm>
          <a:off x="395535" y="1196752"/>
          <a:ext cx="8568952" cy="4847808"/>
        </p:xfrm>
        <a:graphic>
          <a:graphicData uri="http://schemas.openxmlformats.org/drawingml/2006/table">
            <a:tbl>
              <a:tblPr/>
              <a:tblGrid>
                <a:gridCol w="3888432"/>
                <a:gridCol w="1728192"/>
                <a:gridCol w="1584176"/>
                <a:gridCol w="1368152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Уточненный 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Фактическое исполнение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исполнения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«Культура Тяжинского муниципального района»</a:t>
                      </a:r>
                      <a:endParaRPr lang="ru-RU" dirty="0"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147 587 194,45</a:t>
                      </a:r>
                      <a:endParaRPr lang="ru-RU" dirty="0"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145 728 529,30</a:t>
                      </a:r>
                      <a:endParaRPr lang="ru-RU" dirty="0"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98,7%</a:t>
                      </a:r>
                    </a:p>
                    <a:p>
                      <a:endParaRPr lang="ru-RU" dirty="0"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9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Пресса Тяжинского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Имущественный комплекс Тяжинского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2 954 388,75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2 954 388,75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Обеспечение безопасности населения Тяжинского муниципального района. Профилактика правонарушений в Тяжинском районе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2 076 362,26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2 073 260,82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Развитие субъектов малого и среднего предпринимательства Тяжинского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Управление муниципальными финансами Тяжинского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113 498 039,85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113 497 426,59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1 159 096 392,68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1 148 124 538,84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99,1%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9899" y="620688"/>
            <a:ext cx="8606597" cy="12144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</a:rPr>
              <a:t>Исполнение бюджета Тяжинского муниципального района по источникам финансирования дефицита бюджета в </a:t>
            </a:r>
            <a:r>
              <a:rPr lang="ru-RU" sz="2300" b="1" dirty="0" smtClean="0">
                <a:solidFill>
                  <a:schemeClr val="tx1"/>
                </a:solidFill>
              </a:rPr>
              <a:t>2018 </a:t>
            </a:r>
            <a:r>
              <a:rPr lang="ru-RU" sz="2300" b="1" dirty="0">
                <a:solidFill>
                  <a:schemeClr val="tx1"/>
                </a:solidFill>
              </a:rPr>
              <a:t>году, </a:t>
            </a:r>
            <a:r>
              <a:rPr lang="ru-RU" sz="2300" b="1" dirty="0" smtClean="0">
                <a:solidFill>
                  <a:schemeClr val="tx1"/>
                </a:solidFill>
              </a:rPr>
              <a:t>рублей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28831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37477"/>
              </p:ext>
            </p:extLst>
          </p:nvPr>
        </p:nvGraphicFramePr>
        <p:xfrm>
          <a:off x="395536" y="2132856"/>
          <a:ext cx="8585522" cy="3045301"/>
        </p:xfrm>
        <a:graphic>
          <a:graphicData uri="http://schemas.openxmlformats.org/drawingml/2006/table">
            <a:tbl>
              <a:tblPr/>
              <a:tblGrid>
                <a:gridCol w="5007418"/>
                <a:gridCol w="1902174"/>
                <a:gridCol w="1675930"/>
              </a:tblGrid>
              <a:tr h="631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Утвержденные бюджетные назначения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Исполнено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Погашение бюджетами муниципальных районов кредитов от других бюджетов бюджетной системы Российской Федерации в  валюте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-288 000,00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-288 000,00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288 000,00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-2 937 614,07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8196" y="116632"/>
            <a:ext cx="8686800" cy="73833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tx1"/>
                </a:solidFill>
              </a:rPr>
              <a:t>Данные о муниципальном долге </a:t>
            </a:r>
            <a:br>
              <a:rPr lang="ru-RU" sz="2300" b="1" dirty="0" smtClean="0">
                <a:solidFill>
                  <a:schemeClr val="tx1"/>
                </a:solidFill>
              </a:rPr>
            </a:br>
            <a:r>
              <a:rPr lang="ru-RU" sz="2300" b="1" dirty="0" smtClean="0">
                <a:solidFill>
                  <a:schemeClr val="tx1"/>
                </a:solidFill>
              </a:rPr>
              <a:t>Тяжинского муниципального района за 2018 год</a:t>
            </a:r>
            <a:endParaRPr lang="ru-RU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3077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553311"/>
              </p:ext>
            </p:extLst>
          </p:nvPr>
        </p:nvGraphicFramePr>
        <p:xfrm>
          <a:off x="689197" y="1196752"/>
          <a:ext cx="7866062" cy="1823427"/>
        </p:xfrm>
        <a:graphic>
          <a:graphicData uri="http://schemas.openxmlformats.org/drawingml/2006/table">
            <a:tbl>
              <a:tblPr/>
              <a:tblGrid>
                <a:gridCol w="4033837"/>
                <a:gridCol w="3832225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Верхний предел муниципального долга Тяжинского муниципального района по состоянию на 1 января 2019 года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Объем муниципального долга Тяжинского муниципального района  по состоянию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1 января 2019 года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99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256 000,00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1274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255 978,00рублей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68767" y="3501008"/>
            <a:ext cx="7776864" cy="108416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Предельный </a:t>
            </a:r>
            <a:r>
              <a:rPr lang="ru-RU" sz="1600" dirty="0">
                <a:solidFill>
                  <a:schemeClr val="bg1"/>
                </a:solidFill>
              </a:rPr>
              <a:t>объем муниципального долга в </a:t>
            </a:r>
            <a:r>
              <a:rPr lang="ru-RU" sz="1600" dirty="0" smtClean="0">
                <a:solidFill>
                  <a:schemeClr val="bg1"/>
                </a:solidFill>
              </a:rPr>
              <a:t>2018 </a:t>
            </a:r>
            <a:r>
              <a:rPr lang="ru-RU" sz="1600" dirty="0">
                <a:solidFill>
                  <a:schemeClr val="bg1"/>
                </a:solidFill>
              </a:rPr>
              <a:t>году не превышал ограничений, установленные Бюджетным кодексом Российской Федерации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4941168"/>
            <a:ext cx="7776864" cy="10801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Расходы на обслуживание муниципального долга в </a:t>
            </a:r>
            <a:r>
              <a:rPr lang="ru-RU" sz="1600" dirty="0" smtClean="0">
                <a:solidFill>
                  <a:schemeClr val="bg1"/>
                </a:solidFill>
              </a:rPr>
              <a:t>2018 </a:t>
            </a:r>
            <a:r>
              <a:rPr lang="ru-RU" sz="1600" dirty="0">
                <a:solidFill>
                  <a:schemeClr val="bg1"/>
                </a:solidFill>
              </a:rPr>
              <a:t>году составили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386,74 рубля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15250" cy="115212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300" b="1" dirty="0">
                <a:solidFill>
                  <a:schemeClr val="tx1"/>
                </a:solidFill>
              </a:rPr>
              <a:t>Составление  бюджетной  отчетности осуществляет: </a:t>
            </a:r>
            <a:br>
              <a:rPr lang="ru-RU" sz="2300" b="1" dirty="0">
                <a:solidFill>
                  <a:schemeClr val="tx1"/>
                </a:solidFill>
              </a:rPr>
            </a:br>
            <a:r>
              <a:rPr lang="ru-RU" sz="2300" b="1" dirty="0">
                <a:solidFill>
                  <a:schemeClr val="tx1"/>
                </a:solidFill>
              </a:rPr>
              <a:t>Финансовое управление по Тяжинскому району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7197361"/>
              </p:ext>
            </p:extLst>
          </p:nvPr>
        </p:nvGraphicFramePr>
        <p:xfrm>
          <a:off x="611560" y="1196752"/>
          <a:ext cx="814387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78285" y="1412776"/>
            <a:ext cx="2664296" cy="15845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Отдел доходов и анализа</a:t>
            </a:r>
            <a:r>
              <a:rPr lang="ru-RU" dirty="0" smtClean="0"/>
              <a:t> </a:t>
            </a:r>
          </a:p>
          <a:p>
            <a:pPr algn="ctr"/>
            <a:r>
              <a:rPr lang="ru-RU" sz="1400" dirty="0" smtClean="0"/>
              <a:t>возглавляет </a:t>
            </a:r>
          </a:p>
          <a:p>
            <a:pPr algn="ctr"/>
            <a:r>
              <a:rPr lang="ru-RU" sz="1400" dirty="0" err="1" smtClean="0"/>
              <a:t>Мосолкова</a:t>
            </a:r>
            <a:r>
              <a:rPr lang="ru-RU" sz="1400" dirty="0" smtClean="0"/>
              <a:t> Светлана Александровна, </a:t>
            </a:r>
          </a:p>
          <a:p>
            <a:pPr algn="ctr"/>
            <a:r>
              <a:rPr lang="ru-RU" sz="1400" i="1" dirty="0" smtClean="0"/>
              <a:t>тел. 8 (38449) 2-86-89</a:t>
            </a:r>
            <a:endParaRPr lang="ru-RU" sz="1400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2581" y="1397521"/>
            <a:ext cx="2664296" cy="15998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Бюджетный отдел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возглавляет </a:t>
            </a:r>
            <a:endParaRPr lang="ru-RU" sz="1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Ащук</a:t>
            </a:r>
            <a:r>
              <a:rPr lang="ru-RU" sz="1400" dirty="0" smtClean="0">
                <a:solidFill>
                  <a:prstClr val="black"/>
                </a:solidFill>
              </a:rPr>
              <a:t> Юлия Викторовна,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i="1" dirty="0">
                <a:solidFill>
                  <a:prstClr val="black"/>
                </a:solidFill>
              </a:rPr>
              <a:t>тел. 8 (38449) </a:t>
            </a:r>
            <a:r>
              <a:rPr lang="ru-RU" sz="1400" i="1" dirty="0" smtClean="0">
                <a:solidFill>
                  <a:prstClr val="black"/>
                </a:solidFill>
              </a:rPr>
              <a:t>2-86-85</a:t>
            </a:r>
            <a:endParaRPr lang="ru-RU" sz="1400" i="1" dirty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1044" y="1405347"/>
            <a:ext cx="2637531" cy="158417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Отдел бюджетного учета и отчетности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возглавляет </a:t>
            </a:r>
            <a:endParaRPr lang="ru-RU" sz="1400" dirty="0">
              <a:solidFill>
                <a:prstClr val="black"/>
              </a:solidFill>
            </a:endParaRPr>
          </a:p>
          <a:p>
            <a:pPr lvl="0" algn="ctr"/>
            <a:r>
              <a:rPr lang="ru-RU" sz="1400" dirty="0" err="1" smtClean="0">
                <a:solidFill>
                  <a:prstClr val="black"/>
                </a:solidFill>
              </a:rPr>
              <a:t>Кижеватова</a:t>
            </a:r>
            <a:r>
              <a:rPr lang="ru-RU" sz="1400" dirty="0" smtClean="0">
                <a:solidFill>
                  <a:prstClr val="black"/>
                </a:solidFill>
              </a:rPr>
              <a:t> Марина Викторовна</a:t>
            </a:r>
            <a:endParaRPr lang="ru-RU" sz="1400" dirty="0">
              <a:solidFill>
                <a:prstClr val="black"/>
              </a:solidFill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i="1" dirty="0">
                <a:solidFill>
                  <a:prstClr val="black"/>
                </a:solidFill>
              </a:rPr>
              <a:t>тел. 8 (38449) </a:t>
            </a:r>
            <a:r>
              <a:rPr lang="ru-RU" sz="1400" i="1" dirty="0" smtClean="0">
                <a:solidFill>
                  <a:prstClr val="black"/>
                </a:solidFill>
              </a:rPr>
              <a:t>2-73-93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80920" cy="792088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7441" y="1412776"/>
            <a:ext cx="7804999" cy="115212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/>
              </a:rPr>
              <a:t>Бюджетная </a:t>
            </a:r>
            <a:r>
              <a:rPr lang="ru-RU" b="1" dirty="0">
                <a:latin typeface="Times New Roman"/>
              </a:rPr>
              <a:t>система </a:t>
            </a:r>
            <a:r>
              <a:rPr lang="ru-RU" dirty="0" smtClean="0">
                <a:latin typeface="Times New Roman"/>
              </a:rPr>
              <a:t>- </a:t>
            </a:r>
            <a:r>
              <a:rPr lang="ru-RU" dirty="0">
                <a:latin typeface="Times New Roman"/>
              </a:rPr>
              <a:t>основанная на экономических отношениях и государственном устройстве Российской Федерации, </a:t>
            </a:r>
            <a:r>
              <a:rPr lang="ru-RU" dirty="0" smtClean="0">
                <a:latin typeface="Times New Roman"/>
              </a:rPr>
              <a:t>совокупность </a:t>
            </a:r>
            <a:r>
              <a:rPr lang="ru-RU" dirty="0">
                <a:latin typeface="Times New Roman"/>
              </a:rPr>
              <a:t>федерального бюджета, бюджетов субъектов Российской Федерации, местных бюджетов и бюджетов государственных внебюджетных </a:t>
            </a:r>
            <a:r>
              <a:rPr lang="ru-RU" dirty="0" smtClean="0">
                <a:latin typeface="Times New Roman"/>
              </a:rPr>
              <a:t>фондов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08961615"/>
              </p:ext>
            </p:extLst>
          </p:nvPr>
        </p:nvGraphicFramePr>
        <p:xfrm>
          <a:off x="3419872" y="2708920"/>
          <a:ext cx="244827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73574908"/>
              </p:ext>
            </p:extLst>
          </p:nvPr>
        </p:nvGraphicFramePr>
        <p:xfrm>
          <a:off x="6156176" y="2708919"/>
          <a:ext cx="2376264" cy="136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351097078"/>
              </p:ext>
            </p:extLst>
          </p:nvPr>
        </p:nvGraphicFramePr>
        <p:xfrm>
          <a:off x="727441" y="2708920"/>
          <a:ext cx="2392055" cy="1339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638335" y="5733256"/>
            <a:ext cx="7920880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/>
              </a:rPr>
              <a:t>Бюджетные ассигнования</a:t>
            </a:r>
            <a:r>
              <a:rPr lang="ru-RU" dirty="0" smtClean="0">
                <a:latin typeface="Times New Roman"/>
              </a:rPr>
              <a:t> –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dirty="0">
              <a:latin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8335" y="4658484"/>
            <a:ext cx="7920880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/>
              </a:rPr>
              <a:t>Бюджет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2199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307" y="188640"/>
            <a:ext cx="8229600" cy="8628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602621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61146583"/>
              </p:ext>
            </p:extLst>
          </p:nvPr>
        </p:nvGraphicFramePr>
        <p:xfrm>
          <a:off x="179512" y="1034152"/>
          <a:ext cx="880301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трелка углом вверх 16"/>
          <p:cNvSpPr/>
          <p:nvPr/>
        </p:nvSpPr>
        <p:spPr>
          <a:xfrm rot="16200000" flipV="1">
            <a:off x="1061102" y="5653982"/>
            <a:ext cx="397059" cy="1584176"/>
          </a:xfrm>
          <a:prstGeom prst="bentUpArrow">
            <a:avLst>
              <a:gd name="adj1" fmla="val 36912"/>
              <a:gd name="adj2" fmla="val 25000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0" y="3212977"/>
            <a:ext cx="2142000" cy="1490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Составление проекта бюджета</a:t>
            </a:r>
            <a:endParaRPr lang="ru-RU" sz="1400" dirty="0"/>
          </a:p>
        </p:txBody>
      </p:sp>
      <p:sp>
        <p:nvSpPr>
          <p:cNvPr id="30" name="Овал 29"/>
          <p:cNvSpPr/>
          <p:nvPr/>
        </p:nvSpPr>
        <p:spPr>
          <a:xfrm>
            <a:off x="1646296" y="3068960"/>
            <a:ext cx="2142000" cy="1490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Рассмотрение и утверждение бюджета</a:t>
            </a:r>
            <a:endParaRPr lang="ru-RU" sz="1400" dirty="0"/>
          </a:p>
        </p:txBody>
      </p:sp>
      <p:sp>
        <p:nvSpPr>
          <p:cNvPr id="35" name="Овал 34"/>
          <p:cNvSpPr/>
          <p:nvPr/>
        </p:nvSpPr>
        <p:spPr>
          <a:xfrm>
            <a:off x="3418800" y="2860620"/>
            <a:ext cx="2142000" cy="1490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Исполнение бюджета</a:t>
            </a:r>
          </a:p>
          <a:p>
            <a:endParaRPr lang="ru-RU" sz="1600" dirty="0"/>
          </a:p>
        </p:txBody>
      </p:sp>
      <p:sp>
        <p:nvSpPr>
          <p:cNvPr id="36" name="Овал 35"/>
          <p:cNvSpPr/>
          <p:nvPr/>
        </p:nvSpPr>
        <p:spPr>
          <a:xfrm>
            <a:off x="5133643" y="2708920"/>
            <a:ext cx="2141575" cy="149084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Составление бюджетной </a:t>
            </a:r>
            <a:r>
              <a:rPr lang="ru-RU" sz="1200" dirty="0" smtClean="0"/>
              <a:t>отчетности, </a:t>
            </a:r>
          </a:p>
          <a:p>
            <a:pPr algn="ctr"/>
            <a:r>
              <a:rPr lang="ru-RU" sz="1200" dirty="0" smtClean="0"/>
              <a:t>ее внешняя проверка, рассмотрение и утверждение</a:t>
            </a:r>
            <a:endParaRPr lang="ru-RU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91" y="4810888"/>
            <a:ext cx="1619224" cy="110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840526" y="2560134"/>
            <a:ext cx="2142000" cy="1490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Осуществление муниципального финансового </a:t>
            </a:r>
            <a:r>
              <a:rPr lang="ru-RU" sz="1400" dirty="0" smtClean="0"/>
              <a:t>контроля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1" y="5081484"/>
            <a:ext cx="1784919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06" y="4618398"/>
            <a:ext cx="1552880" cy="103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38" y="4351020"/>
            <a:ext cx="1526369" cy="107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50" y="4199765"/>
            <a:ext cx="1520589" cy="113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углом вверх 20"/>
          <p:cNvSpPr/>
          <p:nvPr/>
        </p:nvSpPr>
        <p:spPr>
          <a:xfrm rot="16200000" flipV="1">
            <a:off x="2797678" y="5393131"/>
            <a:ext cx="397059" cy="1584176"/>
          </a:xfrm>
          <a:prstGeom prst="bentUpArrow">
            <a:avLst>
              <a:gd name="adj1" fmla="val 36912"/>
              <a:gd name="adj2" fmla="val 25000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углом вверх 21"/>
          <p:cNvSpPr/>
          <p:nvPr/>
        </p:nvSpPr>
        <p:spPr>
          <a:xfrm rot="16200000" flipV="1">
            <a:off x="4548700" y="5153095"/>
            <a:ext cx="397059" cy="1584176"/>
          </a:xfrm>
          <a:prstGeom prst="bentUpArrow">
            <a:avLst>
              <a:gd name="adj1" fmla="val 36912"/>
              <a:gd name="adj2" fmla="val 25000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углом вверх 22"/>
          <p:cNvSpPr/>
          <p:nvPr/>
        </p:nvSpPr>
        <p:spPr>
          <a:xfrm rot="16200000" flipV="1">
            <a:off x="6259872" y="4923365"/>
            <a:ext cx="397059" cy="1584176"/>
          </a:xfrm>
          <a:prstGeom prst="bentUpArrow">
            <a:avLst>
              <a:gd name="adj1" fmla="val 36912"/>
              <a:gd name="adj2" fmla="val 25000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7991908" y="4829882"/>
            <a:ext cx="397059" cy="1584176"/>
          </a:xfrm>
          <a:prstGeom prst="bentUpArrow">
            <a:avLst>
              <a:gd name="adj1" fmla="val 36912"/>
              <a:gd name="adj2" fmla="val 25000"/>
              <a:gd name="adj3" fmla="val 25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1290465"/>
            <a:ext cx="1728192" cy="29332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бюджета - поступающие в бюджет денежные средства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123728" y="1207604"/>
            <a:ext cx="2016224" cy="108012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112498" y="2220977"/>
            <a:ext cx="2016224" cy="108012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</a:t>
            </a:r>
            <a:r>
              <a:rPr lang="ru-RU" dirty="0"/>
              <a:t>доходы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2112498" y="3226445"/>
            <a:ext cx="1993764" cy="108012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Безвозмездные поступления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3968" y="1290464"/>
            <a:ext cx="436226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Налог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на доходы физических лиц</a:t>
            </a: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Налог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на совокупный доход</a:t>
            </a: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Транспортный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налог</a:t>
            </a: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Государственная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пошлина  и др.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3968" y="2303837"/>
            <a:ext cx="436226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Платежи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в виде штрафов, санкций за нарушение законодательства</a:t>
            </a: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Арендные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платежи</a:t>
            </a: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Доходы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от продажи имущества     и др.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3967" y="3309305"/>
            <a:ext cx="436226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Межбюджетные трансферты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- Безвозмездные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перечисления от физических и юридических лиц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1521" y="4437112"/>
            <a:ext cx="8394712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Расходы бюджета -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1519" y="6165304"/>
            <a:ext cx="8394711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Профицит бюджета - превышение доходов бюджета над его расходами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1520" y="5517232"/>
            <a:ext cx="8394711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Дефицит бюджета - превышение расходов бюджета над его доходами</a:t>
            </a:r>
          </a:p>
        </p:txBody>
      </p:sp>
    </p:spTree>
    <p:extLst>
      <p:ext uri="{BB962C8B-B14F-4D97-AF65-F5344CB8AC3E}">
        <p14:creationId xmlns:p14="http://schemas.microsoft.com/office/powerpoint/2010/main" val="15123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Основные понятия, используемые в бюджетном процессе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9441" y="1412776"/>
            <a:ext cx="7810990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/>
              </a:rPr>
              <a:t>Межбюджетные </a:t>
            </a:r>
            <a:r>
              <a:rPr lang="ru-RU" b="1" dirty="0">
                <a:latin typeface="Times New Roman"/>
              </a:rPr>
              <a:t>трансферты </a:t>
            </a:r>
            <a:r>
              <a:rPr lang="ru-RU" dirty="0">
                <a:latin typeface="Times New Roman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796136" y="2276867"/>
            <a:ext cx="2367441" cy="3880842"/>
            <a:chOff x="576052" y="-935742"/>
            <a:chExt cx="2520280" cy="3880842"/>
          </a:xfrm>
        </p:grpSpPr>
        <p:sp>
          <p:nvSpPr>
            <p:cNvPr id="17" name="Пятиугольник 16"/>
            <p:cNvSpPr/>
            <p:nvPr/>
          </p:nvSpPr>
          <p:spPr>
            <a:xfrm rot="16200000">
              <a:off x="-104227" y="-255463"/>
              <a:ext cx="3880837" cy="2520280"/>
            </a:xfrm>
            <a:prstGeom prst="homePlat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99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/>
              <a:r>
                <a:rPr lang="ru-RU" b="1" dirty="0" smtClean="0"/>
                <a:t>Субсидии-</a:t>
              </a:r>
              <a:r>
                <a:rPr lang="ru-RU" dirty="0" smtClean="0"/>
                <a:t>  </a:t>
              </a:r>
              <a:r>
                <a:rPr lang="ru-RU" dirty="0" smtClean="0">
                  <a:latin typeface="Times New Roman"/>
                </a:rPr>
                <a:t>                   средства из другого </a:t>
              </a:r>
              <a:r>
                <a:rPr lang="ru-RU" dirty="0">
                  <a:latin typeface="Times New Roman"/>
                </a:rPr>
                <a:t>бюджета</a:t>
              </a:r>
            </a:p>
            <a:p>
              <a:r>
                <a:rPr lang="ru-RU" dirty="0" smtClean="0">
                  <a:latin typeface="Times New Roman"/>
                </a:rPr>
                <a:t>предоставляемые в </a:t>
              </a:r>
              <a:r>
                <a:rPr lang="ru-RU" dirty="0">
                  <a:latin typeface="Times New Roman"/>
                </a:rPr>
                <a:t>целях </a:t>
              </a:r>
              <a:r>
                <a:rPr lang="ru-RU" dirty="0" err="1" smtClean="0">
                  <a:latin typeface="Times New Roman"/>
                </a:rPr>
                <a:t>софинансирования</a:t>
              </a:r>
              <a:r>
                <a:rPr lang="ru-RU" dirty="0" smtClean="0">
                  <a:latin typeface="Times New Roman"/>
                </a:rPr>
                <a:t> расходных обязательств, возникающих при выполнении полномочий органов местного самоуправления</a:t>
              </a:r>
              <a:endParaRPr lang="ru-RU" dirty="0"/>
            </a:p>
          </p:txBody>
        </p:sp>
        <p:sp>
          <p:nvSpPr>
            <p:cNvPr id="18" name="Пятиугольник 4"/>
            <p:cNvSpPr/>
            <p:nvPr/>
          </p:nvSpPr>
          <p:spPr>
            <a:xfrm rot="16200000">
              <a:off x="250299" y="251906"/>
              <a:ext cx="3378987" cy="2007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sp>
        <p:nvSpPr>
          <p:cNvPr id="19" name="Пятиугольник 18"/>
          <p:cNvSpPr/>
          <p:nvPr/>
        </p:nvSpPr>
        <p:spPr>
          <a:xfrm rot="16200000">
            <a:off x="2451562" y="3112119"/>
            <a:ext cx="3880837" cy="2232249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</a:t>
            </a:r>
            <a:r>
              <a:rPr lang="ru-RU" b="1" dirty="0" smtClean="0"/>
              <a:t>убвенции </a:t>
            </a:r>
            <a:r>
              <a:rPr lang="ru-RU" b="1" dirty="0"/>
              <a:t>– </a:t>
            </a:r>
            <a:r>
              <a:rPr lang="ru-RU" b="1" dirty="0" smtClean="0"/>
              <a:t>                     </a:t>
            </a:r>
            <a:r>
              <a:rPr lang="ru-RU" dirty="0" smtClean="0"/>
              <a:t>средства </a:t>
            </a:r>
            <a:r>
              <a:rPr lang="ru-RU" dirty="0"/>
              <a:t>бюджетов другого уровня для предоставления местным бюджетам на исполнение </a:t>
            </a:r>
            <a:r>
              <a:rPr lang="ru-RU" dirty="0" smtClean="0"/>
              <a:t>полномочий  </a:t>
            </a:r>
            <a:r>
              <a:rPr lang="ru-RU" dirty="0"/>
              <a:t>органов местного </a:t>
            </a:r>
            <a:r>
              <a:rPr lang="ru-RU" dirty="0" smtClean="0"/>
              <a:t>самоуправления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 rot="16200000">
            <a:off x="-68718" y="3101166"/>
            <a:ext cx="3880837" cy="2232249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Дотации </a:t>
            </a:r>
            <a:r>
              <a:rPr lang="ru-RU" b="1" dirty="0"/>
              <a:t>- </a:t>
            </a:r>
            <a:r>
              <a:rPr lang="ru-RU" b="1" dirty="0" smtClean="0"/>
              <a:t>             </a:t>
            </a:r>
            <a:r>
              <a:rPr lang="ru-RU" dirty="0" smtClean="0"/>
              <a:t>предоставляемые </a:t>
            </a:r>
            <a:r>
              <a:rPr lang="ru-RU" dirty="0"/>
              <a:t>на безвозмездной и безвозвратной основе без установления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</a:t>
            </a:r>
            <a:r>
              <a:rPr lang="ru-RU" dirty="0"/>
              <a:t> их использовани</a:t>
            </a:r>
            <a:r>
              <a:rPr lang="ru-RU" b="1" dirty="0"/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13441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062439" cy="438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Административно-территориальное деление Тяжинского муниципального района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95936" y="1844824"/>
            <a:ext cx="4752528" cy="1008112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Территория Тяжинского муниципального района </a:t>
            </a:r>
            <a:r>
              <a:rPr lang="en-US" dirty="0" smtClean="0"/>
              <a:t>S = 3</a:t>
            </a:r>
            <a:r>
              <a:rPr lang="ru-RU" dirty="0" smtClean="0"/>
              <a:t> </a:t>
            </a:r>
            <a:r>
              <a:rPr lang="en-US" dirty="0" smtClean="0"/>
              <a:t>531 </a:t>
            </a:r>
            <a:r>
              <a:rPr lang="ru-RU" dirty="0" err="1" smtClean="0"/>
              <a:t>кв.км</a:t>
            </a:r>
            <a:r>
              <a:rPr lang="ru-RU" dirty="0" smtClean="0"/>
              <a:t> численность на 01.01.2018  - 22 083 чел.</a:t>
            </a: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198564" y="3068960"/>
            <a:ext cx="4752528" cy="2952328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 площади Тяжинский муниципальный район занимает 10 место среди муниципальных  образований Кемеровской области. Плотность населения составляет </a:t>
            </a:r>
          </a:p>
          <a:p>
            <a:pPr algn="ctr"/>
            <a:r>
              <a:rPr lang="ru-RU" sz="1600" dirty="0" smtClean="0"/>
              <a:t> 6,25 чел. на </a:t>
            </a:r>
            <a:r>
              <a:rPr lang="ru-RU" sz="1600" dirty="0" err="1" smtClean="0"/>
              <a:t>кв.км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1600" dirty="0" smtClean="0"/>
              <a:t>В Тяжинском районе  42 населенных пункта в составе 2 городских и 10 сельских поселений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27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Исполнитель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13332</TotalTime>
  <Words>3325</Words>
  <Application>Microsoft Office PowerPoint</Application>
  <PresentationFormat>Экран (4:3)</PresentationFormat>
  <Paragraphs>767</Paragraphs>
  <Slides>44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Исполнительная</vt:lpstr>
      <vt:lpstr>Презентация PowerPoint</vt:lpstr>
      <vt:lpstr>  Отчет для граждан –  подготовлен на основании Решения Совета народных депутатов Тяжинского муниципального района  от 30.05.2019 г № 247 «Об исполнении бюджета Тяжинского муниципального района за 2018год»</vt:lpstr>
      <vt:lpstr>Этапы составления бюджетной отчетности</vt:lpstr>
      <vt:lpstr>Уважаемые жители Тяжинского муниципального района!</vt:lpstr>
      <vt:lpstr>Основные понятия, используемые в бюджетном процессе</vt:lpstr>
      <vt:lpstr>Основные понятия, используемые в бюджетном процессе</vt:lpstr>
      <vt:lpstr>Основные понятия, используемые в бюджетном процессе</vt:lpstr>
      <vt:lpstr>Основные понятия, используемые в бюджетном процессе</vt:lpstr>
      <vt:lpstr>Административно-территориальное деление Тяжинского муниципального района</vt:lpstr>
      <vt:lpstr>Правовое регулирование исполнения бюджета Тяжинского муниципального района</vt:lpstr>
      <vt:lpstr>Основные характеристики бюджета     Тяжинского муниципального района за 2018 год</vt:lpstr>
      <vt:lpstr>Основные параметры исполнения бюджета Тяжинского муниципального района за 2018 год</vt:lpstr>
      <vt:lpstr> Доходы бюджета Тяжинского  муниципального района за 2018 год</vt:lpstr>
      <vt:lpstr>Структура поступления доходов бюджета Тяжинского муниципального района за 2018 год, тыс. рублей</vt:lpstr>
      <vt:lpstr>Исполнение налоговых доходов бюджета Тяжинского муниципального района за 2018 год</vt:lpstr>
      <vt:lpstr>Структура налоговых доходов бюджета Тяжинского муниципального района за 2018 год, тыс. рублей</vt:lpstr>
      <vt:lpstr>Динамика поступления основных видов налоговых доходов в бюджет Тяжинского муниципального района за 2017-2018гг., тыс. рублей</vt:lpstr>
      <vt:lpstr>Исполнение неналоговых доходов бюджета Тяжинского муниципального района за 2018 год </vt:lpstr>
      <vt:lpstr>Структура неналоговых доходов бюджета Тяжинского муниципального района за 2018 год, тыс. рублей</vt:lpstr>
      <vt:lpstr>Динамика поступления неналоговых доходов в бюджет Тяжинского муниципального района  за 2017-2018гг., тыс. рублей</vt:lpstr>
      <vt:lpstr>Безвозмездные поступления от других бюджетов бюджетной системы РФ в бюджет Тяжинского муниципального района в 2018 году                                                    </vt:lpstr>
      <vt:lpstr>Структура безвозмездных поступлений от других бюджетов бюджетной системы РФ в бюджет Тяжинского муниципального района за 2018 год, тыс. рублей</vt:lpstr>
      <vt:lpstr>Исполнение расходов бюджета Тяжинского муниципального района по отраслевому признаку в 2018 году</vt:lpstr>
      <vt:lpstr>Расходы бюджета Тяжинского муниципального района направленные на решение общегосударственных вопросов в 2018 году</vt:lpstr>
      <vt:lpstr>Структура и динамика расходов бюджета Тяжинского муниципального района направленных на решение общегосударственных вопросов в 2018 году, тыс. рублей</vt:lpstr>
      <vt:lpstr>Расходы бюджета Тяжинского муниципального района в области национальной обороны, безопасности и правоохранительной деятельности в 2018 году</vt:lpstr>
      <vt:lpstr>Расходы бюджета Тяжинского муниципального района в области национальной экономики в 2018 году</vt:lpstr>
      <vt:lpstr>Расходы бюджета Тяжинского муниципального района на жилищно-коммунальное хозяйство в 2018 году</vt:lpstr>
      <vt:lpstr>Структура и динамика расходов бюджета Тяжинского муниципального района на жилищно-коммунальное хозяйство в 2018 году, тыс. рублей</vt:lpstr>
      <vt:lpstr>Расходы бюджета Тяжинского муниципального района за 2018 год  в сфере образования </vt:lpstr>
      <vt:lpstr>Расходы бюджета Тяжинского муниципального района за 2018 год  в сфере образования, тыс. рублей </vt:lpstr>
      <vt:lpstr>Расходы бюджета Тяжинского муниципального района за 2018 год  в области культуры, кинематографии</vt:lpstr>
      <vt:lpstr>Расходы бюджета Тяжинского муниципального района за 2018 год  в области культуры, кинематографии, тыс. рублей</vt:lpstr>
      <vt:lpstr>Расходы бюджета Тяжинского муниципального района за 2018 год  в области здравоохранения</vt:lpstr>
      <vt:lpstr>Расходы бюджета Тяжинского муниципального района за 2018 год  в области социальной политики</vt:lpstr>
      <vt:lpstr>Расходы бюджета Тяжинского муниципального района за 2018 год  в области социальной политики, тыс. рублей</vt:lpstr>
      <vt:lpstr>Расходы бюджета Тяжинского муниципального района за 2018 год в сфере физической культуры и спорта</vt:lpstr>
      <vt:lpstr>Исполнение муниципальных программ Тяжинского муниципального района в 2018 году, тыс. рублей</vt:lpstr>
      <vt:lpstr>Итоги реализации  муниципальных программ в 2018 году, рублей</vt:lpstr>
      <vt:lpstr>Итоги реализации  муниципальных программ в 2018 году, рублей</vt:lpstr>
      <vt:lpstr>Исполнение бюджета Тяжинского муниципального района по источникам финансирования дефицита бюджета в 2018 году, рублей</vt:lpstr>
      <vt:lpstr>Данные о муниципальном долге  Тяжинского муниципального района за 2018 год</vt:lpstr>
      <vt:lpstr>Составление  бюджетной  отчетности осуществляет:  Финансовое управление по Тяжинскому району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оОт</dc:title>
  <dc:creator>User</dc:creator>
  <cp:lastModifiedBy>Начальник ОБУиО</cp:lastModifiedBy>
  <cp:revision>1055</cp:revision>
  <cp:lastPrinted>2018-03-05T01:37:44Z</cp:lastPrinted>
  <dcterms:created xsi:type="dcterms:W3CDTF">2014-07-09T05:52:56Z</dcterms:created>
  <dcterms:modified xsi:type="dcterms:W3CDTF">2019-06-14T10:27:51Z</dcterms:modified>
</cp:coreProperties>
</file>