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charts/chart1.xml" ContentType="application/vnd.openxmlformats-officedocument.drawingml.chart+xml"/>
  <Override PartName="/ppt/drawings/drawing1.xml" ContentType="application/vnd.openxmlformats-officedocument.drawingml.chartshapes+xml"/>
  <Override PartName="/ppt/charts/chart2.xml" ContentType="application/vnd.openxmlformats-officedocument.drawingml.chart+xml"/>
  <Override PartName="/ppt/drawings/drawing2.xml" ContentType="application/vnd.openxmlformats-officedocument.drawingml.chartshapes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drawings/drawing3.xml" ContentType="application/vnd.openxmlformats-officedocument.drawingml.chartshapes+xml"/>
  <Override PartName="/ppt/charts/chart5.xml" ContentType="application/vnd.openxmlformats-officedocument.drawingml.chart+xml"/>
  <Override PartName="/ppt/theme/themeOverride1.xml" ContentType="application/vnd.openxmlformats-officedocument.themeOverride+xml"/>
  <Override PartName="/ppt/charts/chart6.xml" ContentType="application/vnd.openxmlformats-officedocument.drawingml.chart+xml"/>
  <Override PartName="/ppt/drawings/drawing4.xml" ContentType="application/vnd.openxmlformats-officedocument.drawingml.chartshapes+xml"/>
  <Override PartName="/ppt/charts/chart7.xml" ContentType="application/vnd.openxmlformats-officedocument.drawingml.chart+xml"/>
  <Override PartName="/ppt/drawings/drawing5.xml" ContentType="application/vnd.openxmlformats-officedocument.drawingml.chartshapes+xml"/>
  <Override PartName="/ppt/charts/chart8.xml" ContentType="application/vnd.openxmlformats-officedocument.drawingml.chart+xml"/>
  <Override PartName="/ppt/charts/chart9.xml" ContentType="application/vnd.openxmlformats-officedocument.drawingml.chart+xml"/>
  <Override PartName="/ppt/drawings/drawing6.xml" ContentType="application/vnd.openxmlformats-officedocument.drawingml.chartshapes+xml"/>
  <Override PartName="/ppt/charts/chart10.xml" ContentType="application/vnd.openxmlformats-officedocument.drawingml.chart+xml"/>
  <Override PartName="/ppt/drawings/drawing7.xml" ContentType="application/vnd.openxmlformats-officedocument.drawingml.chartshapes+xml"/>
  <Override PartName="/ppt/charts/chart11.xml" ContentType="application/vnd.openxmlformats-officedocument.drawingml.chart+xml"/>
  <Override PartName="/ppt/drawings/drawing8.xml" ContentType="application/vnd.openxmlformats-officedocument.drawingml.chartshapes+xml"/>
  <Override PartName="/ppt/charts/chart12.xml" ContentType="application/vnd.openxmlformats-officedocument.drawingml.chart+xml"/>
  <Override PartName="/ppt/charts/chart13.xml" ContentType="application/vnd.openxmlformats-officedocument.drawingml.chart+xml"/>
  <Override PartName="/ppt/charts/chart14.xml" ContentType="application/vnd.openxmlformats-officedocument.drawingml.chart+xml"/>
  <Override PartName="/ppt/charts/chart15.xml" ContentType="application/vnd.openxmlformats-officedocument.drawingml.chart+xml"/>
  <Override PartName="/ppt/drawings/drawing9.xml" ContentType="application/vnd.openxmlformats-officedocument.drawingml.chartshapes+xml"/>
  <Override PartName="/ppt/charts/chart16.xml" ContentType="application/vnd.openxmlformats-officedocument.drawingml.chart+xml"/>
  <Override PartName="/ppt/charts/chart17.xml" ContentType="application/vnd.openxmlformats-officedocument.drawingml.chart+xml"/>
  <Override PartName="/ppt/drawings/drawing10.xml" ContentType="application/vnd.openxmlformats-officedocument.drawingml.chartshapes+xml"/>
  <Override PartName="/ppt/charts/chart18.xml" ContentType="application/vnd.openxmlformats-officedocument.drawingml.chart+xml"/>
  <Override PartName="/ppt/charts/chart19.xml" ContentType="application/vnd.openxmlformats-officedocument.drawingml.chart+xml"/>
  <Override PartName="/ppt/drawings/drawing11.xml" ContentType="application/vnd.openxmlformats-officedocument.drawingml.chartshapes+xml"/>
  <Override PartName="/ppt/charts/chart20.xml" ContentType="application/vnd.openxmlformats-officedocument.drawingml.chart+xml"/>
  <Override PartName="/ppt/charts/chart21.xml" ContentType="application/vnd.openxmlformats-officedocument.drawingml.chart+xml"/>
  <Override PartName="/ppt/drawings/drawing12.xml" ContentType="application/vnd.openxmlformats-officedocument.drawingml.chartshapes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842" r:id="rId1"/>
  </p:sldMasterIdLst>
  <p:notesMasterIdLst>
    <p:notesMasterId r:id="rId55"/>
  </p:notesMasterIdLst>
  <p:sldIdLst>
    <p:sldId id="257" r:id="rId2"/>
    <p:sldId id="259" r:id="rId3"/>
    <p:sldId id="289" r:id="rId4"/>
    <p:sldId id="307" r:id="rId5"/>
    <p:sldId id="297" r:id="rId6"/>
    <p:sldId id="300" r:id="rId7"/>
    <p:sldId id="299" r:id="rId8"/>
    <p:sldId id="298" r:id="rId9"/>
    <p:sldId id="302" r:id="rId10"/>
    <p:sldId id="309" r:id="rId11"/>
    <p:sldId id="301" r:id="rId12"/>
    <p:sldId id="303" r:id="rId13"/>
    <p:sldId id="308" r:id="rId14"/>
    <p:sldId id="305" r:id="rId15"/>
    <p:sldId id="306" r:id="rId16"/>
    <p:sldId id="260" r:id="rId17"/>
    <p:sldId id="261" r:id="rId18"/>
    <p:sldId id="281" r:id="rId19"/>
    <p:sldId id="282" r:id="rId20"/>
    <p:sldId id="283" r:id="rId21"/>
    <p:sldId id="284" r:id="rId22"/>
    <p:sldId id="293" r:id="rId23"/>
    <p:sldId id="285" r:id="rId24"/>
    <p:sldId id="286" r:id="rId25"/>
    <p:sldId id="294" r:id="rId26"/>
    <p:sldId id="287" r:id="rId27"/>
    <p:sldId id="288" r:id="rId28"/>
    <p:sldId id="262" r:id="rId29"/>
    <p:sldId id="263" r:id="rId30"/>
    <p:sldId id="310" r:id="rId31"/>
    <p:sldId id="313" r:id="rId32"/>
    <p:sldId id="311" r:id="rId33"/>
    <p:sldId id="312" r:id="rId34"/>
    <p:sldId id="314" r:id="rId35"/>
    <p:sldId id="268" r:id="rId36"/>
    <p:sldId id="323" r:id="rId37"/>
    <p:sldId id="315" r:id="rId38"/>
    <p:sldId id="296" r:id="rId39"/>
    <p:sldId id="316" r:id="rId40"/>
    <p:sldId id="317" r:id="rId41"/>
    <p:sldId id="318" r:id="rId42"/>
    <p:sldId id="319" r:id="rId43"/>
    <p:sldId id="320" r:id="rId44"/>
    <p:sldId id="321" r:id="rId45"/>
    <p:sldId id="322" r:id="rId46"/>
    <p:sldId id="292" r:id="rId47"/>
    <p:sldId id="273" r:id="rId48"/>
    <p:sldId id="277" r:id="rId49"/>
    <p:sldId id="290" r:id="rId50"/>
    <p:sldId id="278" r:id="rId51"/>
    <p:sldId id="280" r:id="rId52"/>
    <p:sldId id="258" r:id="rId53"/>
    <p:sldId id="324" r:id="rId54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90000"/>
    <a:srgbClr val="FF6600"/>
    <a:srgbClr val="FFCCCC"/>
    <a:srgbClr val="9AD3DE"/>
    <a:srgbClr val="FF9933"/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2472" autoAdjust="0"/>
    <p:restoredTop sz="94677" autoAdjust="0"/>
  </p:normalViewPr>
  <p:slideViewPr>
    <p:cSldViewPr>
      <p:cViewPr>
        <p:scale>
          <a:sx n="80" d="100"/>
          <a:sy n="80" d="100"/>
        </p:scale>
        <p:origin x="30" y="-62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3654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theme" Target="theme/theme1.xml"/><Relationship Id="rId5" Type="http://schemas.openxmlformats.org/officeDocument/2006/relationships/slide" Target="slides/slide4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tableStyles" Target="tableStyle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viewProps" Target="viewProps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Microsoft_Excel_Worksheet1.xlsx"/></Relationships>
</file>

<file path=ppt/charts/_rels/chart10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7.xml"/><Relationship Id="rId1" Type="http://schemas.openxmlformats.org/officeDocument/2006/relationships/package" Target="../embeddings/Microsoft_Excel_Worksheet10.xlsx"/></Relationships>
</file>

<file path=ppt/charts/_rels/chart1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8.xml"/><Relationship Id="rId1" Type="http://schemas.openxmlformats.org/officeDocument/2006/relationships/package" Target="../embeddings/Microsoft_Excel_Worksheet11.xlsx"/></Relationships>
</file>

<file path=ppt/charts/_rels/chart1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2.xlsx"/></Relationships>
</file>

<file path=ppt/charts/_rels/chart1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3.xlsx"/></Relationships>
</file>

<file path=ppt/charts/_rels/chart1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4.xlsx"/></Relationships>
</file>

<file path=ppt/charts/_rels/chart15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9.xml"/><Relationship Id="rId1" Type="http://schemas.openxmlformats.org/officeDocument/2006/relationships/package" Target="../embeddings/Microsoft_Excel_Worksheet15.xlsx"/></Relationships>
</file>

<file path=ppt/charts/_rels/chart1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6.xlsx"/></Relationships>
</file>

<file path=ppt/charts/_rels/chart17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0.xml"/><Relationship Id="rId1" Type="http://schemas.openxmlformats.org/officeDocument/2006/relationships/package" Target="../embeddings/Microsoft_Excel_Worksheet17.xlsx"/></Relationships>
</file>

<file path=ppt/charts/_rels/chart1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8.xlsx"/></Relationships>
</file>

<file path=ppt/charts/_rels/chart19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1.xml"/><Relationship Id="rId1" Type="http://schemas.openxmlformats.org/officeDocument/2006/relationships/package" Target="../embeddings/Microsoft_Excel_Worksheet19.xlsx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.xml"/><Relationship Id="rId1" Type="http://schemas.openxmlformats.org/officeDocument/2006/relationships/package" Target="../embeddings/Microsoft_Excel_Worksheet2.xlsx"/></Relationships>
</file>

<file path=ppt/charts/_rels/chart2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0.xlsx"/></Relationships>
</file>

<file path=ppt/charts/_rels/chart2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2.xml"/><Relationship Id="rId1" Type="http://schemas.openxmlformats.org/officeDocument/2006/relationships/package" Target="../embeddings/Microsoft_Excel_Worksheet21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.xlsx"/></Relationships>
</file>

<file path=ppt/charts/_rels/chart4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3.xml"/><Relationship Id="rId1" Type="http://schemas.openxmlformats.org/officeDocument/2006/relationships/package" Target="../embeddings/Microsoft_Excel_Worksheet4.xlsx"/></Relationships>
</file>

<file path=ppt/charts/_rels/chart5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5.xlsx"/><Relationship Id="rId1" Type="http://schemas.openxmlformats.org/officeDocument/2006/relationships/themeOverride" Target="../theme/themeOverride1.xml"/></Relationships>
</file>

<file path=ppt/charts/_rels/chart6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4.xml"/><Relationship Id="rId1" Type="http://schemas.openxmlformats.org/officeDocument/2006/relationships/package" Target="../embeddings/Microsoft_Excel_Worksheet6.xlsx"/></Relationships>
</file>

<file path=ppt/charts/_rels/chart7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5.xml"/><Relationship Id="rId1" Type="http://schemas.openxmlformats.org/officeDocument/2006/relationships/package" Target="../embeddings/Microsoft_Excel_Worksheet7.xlsx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8.xlsx"/></Relationships>
</file>

<file path=ppt/charts/_rels/chart9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6.xml"/><Relationship Id="rId1" Type="http://schemas.openxmlformats.org/officeDocument/2006/relationships/package" Target="../embeddings/Microsoft_Excel_Worksheet9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26"/>
    </mc:Choice>
    <mc:Fallback>
      <c:style val="26"/>
    </mc:Fallback>
  </mc:AlternateContent>
  <c:chart>
    <c:title>
      <c:layout/>
      <c:overlay val="0"/>
    </c:title>
    <c:autoTitleDeleted val="0"/>
    <c:view3D>
      <c:rotX val="30"/>
      <c:rotY val="220"/>
      <c:rAngAx val="0"/>
      <c:perspective val="6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11692838790563331"/>
          <c:y val="0.15862523211706639"/>
          <c:w val="0.79038312459982007"/>
          <c:h val="0.51242897614550764"/>
        </c:manualLayout>
      </c:layout>
      <c:pie3DChart>
        <c:varyColors val="1"/>
        <c:ser>
          <c:idx val="0"/>
          <c:order val="0"/>
          <c:tx>
            <c:strRef>
              <c:f>Sheet1!$A$2</c:f>
              <c:strCache>
                <c:ptCount val="1"/>
              </c:strCache>
            </c:strRef>
          </c:tx>
          <c:explosion val="4"/>
          <c:dPt>
            <c:idx val="0"/>
            <c:bubble3D val="0"/>
            <c:explosion val="3"/>
            <c:spPr>
              <a:solidFill>
                <a:srgbClr val="FF0000"/>
              </a:solidFill>
            </c:spPr>
          </c:dPt>
          <c:dPt>
            <c:idx val="1"/>
            <c:bubble3D val="0"/>
            <c:explosion val="1"/>
            <c:spPr>
              <a:solidFill>
                <a:srgbClr val="00B0F0"/>
              </a:solidFill>
            </c:spPr>
          </c:dPt>
          <c:dPt>
            <c:idx val="2"/>
            <c:bubble3D val="0"/>
            <c:explosion val="7"/>
            <c:spPr>
              <a:solidFill>
                <a:srgbClr val="FFFF00"/>
              </a:solidFill>
            </c:spPr>
          </c:dPt>
          <c:dLbls>
            <c:dLbl>
              <c:idx val="0"/>
              <c:layout>
                <c:manualLayout>
                  <c:x val="0.18011811827747418"/>
                  <c:y val="0.10078245274334598"/>
                </c:manualLayout>
              </c:layout>
              <c:tx>
                <c:rich>
                  <a:bodyPr/>
                  <a:lstStyle/>
                  <a:p>
                    <a:r>
                      <a:rPr lang="ru-RU" sz="1700" b="1" baseline="0" dirty="0"/>
                      <a:t>безвозмездные поступления - 998 935,8 
</a:t>
                    </a:r>
                    <a:r>
                      <a:rPr lang="ru-RU" sz="1700" b="1" baseline="0" dirty="0" smtClean="0"/>
                      <a:t>(91,6%)</a:t>
                    </a:r>
                    <a:endParaRPr lang="ru-RU" dirty="0"/>
                  </a:p>
                </c:rich>
              </c:tx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1"/>
              <c:layout>
                <c:manualLayout>
                  <c:x val="0.13900606230936383"/>
                  <c:y val="0.14779310235370674"/>
                </c:manualLayout>
              </c:layout>
              <c:tx>
                <c:rich>
                  <a:bodyPr/>
                  <a:lstStyle/>
                  <a:p>
                    <a:r>
                      <a:rPr lang="ru-RU" sz="1700" b="1" baseline="0" dirty="0"/>
                      <a:t>налоговые </a:t>
                    </a:r>
                    <a:r>
                      <a:rPr lang="ru-RU" sz="1700" b="1" baseline="0" dirty="0" smtClean="0"/>
                      <a:t>доходы </a:t>
                    </a:r>
                  </a:p>
                  <a:p>
                    <a:r>
                      <a:rPr lang="ru-RU" sz="1700" b="1" baseline="0" dirty="0" smtClean="0"/>
                      <a:t>– 75 973,4 (7,0%)</a:t>
                    </a:r>
                    <a:endParaRPr lang="ru-RU" dirty="0"/>
                  </a:p>
                </c:rich>
              </c:tx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2"/>
              <c:layout>
                <c:manualLayout>
                  <c:x val="-0.12586230520883349"/>
                  <c:y val="-1.2671806307235705E-2"/>
                </c:manualLayout>
              </c:layout>
              <c:tx>
                <c:rich>
                  <a:bodyPr/>
                  <a:lstStyle/>
                  <a:p>
                    <a:r>
                      <a:rPr lang="ru-RU" sz="1700" b="1" baseline="0" dirty="0"/>
                      <a:t>неналоговые </a:t>
                    </a:r>
                    <a:r>
                      <a:rPr lang="ru-RU" sz="1700" b="1" baseline="0" dirty="0" smtClean="0"/>
                      <a:t>доходы </a:t>
                    </a:r>
                  </a:p>
                  <a:p>
                    <a:r>
                      <a:rPr lang="ru-RU" sz="1700" b="1" baseline="0" dirty="0" smtClean="0"/>
                      <a:t>– 15 235,6 (1,4%)</a:t>
                    </a:r>
                    <a:endParaRPr lang="ru-RU" dirty="0"/>
                  </a:p>
                </c:rich>
              </c:tx>
              <c:showLegendKey val="0"/>
              <c:showVal val="0"/>
              <c:showCatName val="1"/>
              <c:showSerName val="0"/>
              <c:showPercent val="1"/>
              <c:showBubbleSize val="0"/>
            </c:dLbl>
            <c:numFmt formatCode="0.0%" sourceLinked="0"/>
            <c:txPr>
              <a:bodyPr/>
              <a:lstStyle/>
              <a:p>
                <a:pPr>
                  <a:defRPr sz="1700" b="1" baseline="0"/>
                </a:pPr>
                <a:endParaRPr lang="ru-RU"/>
              </a:p>
            </c:txPr>
            <c:showLegendKey val="0"/>
            <c:showVal val="0"/>
            <c:showCatName val="1"/>
            <c:showSerName val="0"/>
            <c:showPercent val="1"/>
            <c:showBubbleSize val="0"/>
            <c:showLeaderLines val="1"/>
          </c:dLbls>
          <c:cat>
            <c:strRef>
              <c:f>Sheet1!$B$1:$D$1</c:f>
              <c:strCache>
                <c:ptCount val="3"/>
                <c:pt idx="0">
                  <c:v>безвозмездные поступления - 998 935,8 тыс. руб</c:v>
                </c:pt>
                <c:pt idx="1">
                  <c:v>налоговые доходы</c:v>
                </c:pt>
                <c:pt idx="2">
                  <c:v>неналоговые доходы</c:v>
                </c:pt>
              </c:strCache>
            </c:strRef>
          </c:cat>
          <c:val>
            <c:numRef>
              <c:f>Sheet1!$B$2:$D$2</c:f>
              <c:numCache>
                <c:formatCode>0.0</c:formatCode>
                <c:ptCount val="3"/>
                <c:pt idx="0">
                  <c:v>91.633308012725479</c:v>
                </c:pt>
                <c:pt idx="1">
                  <c:v>6.9691135172877772</c:v>
                </c:pt>
                <c:pt idx="2">
                  <c:v>1.3975784699867528</c:v>
                </c:pt>
              </c:numCache>
            </c:numRef>
          </c:val>
        </c:ser>
        <c:ser>
          <c:idx val="1"/>
          <c:order val="1"/>
          <c:tx>
            <c:strRef>
              <c:f>Sheet1!$A$3</c:f>
              <c:strCache>
                <c:ptCount val="1"/>
              </c:strCache>
            </c:strRef>
          </c:tx>
          <c:dPt>
            <c:idx val="0"/>
            <c:bubble3D val="0"/>
          </c:dPt>
          <c:dPt>
            <c:idx val="1"/>
            <c:bubble3D val="0"/>
          </c:dPt>
          <c:dPt>
            <c:idx val="2"/>
            <c:bubble3D val="0"/>
          </c:dPt>
          <c:cat>
            <c:strRef>
              <c:f>Sheet1!$B$1:$D$1</c:f>
              <c:strCache>
                <c:ptCount val="3"/>
                <c:pt idx="0">
                  <c:v>безвозмездные поступления - 998 935,8 тыс. руб</c:v>
                </c:pt>
                <c:pt idx="1">
                  <c:v>налоговые доходы</c:v>
                </c:pt>
                <c:pt idx="2">
                  <c:v>неналоговые доходы</c:v>
                </c:pt>
              </c:strCache>
            </c:strRef>
          </c:cat>
          <c:val>
            <c:numRef>
              <c:f>Sheet1!$B$3:$D$3</c:f>
              <c:numCache>
                <c:formatCode>General</c:formatCode>
                <c:ptCount val="3"/>
              </c:numCache>
            </c:numRef>
          </c:val>
        </c:ser>
        <c:ser>
          <c:idx val="2"/>
          <c:order val="2"/>
          <c:tx>
            <c:strRef>
              <c:f>Sheet1!$A$4</c:f>
              <c:strCache>
                <c:ptCount val="1"/>
              </c:strCache>
            </c:strRef>
          </c:tx>
          <c:dPt>
            <c:idx val="0"/>
            <c:bubble3D val="0"/>
          </c:dPt>
          <c:dPt>
            <c:idx val="1"/>
            <c:bubble3D val="0"/>
          </c:dPt>
          <c:dPt>
            <c:idx val="2"/>
            <c:bubble3D val="0"/>
          </c:dPt>
          <c:cat>
            <c:strRef>
              <c:f>Sheet1!$B$1:$D$1</c:f>
              <c:strCache>
                <c:ptCount val="3"/>
                <c:pt idx="0">
                  <c:v>безвозмездные поступления - 998 935,8 тыс. руб</c:v>
                </c:pt>
                <c:pt idx="1">
                  <c:v>налоговые доходы</c:v>
                </c:pt>
                <c:pt idx="2">
                  <c:v>неналоговые доходы</c:v>
                </c:pt>
              </c:strCache>
            </c:strRef>
          </c:cat>
          <c:val>
            <c:numRef>
              <c:f>Sheet1!$B$4:$D$4</c:f>
              <c:numCache>
                <c:formatCode>General</c:formatCode>
                <c:ptCount val="3"/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plotVisOnly val="1"/>
    <c:dispBlanksAs val="zero"/>
    <c:showDLblsOverMax val="0"/>
  </c:chart>
  <c:txPr>
    <a:bodyPr/>
    <a:lstStyle/>
    <a:p>
      <a:pPr>
        <a:defRPr sz="1796"/>
      </a:pPr>
      <a:endParaRPr lang="ru-RU"/>
    </a:p>
  </c:txPr>
  <c:externalData r:id="rId1">
    <c:autoUpdate val="0"/>
  </c:externalData>
  <c:userShapes r:id="rId2"/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1995340626109294"/>
          <c:y val="8.9594654967414963E-2"/>
          <c:w val="0.80046593738907057"/>
          <c:h val="0.58802479393542562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2016</c:v>
                </c:pt>
              </c:strCache>
            </c:strRef>
          </c:tx>
          <c:invertIfNegative val="0"/>
          <c:dLbls>
            <c:txPr>
              <a:bodyPr rot="-5400000" vert="horz"/>
              <a:lstStyle/>
              <a:p>
                <a:pPr>
                  <a:defRPr sz="1100"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Лист1!$A$2:$A$3</c:f>
              <c:strCache>
                <c:ptCount val="2"/>
                <c:pt idx="0">
                  <c:v>Расходы ВУС</c:v>
                </c:pt>
                <c:pt idx="1">
                  <c:v>На предотвращение ЧС</c:v>
                </c:pt>
              </c:strCache>
            </c:strRef>
          </c:cat>
          <c:val>
            <c:numRef>
              <c:f>Лист1!$B$2:$B$3</c:f>
              <c:numCache>
                <c:formatCode>0.0</c:formatCode>
                <c:ptCount val="2"/>
                <c:pt idx="0">
                  <c:v>1186</c:v>
                </c:pt>
                <c:pt idx="1">
                  <c:v>0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2017</c:v>
                </c:pt>
              </c:strCache>
            </c:strRef>
          </c:tx>
          <c:spPr>
            <a:gradFill>
              <a:gsLst>
                <a:gs pos="0">
                  <a:schemeClr val="accent1">
                    <a:tint val="66000"/>
                    <a:satMod val="160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5400000" scaled="0"/>
            </a:gradFill>
          </c:spPr>
          <c:invertIfNegative val="0"/>
          <c:dLbls>
            <c:txPr>
              <a:bodyPr rot="-5400000" vert="horz"/>
              <a:lstStyle/>
              <a:p>
                <a:pPr>
                  <a:defRPr sz="1100" b="1" baseline="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Лист1!$A$2:$A$3</c:f>
              <c:strCache>
                <c:ptCount val="2"/>
                <c:pt idx="0">
                  <c:v>Расходы ВУС</c:v>
                </c:pt>
                <c:pt idx="1">
                  <c:v>На предотвращение ЧС</c:v>
                </c:pt>
              </c:strCache>
            </c:strRef>
          </c:cat>
          <c:val>
            <c:numRef>
              <c:f>Лист1!$C$2:$C$3</c:f>
              <c:numCache>
                <c:formatCode>0.0</c:formatCode>
                <c:ptCount val="2"/>
                <c:pt idx="0">
                  <c:v>1128.2</c:v>
                </c:pt>
                <c:pt idx="1">
                  <c:v>499.47002000000003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40"/>
        <c:gapDepth val="110"/>
        <c:shape val="box"/>
        <c:axId val="154397184"/>
        <c:axId val="61920320"/>
        <c:axId val="0"/>
      </c:bar3DChart>
      <c:dateAx>
        <c:axId val="154397184"/>
        <c:scaling>
          <c:orientation val="minMax"/>
        </c:scaling>
        <c:delete val="0"/>
        <c:axPos val="b"/>
        <c:numFmt formatCode="#,##0.00" sourceLinked="0"/>
        <c:majorTickMark val="out"/>
        <c:minorTickMark val="none"/>
        <c:tickLblPos val="nextTo"/>
        <c:txPr>
          <a:bodyPr rot="0" vert="horz" anchor="ctr" anchorCtr="0"/>
          <a:lstStyle/>
          <a:p>
            <a:pPr>
              <a:defRPr sz="1000"/>
            </a:pPr>
            <a:endParaRPr lang="ru-RU"/>
          </a:p>
        </c:txPr>
        <c:crossAx val="61920320"/>
        <c:crosses val="autoZero"/>
        <c:auto val="0"/>
        <c:lblOffset val="100"/>
        <c:baseTimeUnit val="days"/>
        <c:majorUnit val="1"/>
      </c:dateAx>
      <c:valAx>
        <c:axId val="61920320"/>
        <c:scaling>
          <c:orientation val="minMax"/>
        </c:scaling>
        <c:delete val="0"/>
        <c:axPos val="l"/>
        <c:majorGridlines/>
        <c:numFmt formatCode="0.0" sourceLinked="1"/>
        <c:majorTickMark val="out"/>
        <c:minorTickMark val="none"/>
        <c:tickLblPos val="nextTo"/>
        <c:txPr>
          <a:bodyPr/>
          <a:lstStyle/>
          <a:p>
            <a:pPr>
              <a:defRPr sz="1050"/>
            </a:pPr>
            <a:endParaRPr lang="ru-RU"/>
          </a:p>
        </c:txPr>
        <c:crossAx val="154397184"/>
        <c:crosses val="autoZero"/>
        <c:crossBetween val="between"/>
      </c:valAx>
    </c:plotArea>
    <c:legend>
      <c:legendPos val="r"/>
      <c:legendEntry>
        <c:idx val="0"/>
        <c:txPr>
          <a:bodyPr/>
          <a:lstStyle/>
          <a:p>
            <a:pPr>
              <a:defRPr sz="1800"/>
            </a:pPr>
            <a:endParaRPr lang="ru-RU"/>
          </a:p>
        </c:txPr>
      </c:legendEntry>
      <c:legendEntry>
        <c:idx val="1"/>
        <c:txPr>
          <a:bodyPr/>
          <a:lstStyle/>
          <a:p>
            <a:pPr>
              <a:defRPr sz="1800"/>
            </a:pPr>
            <a:endParaRPr lang="ru-RU"/>
          </a:p>
        </c:txPr>
      </c:legendEntry>
      <c:layout>
        <c:manualLayout>
          <c:xMode val="edge"/>
          <c:yMode val="edge"/>
          <c:x val="0.22671624781462082"/>
          <c:y val="0.87017774773996304"/>
          <c:w val="0.59065660687561083"/>
          <c:h val="0.12329005624889414"/>
        </c:manualLayout>
      </c:layout>
      <c:overlay val="0"/>
      <c:txPr>
        <a:bodyPr/>
        <a:lstStyle/>
        <a:p>
          <a:pPr>
            <a:defRPr sz="1800"/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  <c:userShapes r:id="rId2"/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</c:title>
    <c:autoTitleDeleted val="0"/>
    <c:view3D>
      <c:rotX val="30"/>
      <c:rotY val="180"/>
      <c:rAngAx val="0"/>
      <c:perspective val="6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17748796760677388"/>
          <c:y val="0.2183960978702697"/>
          <c:w val="0.80046593738907057"/>
          <c:h val="0.58802479393542562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Национальная экономика</c:v>
                </c:pt>
              </c:strCache>
            </c:strRef>
          </c:tx>
          <c:explosion val="4"/>
          <c:dPt>
            <c:idx val="0"/>
            <c:bubble3D val="0"/>
            <c:explosion val="0"/>
          </c:dPt>
          <c:dPt>
            <c:idx val="1"/>
            <c:bubble3D val="0"/>
            <c:spPr>
              <a:solidFill>
                <a:srgbClr val="FFFF00"/>
              </a:solidFill>
            </c:spPr>
          </c:dPt>
          <c:dPt>
            <c:idx val="2"/>
            <c:bubble3D val="0"/>
            <c:explosion val="15"/>
          </c:dPt>
          <c:dPt>
            <c:idx val="3"/>
            <c:bubble3D val="0"/>
            <c:spPr>
              <a:solidFill>
                <a:srgbClr val="0070C0"/>
              </a:solidFill>
            </c:spPr>
          </c:dPt>
          <c:dLbls>
            <c:dLbl>
              <c:idx val="0"/>
              <c:layout>
                <c:manualLayout>
                  <c:x val="0.29902952251337139"/>
                  <c:y val="0.14953074264383159"/>
                </c:manualLayout>
              </c:layout>
              <c:tx>
                <c:rich>
                  <a:bodyPr/>
                  <a:lstStyle/>
                  <a:p>
                    <a:r>
                      <a:rPr lang="ru-RU" sz="1000" dirty="0"/>
                      <a:t>Поощрение </a:t>
                    </a:r>
                    <a:r>
                      <a:rPr lang="ru-RU" sz="1000" dirty="0" smtClean="0"/>
                      <a:t>- 300,0 (3,2%)</a:t>
                    </a:r>
                    <a:endParaRPr lang="ru-RU" dirty="0"/>
                  </a:p>
                </c:rich>
              </c:tx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-3.1680755709682991E-2"/>
                  <c:y val="0.17230875445607147"/>
                </c:manualLayout>
              </c:layout>
              <c:tx>
                <c:rich>
                  <a:bodyPr/>
                  <a:lstStyle/>
                  <a:p>
                    <a:r>
                      <a:rPr lang="ru-RU" sz="1000" dirty="0"/>
                      <a:t>Оценка стоимости земельных </a:t>
                    </a:r>
                    <a:r>
                      <a:rPr lang="ru-RU" sz="1000" dirty="0" smtClean="0"/>
                      <a:t>участков- 30,9 (0,3%)</a:t>
                    </a:r>
                    <a:endParaRPr lang="ru-RU" dirty="0"/>
                  </a:p>
                </c:rich>
              </c:tx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-0.47502212055803322"/>
                  <c:y val="0.11154184720865543"/>
                </c:manualLayout>
              </c:layout>
              <c:tx>
                <c:rich>
                  <a:bodyPr/>
                  <a:lstStyle/>
                  <a:p>
                    <a:r>
                      <a:rPr lang="ru-RU" sz="1000" dirty="0"/>
                      <a:t>Обучение </a:t>
                    </a:r>
                    <a:r>
                      <a:rPr lang="ru-RU" sz="1000" dirty="0" smtClean="0"/>
                      <a:t>СМП - 24,0 (0,3%)</a:t>
                    </a:r>
                    <a:endParaRPr lang="ru-RU" dirty="0"/>
                  </a:p>
                </c:rich>
              </c:tx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0.18828413906391353"/>
                  <c:y val="4.7704215831902361E-3"/>
                </c:manualLayout>
              </c:layout>
              <c:tx>
                <c:rich>
                  <a:bodyPr/>
                  <a:lstStyle/>
                  <a:p>
                    <a:r>
                      <a:rPr lang="ru-RU" sz="1000" dirty="0"/>
                      <a:t>Снабжение населения </a:t>
                    </a:r>
                    <a:r>
                      <a:rPr lang="ru-RU" sz="1000" dirty="0" smtClean="0"/>
                      <a:t>топливом - 8939,1 (96,2%)</a:t>
                    </a:r>
                    <a:endParaRPr lang="ru-RU" dirty="0"/>
                  </a:p>
                </c:rich>
              </c:tx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</c:dLbl>
            <c:txPr>
              <a:bodyPr rot="0" vert="horz"/>
              <a:lstStyle/>
              <a:p>
                <a:pPr>
                  <a:defRPr sz="1000" b="1"/>
                </a:pPr>
                <a:endParaRPr lang="ru-RU"/>
              </a:p>
            </c:txPr>
            <c:dLblPos val="bestFit"/>
            <c:showLegendKey val="0"/>
            <c:showVal val="1"/>
            <c:showCatName val="1"/>
            <c:showSerName val="0"/>
            <c:showPercent val="0"/>
            <c:showBubbleSize val="0"/>
            <c:showLeaderLines val="1"/>
          </c:dLbls>
          <c:cat>
            <c:strRef>
              <c:f>Лист1!$A$2:$A$5</c:f>
              <c:strCache>
                <c:ptCount val="4"/>
                <c:pt idx="0">
                  <c:v>Поощрение </c:v>
                </c:pt>
                <c:pt idx="1">
                  <c:v>Оценка стоимости земельных участков</c:v>
                </c:pt>
                <c:pt idx="2">
                  <c:v>Обучение СМП</c:v>
                </c:pt>
                <c:pt idx="3">
                  <c:v>Снабжение населения топливом</c:v>
                </c:pt>
              </c:strCache>
            </c:strRef>
          </c:cat>
          <c:val>
            <c:numRef>
              <c:f>Лист1!$B$2:$B$5</c:f>
              <c:numCache>
                <c:formatCode>0.0</c:formatCode>
                <c:ptCount val="4"/>
                <c:pt idx="0">
                  <c:v>3.2278945661952121</c:v>
                </c:pt>
                <c:pt idx="1">
                  <c:v>0.33247314031810682</c:v>
                </c:pt>
                <c:pt idx="2">
                  <c:v>0.25823156529561697</c:v>
                </c:pt>
                <c:pt idx="3">
                  <c:v>96.181400728191065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  <c:userShapes r:id="rId2"/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standar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2016</c:v>
                </c:pt>
              </c:strCache>
            </c:strRef>
          </c:tx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</c:f>
              <c:strCache>
                <c:ptCount val="1"/>
                <c:pt idx="0">
                  <c:v>Всего расходов</c:v>
                </c:pt>
              </c:strCache>
            </c:strRef>
          </c:cat>
          <c:val>
            <c:numRef>
              <c:f>Лист1!$B$2</c:f>
              <c:numCache>
                <c:formatCode>0.0</c:formatCode>
                <c:ptCount val="1"/>
                <c:pt idx="0">
                  <c:v>2793.1867199999997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2017</c:v>
                </c:pt>
              </c:strCache>
            </c:strRef>
          </c:tx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</c:f>
              <c:strCache>
                <c:ptCount val="1"/>
                <c:pt idx="0">
                  <c:v>Всего расходов</c:v>
                </c:pt>
              </c:strCache>
            </c:strRef>
          </c:cat>
          <c:val>
            <c:numRef>
              <c:f>Лист1!$C$2</c:f>
              <c:numCache>
                <c:formatCode>0.0</c:formatCode>
                <c:ptCount val="1"/>
                <c:pt idx="0">
                  <c:v>9293.9838600000003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164183552"/>
        <c:axId val="81417280"/>
        <c:axId val="134699520"/>
      </c:bar3DChart>
      <c:catAx>
        <c:axId val="164183552"/>
        <c:scaling>
          <c:orientation val="minMax"/>
        </c:scaling>
        <c:delete val="0"/>
        <c:axPos val="b"/>
        <c:majorTickMark val="out"/>
        <c:minorTickMark val="none"/>
        <c:tickLblPos val="nextTo"/>
        <c:crossAx val="81417280"/>
        <c:crosses val="autoZero"/>
        <c:auto val="1"/>
        <c:lblAlgn val="ctr"/>
        <c:lblOffset val="100"/>
        <c:noMultiLvlLbl val="0"/>
      </c:catAx>
      <c:valAx>
        <c:axId val="81417280"/>
        <c:scaling>
          <c:orientation val="minMax"/>
        </c:scaling>
        <c:delete val="0"/>
        <c:axPos val="l"/>
        <c:majorGridlines/>
        <c:numFmt formatCode="0.0" sourceLinked="1"/>
        <c:majorTickMark val="out"/>
        <c:minorTickMark val="none"/>
        <c:tickLblPos val="nextTo"/>
        <c:crossAx val="164183552"/>
        <c:crosses val="autoZero"/>
        <c:crossBetween val="between"/>
      </c:valAx>
      <c:serAx>
        <c:axId val="134699520"/>
        <c:scaling>
          <c:orientation val="minMax"/>
        </c:scaling>
        <c:delete val="0"/>
        <c:axPos val="b"/>
        <c:majorTickMark val="out"/>
        <c:minorTickMark val="none"/>
        <c:tickLblPos val="nextTo"/>
        <c:crossAx val="81417280"/>
        <c:crosses val="autoZero"/>
      </c:serAx>
    </c:plotArea>
    <c:legend>
      <c:legendPos val="r"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22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16649849363142658"/>
          <c:y val="7.736318897637795E-2"/>
          <c:w val="0.82935164066737688"/>
          <c:h val="0.70196112204724415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Расходы на ЖКХ</c:v>
                </c:pt>
              </c:strCache>
            </c:strRef>
          </c:tx>
          <c:explosion val="7"/>
          <c:dPt>
            <c:idx val="0"/>
            <c:bubble3D val="0"/>
            <c:spPr>
              <a:solidFill>
                <a:srgbClr val="0070C0"/>
              </a:solidFill>
            </c:spPr>
          </c:dPt>
          <c:dLbls>
            <c:dLbl>
              <c:idx val="0"/>
              <c:layout>
                <c:manualLayout>
                  <c:x val="-1.224345443098915E-2"/>
                  <c:y val="0.2136875"/>
                </c:manualLayout>
              </c:layout>
              <c:tx>
                <c:rich>
                  <a:bodyPr/>
                  <a:lstStyle/>
                  <a:p>
                    <a:r>
                      <a:rPr lang="ru-RU" dirty="0"/>
                      <a:t>Взносы на </a:t>
                    </a:r>
                    <a:r>
                      <a:rPr lang="ru-RU" dirty="0" smtClean="0"/>
                      <a:t>капитальный ремонт – 178,9 (0,3%)</a:t>
                    </a:r>
                    <a:endParaRPr lang="ru-RU" dirty="0"/>
                  </a:p>
                </c:rich>
              </c:tx>
              <c:showLegendKey val="0"/>
              <c:showVal val="1"/>
              <c:showCatName val="1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-0.32071093407921997"/>
                  <c:y val="1.8749999999999999E-2"/>
                </c:manualLayout>
              </c:layout>
              <c:tx>
                <c:rich>
                  <a:bodyPr/>
                  <a:lstStyle/>
                  <a:p>
                    <a:r>
                      <a:rPr lang="ru-RU" dirty="0"/>
                      <a:t>Организация </a:t>
                    </a:r>
                    <a:r>
                      <a:rPr lang="ru-RU" dirty="0" smtClean="0"/>
                      <a:t>коммунальных услуг </a:t>
                    </a:r>
                    <a:r>
                      <a:rPr lang="ru-RU" dirty="0"/>
                      <a:t>в границах </a:t>
                    </a:r>
                    <a:r>
                      <a:rPr lang="ru-RU" dirty="0" smtClean="0"/>
                      <a:t>поселений – </a:t>
                    </a:r>
                  </a:p>
                  <a:p>
                    <a:r>
                      <a:rPr lang="ru-RU" dirty="0" smtClean="0"/>
                      <a:t>38 235,3 (69,8%)</a:t>
                    </a:r>
                    <a:endParaRPr lang="ru-RU" dirty="0"/>
                  </a:p>
                </c:rich>
              </c:tx>
              <c:showLegendKey val="0"/>
              <c:showVal val="1"/>
              <c:showCatName val="1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6.7056623338147783E-2"/>
                  <c:y val="5.1040354330708658E-2"/>
                </c:manualLayout>
              </c:layout>
              <c:tx>
                <c:rich>
                  <a:bodyPr/>
                  <a:lstStyle/>
                  <a:p>
                    <a:r>
                      <a:rPr lang="ru-RU" dirty="0"/>
                      <a:t>Поддержка </a:t>
                    </a:r>
                    <a:r>
                      <a:rPr lang="ru-RU" dirty="0" smtClean="0"/>
                      <a:t>ЖКХ – </a:t>
                    </a:r>
                  </a:p>
                  <a:p>
                    <a:r>
                      <a:rPr lang="ru-RU" dirty="0" smtClean="0"/>
                      <a:t>16 354,7 (29,9%)</a:t>
                    </a:r>
                    <a:endParaRPr lang="ru-RU" dirty="0"/>
                  </a:p>
                </c:rich>
              </c:tx>
              <c:showLegendKey val="0"/>
              <c:showVal val="1"/>
              <c:showCatName val="1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200"/>
                </a:pPr>
                <a:endParaRPr lang="ru-RU"/>
              </a:p>
            </c:txPr>
            <c:showLegendKey val="0"/>
            <c:showVal val="1"/>
            <c:showCatName val="1"/>
            <c:showSerName val="0"/>
            <c:showPercent val="0"/>
            <c:showBubbleSize val="0"/>
            <c:showLeaderLines val="1"/>
          </c:dLbls>
          <c:cat>
            <c:strRef>
              <c:f>Лист1!$A$2:$A$4</c:f>
              <c:strCache>
                <c:ptCount val="3"/>
                <c:pt idx="0">
                  <c:v>Взносы на кап.ремонт</c:v>
                </c:pt>
                <c:pt idx="1">
                  <c:v>Организация коммун.услуг в границах поселений</c:v>
                </c:pt>
                <c:pt idx="2">
                  <c:v>Поддержка ЖКХ</c:v>
                </c:pt>
              </c:strCache>
            </c:strRef>
          </c:cat>
          <c:val>
            <c:numRef>
              <c:f>Лист1!$B$2:$B$4</c:f>
              <c:numCache>
                <c:formatCode>0.0</c:formatCode>
                <c:ptCount val="3"/>
                <c:pt idx="0">
                  <c:v>0.32670622485661421</c:v>
                </c:pt>
                <c:pt idx="1">
                  <c:v>69.811999047156064</c:v>
                </c:pt>
                <c:pt idx="2">
                  <c:v>29.861294727987332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15428313648293962"/>
          <c:y val="3.0938975123627498E-2"/>
          <c:w val="0.57106774934383209"/>
          <c:h val="0.86799083045899061"/>
        </c:manualLayout>
      </c:layout>
      <c:bar3DChart>
        <c:barDir val="col"/>
        <c:grouping val="percent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Приобретение мусоровоза</c:v>
                </c:pt>
              </c:strCache>
            </c:strRef>
          </c:tx>
          <c:invertIfNegative val="0"/>
          <c:dLbls>
            <c:txPr>
              <a:bodyPr/>
              <a:lstStyle/>
              <a:p>
                <a:pPr>
                  <a:defRPr sz="140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Лист1!$A$2:$A$3</c:f>
              <c:numCache>
                <c:formatCode>General</c:formatCode>
                <c:ptCount val="2"/>
                <c:pt idx="0">
                  <c:v>2016</c:v>
                </c:pt>
                <c:pt idx="1">
                  <c:v>2017</c:v>
                </c:pt>
              </c:numCache>
            </c:num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2880</c:v>
                </c:pt>
                <c:pt idx="1">
                  <c:v>0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Организация ком.услуг в границах поселений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3.4507035450167374E-2"/>
                  <c:y val="1.273993204299556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40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Лист1!$A$2:$A$3</c:f>
              <c:numCache>
                <c:formatCode>General</c:formatCode>
                <c:ptCount val="2"/>
                <c:pt idx="0">
                  <c:v>2016</c:v>
                </c:pt>
                <c:pt idx="1">
                  <c:v>2017</c:v>
                </c:pt>
              </c:numCache>
            </c:numRef>
          </c:cat>
          <c:val>
            <c:numRef>
              <c:f>Лист1!$C$2:$C$3</c:f>
              <c:numCache>
                <c:formatCode>0.0</c:formatCode>
                <c:ptCount val="2"/>
                <c:pt idx="0">
                  <c:v>13169.956840000001</c:v>
                </c:pt>
                <c:pt idx="1">
                  <c:v>38235.311900000001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Поддержка ЖКХ</c:v>
                </c:pt>
              </c:strCache>
            </c:strRef>
          </c:tx>
          <c:invertIfNegative val="0"/>
          <c:dLbls>
            <c:dLbl>
              <c:idx val="1"/>
              <c:layout>
                <c:manualLayout>
                  <c:x val="1.5336460200074387E-2"/>
                  <c:y val="-2.293187767739201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40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Лист1!$A$2:$A$3</c:f>
              <c:numCache>
                <c:formatCode>General</c:formatCode>
                <c:ptCount val="2"/>
                <c:pt idx="0">
                  <c:v>2016</c:v>
                </c:pt>
                <c:pt idx="1">
                  <c:v>2017</c:v>
                </c:pt>
              </c:numCache>
            </c:numRef>
          </c:cat>
          <c:val>
            <c:numRef>
              <c:f>Лист1!$D$2:$D$3</c:f>
              <c:numCache>
                <c:formatCode>0.0</c:formatCode>
                <c:ptCount val="2"/>
                <c:pt idx="0">
                  <c:v>2000</c:v>
                </c:pt>
                <c:pt idx="1">
                  <c:v>16354.72316</c:v>
                </c:pt>
              </c:numCache>
            </c:numRef>
          </c:val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Поддержка ЖКХ2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5.3677610700260357E-2"/>
                  <c:y val="-4.586375535478403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3.8340848601363137E-2"/>
                  <c:y val="-4.331576894618492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40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Лист1!$A$2:$A$3</c:f>
              <c:numCache>
                <c:formatCode>General</c:formatCode>
                <c:ptCount val="2"/>
                <c:pt idx="0">
                  <c:v>2016</c:v>
                </c:pt>
                <c:pt idx="1">
                  <c:v>2017</c:v>
                </c:pt>
              </c:numCache>
            </c:numRef>
          </c:cat>
          <c:val>
            <c:numRef>
              <c:f>Лист1!$E$2:$E$3</c:f>
              <c:numCache>
                <c:formatCode>0.0</c:formatCode>
                <c:ptCount val="2"/>
                <c:pt idx="0">
                  <c:v>200.16758999999999</c:v>
                </c:pt>
                <c:pt idx="1">
                  <c:v>178.93362999999999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165658112"/>
        <c:axId val="168329792"/>
        <c:axId val="0"/>
      </c:bar3DChart>
      <c:catAx>
        <c:axId val="16565811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168329792"/>
        <c:crosses val="autoZero"/>
        <c:auto val="1"/>
        <c:lblAlgn val="ctr"/>
        <c:lblOffset val="100"/>
        <c:noMultiLvlLbl val="0"/>
      </c:catAx>
      <c:valAx>
        <c:axId val="168329792"/>
        <c:scaling>
          <c:orientation val="minMax"/>
        </c:scaling>
        <c:delete val="0"/>
        <c:axPos val="l"/>
        <c:majorGridlines/>
        <c:numFmt formatCode="0%" sourceLinked="1"/>
        <c:majorTickMark val="out"/>
        <c:minorTickMark val="none"/>
        <c:tickLblPos val="nextTo"/>
        <c:crossAx val="165658112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220"/>
      <c:rAngAx val="0"/>
      <c:perspective val="2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8.3333333333333329E-2"/>
          <c:y val="7.1113188976377945E-2"/>
          <c:w val="0.82916666666666672"/>
          <c:h val="0.70196112204724415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Образование</c:v>
                </c:pt>
              </c:strCache>
            </c:strRef>
          </c:tx>
          <c:dPt>
            <c:idx val="0"/>
            <c:bubble3D val="0"/>
            <c:explosion val="6"/>
          </c:dPt>
          <c:dPt>
            <c:idx val="1"/>
            <c:bubble3D val="0"/>
            <c:explosion val="3"/>
          </c:dPt>
          <c:dPt>
            <c:idx val="2"/>
            <c:bubble3D val="0"/>
            <c:explosion val="7"/>
          </c:dPt>
          <c:dPt>
            <c:idx val="3"/>
            <c:bubble3D val="0"/>
            <c:explosion val="25"/>
          </c:dPt>
          <c:dPt>
            <c:idx val="4"/>
            <c:bubble3D val="0"/>
            <c:explosion val="11"/>
          </c:dPt>
          <c:dLbls>
            <c:dLbl>
              <c:idx val="0"/>
              <c:layout>
                <c:manualLayout>
                  <c:x val="4.2992908195385636E-4"/>
                  <c:y val="-0.17367537866163019"/>
                </c:manualLayout>
              </c:layout>
              <c:tx>
                <c:rich>
                  <a:bodyPr/>
                  <a:lstStyle/>
                  <a:p>
                    <a:r>
                      <a:rPr lang="ru-RU" sz="1200" dirty="0" smtClean="0"/>
                      <a:t>Дошкольное образование - 139 697,0 (29,08%)</a:t>
                    </a:r>
                    <a:endParaRPr lang="ru-RU" sz="1400" dirty="0"/>
                  </a:p>
                </c:rich>
              </c:tx>
              <c:showLegendKey val="0"/>
              <c:showVal val="1"/>
              <c:showCatName val="1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-2.6062321577795609E-2"/>
                  <c:y val="-0.13628161685738621"/>
                </c:manualLayout>
              </c:layout>
              <c:tx>
                <c:rich>
                  <a:bodyPr/>
                  <a:lstStyle/>
                  <a:p>
                    <a:r>
                      <a:rPr lang="ru-RU" sz="1200" dirty="0" smtClean="0"/>
                      <a:t>Общее образование – 268 236,1 (55,83%)</a:t>
                    </a:r>
                    <a:endParaRPr lang="ru-RU" sz="1400" dirty="0"/>
                  </a:p>
                </c:rich>
              </c:tx>
              <c:showLegendKey val="0"/>
              <c:showVal val="1"/>
              <c:showCatName val="1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0.3946922564159539"/>
                  <c:y val="0.13227673776987742"/>
                </c:manualLayout>
              </c:layout>
              <c:tx>
                <c:rich>
                  <a:bodyPr/>
                  <a:lstStyle/>
                  <a:p>
                    <a:r>
                      <a:rPr lang="ru-RU" sz="1200" dirty="0" smtClean="0"/>
                      <a:t>Дополнительное – </a:t>
                    </a:r>
                  </a:p>
                  <a:p>
                    <a:r>
                      <a:rPr lang="ru-RU" sz="1200" dirty="0" smtClean="0"/>
                      <a:t>47 732,7 (9,93%)</a:t>
                    </a:r>
                    <a:endParaRPr lang="ru-RU" sz="1400" dirty="0"/>
                  </a:p>
                </c:rich>
              </c:tx>
              <c:showLegendKey val="0"/>
              <c:showVal val="1"/>
              <c:showCatName val="1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0.19925785218711609"/>
                  <c:y val="0.1639014646520757"/>
                </c:manualLayout>
              </c:layout>
              <c:tx>
                <c:rich>
                  <a:bodyPr/>
                  <a:lstStyle/>
                  <a:p>
                    <a:r>
                      <a:rPr lang="ru-RU" sz="1200" dirty="0"/>
                      <a:t>Молодежная </a:t>
                    </a:r>
                    <a:r>
                      <a:rPr lang="ru-RU" sz="1200" dirty="0" smtClean="0"/>
                      <a:t>политика – 49,3 (0,01%)</a:t>
                    </a:r>
                    <a:endParaRPr lang="ru-RU" sz="1400" dirty="0"/>
                  </a:p>
                </c:rich>
              </c:tx>
              <c:showLegendKey val="0"/>
              <c:showVal val="1"/>
              <c:showCatName val="1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-0.46614862204724411"/>
                  <c:y val="6.0422490157480316E-2"/>
                </c:manualLayout>
              </c:layout>
              <c:tx>
                <c:rich>
                  <a:bodyPr/>
                  <a:lstStyle/>
                  <a:p>
                    <a:r>
                      <a:rPr lang="ru-RU" sz="1200" dirty="0"/>
                      <a:t>Другие </a:t>
                    </a:r>
                    <a:r>
                      <a:rPr lang="ru-RU" sz="1200" dirty="0" smtClean="0"/>
                      <a:t>вопросы – </a:t>
                    </a:r>
                  </a:p>
                  <a:p>
                    <a:r>
                      <a:rPr lang="ru-RU" sz="1200" dirty="0" smtClean="0"/>
                      <a:t>24 762,1 (5,15%)</a:t>
                    </a:r>
                    <a:endParaRPr lang="ru-RU" sz="1400" dirty="0"/>
                  </a:p>
                </c:rich>
              </c:tx>
              <c:showLegendKey val="0"/>
              <c:showVal val="1"/>
              <c:showCatName val="1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200"/>
                </a:pPr>
                <a:endParaRPr lang="ru-RU"/>
              </a:p>
            </c:txPr>
            <c:showLegendKey val="0"/>
            <c:showVal val="1"/>
            <c:showCatName val="1"/>
            <c:showSerName val="0"/>
            <c:showPercent val="0"/>
            <c:showBubbleSize val="0"/>
            <c:showLeaderLines val="1"/>
          </c:dLbls>
          <c:cat>
            <c:strRef>
              <c:f>Лист1!$A$2:$A$6</c:f>
              <c:strCache>
                <c:ptCount val="5"/>
                <c:pt idx="0">
                  <c:v>Дошкольное</c:v>
                </c:pt>
                <c:pt idx="1">
                  <c:v>Общее</c:v>
                </c:pt>
                <c:pt idx="2">
                  <c:v>Дополнительное</c:v>
                </c:pt>
                <c:pt idx="3">
                  <c:v>Молодежная политика</c:v>
                </c:pt>
                <c:pt idx="4">
                  <c:v>Другие вопросы</c:v>
                </c:pt>
              </c:strCache>
            </c:strRef>
          </c:cat>
          <c:val>
            <c:numRef>
              <c:f>Лист1!$B$2:$B$6</c:f>
              <c:numCache>
                <c:formatCode>0.00</c:formatCode>
                <c:ptCount val="5"/>
                <c:pt idx="0">
                  <c:v>29.074631530781385</c:v>
                </c:pt>
                <c:pt idx="1">
                  <c:v>55.827007478193082</c:v>
                </c:pt>
                <c:pt idx="2">
                  <c:v>9.9344410961161476</c:v>
                </c:pt>
                <c:pt idx="3">
                  <c:v>1.0265323352363496E-2</c:v>
                </c:pt>
                <c:pt idx="4">
                  <c:v>5.1536545715570243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  <c:userShapes r:id="rId2"/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211189332137699"/>
          <c:y val="4.0312187534718366E-2"/>
          <c:w val="0.75416669973177586"/>
          <c:h val="0.60369995926378539"/>
        </c:manualLayout>
      </c:layout>
      <c:bar3DChart>
        <c:barDir val="col"/>
        <c:grouping val="percent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Дошкольное образование</c:v>
                </c:pt>
              </c:strCache>
            </c:strRef>
          </c:tx>
          <c:invertIfNegative val="0"/>
          <c:dLbls>
            <c:txPr>
              <a:bodyPr/>
              <a:lstStyle/>
              <a:p>
                <a:pPr>
                  <a:defRPr sz="1400"/>
                </a:pPr>
                <a:endParaRPr lang="ru-RU"/>
              </a:p>
            </c:txPr>
            <c:showLegendKey val="1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Лист1!$A$2:$A$3</c:f>
              <c:numCache>
                <c:formatCode>General</c:formatCode>
                <c:ptCount val="2"/>
                <c:pt idx="0">
                  <c:v>2016</c:v>
                </c:pt>
                <c:pt idx="1">
                  <c:v>2017</c:v>
                </c:pt>
              </c:numCache>
            </c:numRef>
          </c:cat>
          <c:val>
            <c:numRef>
              <c:f>Лист1!$B$2:$B$3</c:f>
              <c:numCache>
                <c:formatCode>0.0</c:formatCode>
                <c:ptCount val="2"/>
                <c:pt idx="0">
                  <c:v>130416.13252</c:v>
                </c:pt>
                <c:pt idx="1">
                  <c:v>139697.00886999999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Общее образование</c:v>
                </c:pt>
              </c:strCache>
            </c:strRef>
          </c:tx>
          <c:invertIfNegative val="0"/>
          <c:dLbls>
            <c:txPr>
              <a:bodyPr/>
              <a:lstStyle/>
              <a:p>
                <a:pPr>
                  <a:defRPr sz="1400"/>
                </a:pPr>
                <a:endParaRPr lang="ru-RU"/>
              </a:p>
            </c:txPr>
            <c:showLegendKey val="1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Лист1!$A$2:$A$3</c:f>
              <c:numCache>
                <c:formatCode>General</c:formatCode>
                <c:ptCount val="2"/>
                <c:pt idx="0">
                  <c:v>2016</c:v>
                </c:pt>
                <c:pt idx="1">
                  <c:v>2017</c:v>
                </c:pt>
              </c:numCache>
            </c:numRef>
          </c:cat>
          <c:val>
            <c:numRef>
              <c:f>Лист1!$C$2:$C$3</c:f>
              <c:numCache>
                <c:formatCode>0.0</c:formatCode>
                <c:ptCount val="2"/>
                <c:pt idx="0">
                  <c:v>253455.28688000003</c:v>
                </c:pt>
                <c:pt idx="1">
                  <c:v>268236.10647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Дополнительное образование</c:v>
                </c:pt>
              </c:strCache>
            </c:strRef>
          </c:tx>
          <c:invertIfNegative val="0"/>
          <c:dLbls>
            <c:txPr>
              <a:bodyPr/>
              <a:lstStyle/>
              <a:p>
                <a:pPr>
                  <a:defRPr sz="1400"/>
                </a:pPr>
                <a:endParaRPr lang="ru-RU"/>
              </a:p>
            </c:txPr>
            <c:showLegendKey val="1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Лист1!$A$2:$A$3</c:f>
              <c:numCache>
                <c:formatCode>General</c:formatCode>
                <c:ptCount val="2"/>
                <c:pt idx="0">
                  <c:v>2016</c:v>
                </c:pt>
                <c:pt idx="1">
                  <c:v>2017</c:v>
                </c:pt>
              </c:numCache>
            </c:numRef>
          </c:cat>
          <c:val>
            <c:numRef>
              <c:f>Лист1!$D$2:$D$3</c:f>
              <c:numCache>
                <c:formatCode>0.0</c:formatCode>
                <c:ptCount val="2"/>
                <c:pt idx="0" formatCode="General">
                  <c:v>48346.5</c:v>
                </c:pt>
                <c:pt idx="1">
                  <c:v>47732.735820000002</c:v>
                </c:pt>
              </c:numCache>
            </c:numRef>
          </c:val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Другие вопросы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-1.574725824114781E-2"/>
                  <c:y val="-6.8715308688644984E-3"/>
                </c:manualLayout>
              </c:layout>
              <c:showLegendKey val="1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-1.2597806592918247E-2"/>
                  <c:y val="-6.8715308688645088E-3"/>
                </c:manualLayout>
              </c:layout>
              <c:showLegendKey val="1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400"/>
                </a:pPr>
                <a:endParaRPr lang="ru-RU"/>
              </a:p>
            </c:txPr>
            <c:showLegendKey val="1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Лист1!$A$2:$A$3</c:f>
              <c:numCache>
                <c:formatCode>General</c:formatCode>
                <c:ptCount val="2"/>
                <c:pt idx="0">
                  <c:v>2016</c:v>
                </c:pt>
                <c:pt idx="1">
                  <c:v>2017</c:v>
                </c:pt>
              </c:numCache>
            </c:numRef>
          </c:cat>
          <c:val>
            <c:numRef>
              <c:f>Лист1!$E$2:$E$3</c:f>
              <c:numCache>
                <c:formatCode>0.0</c:formatCode>
                <c:ptCount val="2"/>
                <c:pt idx="0">
                  <c:v>24665.119040000005</c:v>
                </c:pt>
                <c:pt idx="1">
                  <c:v>24762.141100000001</c:v>
                </c:pt>
              </c:numCache>
            </c:numRef>
          </c:val>
        </c:ser>
        <c:ser>
          <c:idx val="4"/>
          <c:order val="4"/>
          <c:tx>
            <c:strRef>
              <c:f>Лист1!$F$1</c:f>
              <c:strCache>
                <c:ptCount val="1"/>
                <c:pt idx="0">
                  <c:v>Молодежная политика 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3.149451648229562E-2"/>
                  <c:y val="-3.8973303110621194E-2"/>
                </c:manualLayout>
              </c:layout>
              <c:showLegendKey val="1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5.9839581316361676E-2"/>
                  <c:y val="-4.0429310163228614E-2"/>
                </c:manualLayout>
              </c:layout>
              <c:showLegendKey val="1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400"/>
                </a:pPr>
                <a:endParaRPr lang="ru-RU"/>
              </a:p>
            </c:txPr>
            <c:showLegendKey val="1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Лист1!$A$2:$A$3</c:f>
              <c:numCache>
                <c:formatCode>General</c:formatCode>
                <c:ptCount val="2"/>
                <c:pt idx="0">
                  <c:v>2016</c:v>
                </c:pt>
                <c:pt idx="1">
                  <c:v>2017</c:v>
                </c:pt>
              </c:numCache>
            </c:numRef>
          </c:cat>
          <c:val>
            <c:numRef>
              <c:f>Лист1!$F$2:$F$3</c:f>
              <c:numCache>
                <c:formatCode>0.0</c:formatCode>
                <c:ptCount val="2"/>
                <c:pt idx="0">
                  <c:v>234.60906</c:v>
                </c:pt>
                <c:pt idx="1">
                  <c:v>49.32255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177238528"/>
        <c:axId val="168336128"/>
        <c:axId val="0"/>
      </c:bar3DChart>
      <c:catAx>
        <c:axId val="17723852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168336128"/>
        <c:crosses val="autoZero"/>
        <c:auto val="1"/>
        <c:lblAlgn val="ctr"/>
        <c:lblOffset val="100"/>
        <c:noMultiLvlLbl val="0"/>
      </c:catAx>
      <c:valAx>
        <c:axId val="168336128"/>
        <c:scaling>
          <c:orientation val="minMax"/>
        </c:scaling>
        <c:delete val="0"/>
        <c:axPos val="l"/>
        <c:majorGridlines/>
        <c:numFmt formatCode="0%" sourceLinked="1"/>
        <c:majorTickMark val="out"/>
        <c:minorTickMark val="none"/>
        <c:tickLblPos val="low"/>
        <c:txPr>
          <a:bodyPr rot="0"/>
          <a:lstStyle/>
          <a:p>
            <a:pPr>
              <a:defRPr/>
            </a:pPr>
            <a:endParaRPr lang="ru-RU"/>
          </a:p>
        </c:txPr>
        <c:crossAx val="177238528"/>
        <c:crosses val="autoZero"/>
        <c:crossBetween val="between"/>
      </c:valAx>
      <c:spPr>
        <a:ln>
          <a:noFill/>
        </a:ln>
      </c:spPr>
    </c:plotArea>
    <c:legend>
      <c:legendPos val="b"/>
      <c:layout>
        <c:manualLayout>
          <c:xMode val="edge"/>
          <c:yMode val="edge"/>
          <c:x val="0.10448243845921883"/>
          <c:y val="0.73910693699097929"/>
          <c:w val="0.75009225165457805"/>
          <c:h val="0.2454920796097447"/>
        </c:manualLayout>
      </c:layout>
      <c:overlay val="0"/>
      <c:txPr>
        <a:bodyPr/>
        <a:lstStyle/>
        <a:p>
          <a:pPr>
            <a:defRPr sz="1200"/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25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9.7338293001737811E-2"/>
          <c:y val="3.0911366398758348E-2"/>
          <c:w val="0.82709740070033366"/>
          <c:h val="0.81708790233920936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Культура</c:v>
                </c:pt>
              </c:strCache>
            </c:strRef>
          </c:tx>
          <c:dPt>
            <c:idx val="0"/>
            <c:bubble3D val="0"/>
            <c:explosion val="12"/>
            <c:spPr>
              <a:solidFill>
                <a:srgbClr val="00B0F0"/>
              </a:solidFill>
              <a:ln>
                <a:solidFill>
                  <a:schemeClr val="accent1"/>
                </a:solidFill>
              </a:ln>
            </c:spPr>
          </c:dPt>
          <c:dPt>
            <c:idx val="1"/>
            <c:bubble3D val="0"/>
            <c:explosion val="5"/>
          </c:dPt>
          <c:dPt>
            <c:idx val="2"/>
            <c:bubble3D val="0"/>
            <c:explosion val="11"/>
          </c:dPt>
          <c:dPt>
            <c:idx val="3"/>
            <c:bubble3D val="0"/>
            <c:explosion val="6"/>
          </c:dPt>
          <c:dPt>
            <c:idx val="4"/>
            <c:bubble3D val="0"/>
            <c:explosion val="7"/>
          </c:dPt>
          <c:dLbls>
            <c:dLbl>
              <c:idx val="0"/>
              <c:layout>
                <c:manualLayout>
                  <c:x val="-0.58129617971117065"/>
                  <c:y val="0"/>
                </c:manualLayout>
              </c:layout>
              <c:tx>
                <c:rich>
                  <a:bodyPr/>
                  <a:lstStyle/>
                  <a:p>
                    <a:r>
                      <a:rPr lang="ru-RU" sz="1300" dirty="0"/>
                      <a:t>Дворцы и дома </a:t>
                    </a:r>
                    <a:r>
                      <a:rPr lang="ru-RU" sz="1300" dirty="0" smtClean="0"/>
                      <a:t>культуры –</a:t>
                    </a:r>
                  </a:p>
                  <a:p>
                    <a:r>
                      <a:rPr lang="ru-RU" sz="1300" dirty="0" smtClean="0"/>
                      <a:t>70 682 (67%)</a:t>
                    </a:r>
                    <a:endParaRPr lang="ru-RU" dirty="0"/>
                  </a:p>
                </c:rich>
              </c:tx>
              <c:showLegendKey val="0"/>
              <c:showVal val="1"/>
              <c:showCatName val="1"/>
              <c:showSerName val="0"/>
              <c:showPercent val="1"/>
              <c:showBubbleSize val="0"/>
            </c:dLbl>
            <c:dLbl>
              <c:idx val="1"/>
              <c:layout>
                <c:manualLayout>
                  <c:x val="-8.6197555552812374E-3"/>
                  <c:y val="0.17751779653007047"/>
                </c:manualLayout>
              </c:layout>
              <c:tx>
                <c:rich>
                  <a:bodyPr/>
                  <a:lstStyle/>
                  <a:p>
                    <a:r>
                      <a:rPr lang="ru-RU" sz="1300" dirty="0"/>
                      <a:t>Музеи и постоянные </a:t>
                    </a:r>
                    <a:r>
                      <a:rPr lang="ru-RU" sz="1300" dirty="0" smtClean="0"/>
                      <a:t>выставки – </a:t>
                    </a:r>
                  </a:p>
                  <a:p>
                    <a:r>
                      <a:rPr lang="ru-RU" sz="1300" dirty="0" smtClean="0"/>
                      <a:t>1 442,1 (2%)</a:t>
                    </a:r>
                    <a:endParaRPr lang="ru-RU" dirty="0"/>
                  </a:p>
                </c:rich>
              </c:tx>
              <c:showLegendKey val="0"/>
              <c:showVal val="1"/>
              <c:showCatName val="1"/>
              <c:showSerName val="0"/>
              <c:showPercent val="1"/>
              <c:showBubbleSize val="0"/>
              <c:separator>; </c:separator>
            </c:dLbl>
            <c:dLbl>
              <c:idx val="2"/>
              <c:layout>
                <c:manualLayout>
                  <c:x val="-4.4816522444008279E-2"/>
                  <c:y val="0.10057029318467092"/>
                </c:manualLayout>
              </c:layout>
              <c:tx>
                <c:rich>
                  <a:bodyPr/>
                  <a:lstStyle/>
                  <a:p>
                    <a:r>
                      <a:rPr lang="ru-RU" sz="1300" dirty="0" smtClean="0"/>
                      <a:t>Библиотеки</a:t>
                    </a:r>
                    <a:r>
                      <a:rPr lang="ru-RU" sz="1300" baseline="0" dirty="0" smtClean="0"/>
                      <a:t> </a:t>
                    </a:r>
                    <a:r>
                      <a:rPr lang="ru-RU" sz="1300" dirty="0" smtClean="0"/>
                      <a:t>– </a:t>
                    </a:r>
                  </a:p>
                  <a:p>
                    <a:r>
                      <a:rPr lang="ru-RU" sz="1300" dirty="0" smtClean="0"/>
                      <a:t>20 297,3 (19%)</a:t>
                    </a:r>
                    <a:endParaRPr lang="ru-RU" dirty="0"/>
                  </a:p>
                </c:rich>
              </c:tx>
              <c:showLegendKey val="0"/>
              <c:showVal val="1"/>
              <c:showCatName val="1"/>
              <c:showSerName val="0"/>
              <c:showPercent val="1"/>
              <c:showBubbleSize val="0"/>
            </c:dLbl>
            <c:dLbl>
              <c:idx val="3"/>
              <c:layout>
                <c:manualLayout>
                  <c:x val="0.13224336527765776"/>
                  <c:y val="0.13998817710138353"/>
                </c:manualLayout>
              </c:layout>
              <c:tx>
                <c:rich>
                  <a:bodyPr/>
                  <a:lstStyle/>
                  <a:p>
                    <a:r>
                      <a:rPr lang="ru-RU" sz="1300" dirty="0" smtClean="0"/>
                      <a:t>Улучшение  материально-технической базы -  </a:t>
                    </a:r>
                  </a:p>
                  <a:p>
                    <a:r>
                      <a:rPr lang="ru-RU" sz="1300" dirty="0" smtClean="0"/>
                      <a:t>4 033,6 (4%)</a:t>
                    </a:r>
                    <a:endParaRPr lang="ru-RU" dirty="0"/>
                  </a:p>
                </c:rich>
              </c:tx>
              <c:showLegendKey val="0"/>
              <c:showVal val="1"/>
              <c:showCatName val="1"/>
              <c:showSerName val="0"/>
              <c:showPercent val="1"/>
              <c:showBubbleSize val="0"/>
            </c:dLbl>
            <c:dLbl>
              <c:idx val="4"/>
              <c:layout>
                <c:manualLayout>
                  <c:x val="1.1376479430954859E-3"/>
                  <c:y val="0.15261218902708987"/>
                </c:manualLayout>
              </c:layout>
              <c:tx>
                <c:rich>
                  <a:bodyPr/>
                  <a:lstStyle/>
                  <a:p>
                    <a:r>
                      <a:rPr lang="ru-RU" sz="1300" dirty="0"/>
                      <a:t>Другие </a:t>
                    </a:r>
                    <a:r>
                      <a:rPr lang="ru-RU" sz="1300" dirty="0" smtClean="0"/>
                      <a:t>вопросы – </a:t>
                    </a:r>
                  </a:p>
                  <a:p>
                    <a:r>
                      <a:rPr lang="ru-RU" sz="1300" dirty="0" smtClean="0"/>
                      <a:t>8 727,1 (8%)</a:t>
                    </a:r>
                    <a:endParaRPr lang="ru-RU" dirty="0"/>
                  </a:p>
                </c:rich>
              </c:tx>
              <c:showLegendKey val="0"/>
              <c:showVal val="1"/>
              <c:showCatName val="1"/>
              <c:showSerName val="0"/>
              <c:showPercent val="1"/>
              <c:showBubbleSize val="0"/>
            </c:dLbl>
            <c:txPr>
              <a:bodyPr/>
              <a:lstStyle/>
              <a:p>
                <a:pPr>
                  <a:defRPr sz="1300"/>
                </a:pPr>
                <a:endParaRPr lang="ru-RU"/>
              </a:p>
            </c:txPr>
            <c:showLegendKey val="0"/>
            <c:showVal val="1"/>
            <c:showCatName val="1"/>
            <c:showSerName val="0"/>
            <c:showPercent val="1"/>
            <c:showBubbleSize val="0"/>
            <c:showLeaderLines val="1"/>
          </c:dLbls>
          <c:cat>
            <c:strRef>
              <c:f>Лист1!$A$2:$A$6</c:f>
              <c:strCache>
                <c:ptCount val="5"/>
                <c:pt idx="0">
                  <c:v>Дворцы и дома культуры</c:v>
                </c:pt>
                <c:pt idx="1">
                  <c:v>Музеи и постоянные выставки</c:v>
                </c:pt>
                <c:pt idx="2">
                  <c:v>Библиотеки</c:v>
                </c:pt>
                <c:pt idx="3">
                  <c:v>Улучшение МТБ</c:v>
                </c:pt>
                <c:pt idx="4">
                  <c:v>Иные расходы в области культуры</c:v>
                </c:pt>
              </c:strCache>
            </c:strRef>
          </c:cat>
          <c:val>
            <c:numRef>
              <c:f>Лист1!$B$2:$B$6</c:f>
              <c:numCache>
                <c:formatCode>General</c:formatCode>
                <c:ptCount val="5"/>
                <c:pt idx="0">
                  <c:v>70682</c:v>
                </c:pt>
                <c:pt idx="1">
                  <c:v>1442.1</c:v>
                </c:pt>
                <c:pt idx="2">
                  <c:v>20297.3</c:v>
                </c:pt>
                <c:pt idx="3" formatCode="#,##0.0">
                  <c:v>4033.6</c:v>
                </c:pt>
                <c:pt idx="4" formatCode="#,##0">
                  <c:v>8727.1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  <c:userShapes r:id="rId2"/>
</c:chartSpace>
</file>

<file path=ppt/charts/chart1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22260162150005014"/>
          <c:y val="4.3678850498092801E-2"/>
          <c:w val="0.77739837849994986"/>
          <c:h val="0.62844680366139627"/>
        </c:manualLayout>
      </c:layout>
      <c:bar3DChart>
        <c:barDir val="col"/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Дворцы и ДК</c:v>
                </c:pt>
              </c:strCache>
            </c:strRef>
          </c:tx>
          <c:invertIfNegative val="0"/>
          <c:dLbls>
            <c:dLbl>
              <c:idx val="0"/>
              <c:tx>
                <c:rich>
                  <a:bodyPr/>
                  <a:lstStyle/>
                  <a:p>
                    <a:r>
                      <a:rPr lang="en-US" smtClean="0"/>
                      <a:t>68971,2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tx>
                <c:rich>
                  <a:bodyPr/>
                  <a:lstStyle/>
                  <a:p>
                    <a:r>
                      <a:rPr lang="en-US" smtClean="0"/>
                      <a:t>70682,0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20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Лист1!$A$2:$A$3</c:f>
              <c:numCache>
                <c:formatCode>General</c:formatCode>
                <c:ptCount val="2"/>
                <c:pt idx="0">
                  <c:v>2016</c:v>
                </c:pt>
                <c:pt idx="1">
                  <c:v>2017</c:v>
                </c:pt>
              </c:numCache>
            </c:numRef>
          </c:cat>
          <c:val>
            <c:numRef>
              <c:f>Лист1!$B$2:$B$3</c:f>
              <c:numCache>
                <c:formatCode>#,##0.0</c:formatCode>
                <c:ptCount val="2"/>
                <c:pt idx="0">
                  <c:v>68971.199999999997</c:v>
                </c:pt>
                <c:pt idx="1">
                  <c:v>70682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Музеи</c:v>
                </c:pt>
              </c:strCache>
            </c:strRef>
          </c:tx>
          <c:invertIfNegative val="0"/>
          <c:dLbls>
            <c:txPr>
              <a:bodyPr/>
              <a:lstStyle/>
              <a:p>
                <a:pPr>
                  <a:defRPr sz="120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Лист1!$A$2:$A$3</c:f>
              <c:numCache>
                <c:formatCode>General</c:formatCode>
                <c:ptCount val="2"/>
                <c:pt idx="0">
                  <c:v>2016</c:v>
                </c:pt>
                <c:pt idx="1">
                  <c:v>2017</c:v>
                </c:pt>
              </c:numCache>
            </c:numRef>
          </c:cat>
          <c:val>
            <c:numRef>
              <c:f>Лист1!$C$2:$C$3</c:f>
              <c:numCache>
                <c:formatCode>#,##0.0</c:formatCode>
                <c:ptCount val="2"/>
                <c:pt idx="0">
                  <c:v>1640</c:v>
                </c:pt>
                <c:pt idx="1">
                  <c:v>1442.1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Библиотеки</c:v>
                </c:pt>
              </c:strCache>
            </c:strRef>
          </c:tx>
          <c:invertIfNegative val="0"/>
          <c:dLbls>
            <c:dLbl>
              <c:idx val="0"/>
              <c:tx>
                <c:rich>
                  <a:bodyPr/>
                  <a:lstStyle/>
                  <a:p>
                    <a:r>
                      <a:rPr lang="en-US" smtClean="0"/>
                      <a:t>18997,9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tx>
                <c:rich>
                  <a:bodyPr/>
                  <a:lstStyle/>
                  <a:p>
                    <a:r>
                      <a:rPr lang="en-US" smtClean="0"/>
                      <a:t>20297,3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20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Лист1!$A$2:$A$3</c:f>
              <c:numCache>
                <c:formatCode>General</c:formatCode>
                <c:ptCount val="2"/>
                <c:pt idx="0">
                  <c:v>2016</c:v>
                </c:pt>
                <c:pt idx="1">
                  <c:v>2017</c:v>
                </c:pt>
              </c:numCache>
            </c:numRef>
          </c:cat>
          <c:val>
            <c:numRef>
              <c:f>Лист1!$D$2:$D$3</c:f>
              <c:numCache>
                <c:formatCode>#,##0.0</c:formatCode>
                <c:ptCount val="2"/>
                <c:pt idx="0">
                  <c:v>18997.900000000001</c:v>
                </c:pt>
                <c:pt idx="1">
                  <c:v>20297.3</c:v>
                </c:pt>
              </c:numCache>
            </c:numRef>
          </c:val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Улучшение МТБ</c:v>
                </c:pt>
              </c:strCache>
            </c:strRef>
          </c:tx>
          <c:invertIfNegative val="0"/>
          <c:dLbls>
            <c:txPr>
              <a:bodyPr/>
              <a:lstStyle/>
              <a:p>
                <a:pPr>
                  <a:defRPr sz="120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Лист1!$A$2:$A$3</c:f>
              <c:numCache>
                <c:formatCode>General</c:formatCode>
                <c:ptCount val="2"/>
                <c:pt idx="0">
                  <c:v>2016</c:v>
                </c:pt>
                <c:pt idx="1">
                  <c:v>2017</c:v>
                </c:pt>
              </c:numCache>
            </c:numRef>
          </c:cat>
          <c:val>
            <c:numRef>
              <c:f>Лист1!$E$2:$E$3</c:f>
              <c:numCache>
                <c:formatCode>#,##0.0</c:formatCode>
                <c:ptCount val="2"/>
                <c:pt idx="0">
                  <c:v>0</c:v>
                </c:pt>
                <c:pt idx="1">
                  <c:v>4033.6</c:v>
                </c:pt>
              </c:numCache>
            </c:numRef>
          </c:val>
        </c:ser>
        <c:ser>
          <c:idx val="4"/>
          <c:order val="4"/>
          <c:tx>
            <c:strRef>
              <c:f>Лист1!$F$1</c:f>
              <c:strCache>
                <c:ptCount val="1"/>
                <c:pt idx="0">
                  <c:v>Другие вопросы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4.7318590617302682E-2"/>
                  <c:y val="-6.114135466429657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2.1508450280592208E-2"/>
                  <c:y val="-6.349294522830796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20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Лист1!$A$2:$A$3</c:f>
              <c:numCache>
                <c:formatCode>General</c:formatCode>
                <c:ptCount val="2"/>
                <c:pt idx="0">
                  <c:v>2016</c:v>
                </c:pt>
                <c:pt idx="1">
                  <c:v>2017</c:v>
                </c:pt>
              </c:numCache>
            </c:numRef>
          </c:cat>
          <c:val>
            <c:numRef>
              <c:f>Лист1!$F$2:$F$3</c:f>
              <c:numCache>
                <c:formatCode>#,##0.0</c:formatCode>
                <c:ptCount val="2"/>
                <c:pt idx="0">
                  <c:v>9128.9</c:v>
                </c:pt>
                <c:pt idx="1">
                  <c:v>8727.1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box"/>
        <c:axId val="155729920"/>
        <c:axId val="155649152"/>
        <c:axId val="0"/>
      </c:bar3DChart>
      <c:catAx>
        <c:axId val="15572992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155649152"/>
        <c:crosses val="autoZero"/>
        <c:auto val="1"/>
        <c:lblAlgn val="ctr"/>
        <c:lblOffset val="100"/>
        <c:noMultiLvlLbl val="0"/>
      </c:catAx>
      <c:valAx>
        <c:axId val="155649152"/>
        <c:scaling>
          <c:orientation val="minMax"/>
        </c:scaling>
        <c:delete val="0"/>
        <c:axPos val="l"/>
        <c:majorGridlines/>
        <c:numFmt formatCode="#,##0.0" sourceLinked="1"/>
        <c:majorTickMark val="out"/>
        <c:minorTickMark val="none"/>
        <c:tickLblPos val="nextTo"/>
        <c:txPr>
          <a:bodyPr/>
          <a:lstStyle/>
          <a:p>
            <a:pPr>
              <a:defRPr sz="1000" baseline="0"/>
            </a:pPr>
            <a:endParaRPr lang="ru-RU"/>
          </a:p>
        </c:txPr>
        <c:crossAx val="155729920"/>
        <c:crosses val="autoZero"/>
        <c:crossBetween val="between"/>
      </c:valAx>
    </c:plotArea>
    <c:legend>
      <c:legendPos val="b"/>
      <c:layout>
        <c:manualLayout>
          <c:xMode val="edge"/>
          <c:yMode val="edge"/>
          <c:x val="7.1501422322584288E-2"/>
          <c:y val="0.78266177506777246"/>
          <c:w val="0.87750488963758544"/>
          <c:h val="0.20205030648063288"/>
        </c:manualLayout>
      </c:layout>
      <c:overlay val="0"/>
      <c:txPr>
        <a:bodyPr/>
        <a:lstStyle/>
        <a:p>
          <a:pPr>
            <a:defRPr sz="1300"/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1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10"/>
      <c:rAngAx val="0"/>
      <c:perspective val="2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социальная политика</c:v>
                </c:pt>
              </c:strCache>
            </c:strRef>
          </c:tx>
          <c:dPt>
            <c:idx val="0"/>
            <c:bubble3D val="0"/>
            <c:explosion val="7"/>
          </c:dPt>
          <c:dPt>
            <c:idx val="1"/>
            <c:bubble3D val="0"/>
            <c:explosion val="3"/>
          </c:dPt>
          <c:dPt>
            <c:idx val="2"/>
            <c:bubble3D val="0"/>
            <c:explosion val="8"/>
          </c:dPt>
          <c:dPt>
            <c:idx val="3"/>
            <c:bubble3D val="0"/>
            <c:explosion val="18"/>
          </c:dPt>
          <c:dLbls>
            <c:dLbl>
              <c:idx val="0"/>
              <c:layout>
                <c:manualLayout>
                  <c:x val="-1.4697441025071289E-2"/>
                  <c:y val="0.4605530977486747"/>
                </c:manualLayout>
              </c:layout>
              <c:tx>
                <c:rich>
                  <a:bodyPr/>
                  <a:lstStyle/>
                  <a:p>
                    <a:r>
                      <a:rPr lang="ru-RU" sz="1200" dirty="0" smtClean="0"/>
                      <a:t>Мероприятия </a:t>
                    </a:r>
                    <a:r>
                      <a:rPr lang="ru-RU" sz="1200" dirty="0"/>
                      <a:t>по озране семьи и </a:t>
                    </a:r>
                    <a:r>
                      <a:rPr lang="ru-RU" sz="1200" dirty="0" smtClean="0"/>
                      <a:t>детства - 110569,9 (40%)</a:t>
                    </a:r>
                    <a:endParaRPr lang="ru-RU" sz="1200" dirty="0"/>
                  </a:p>
                </c:rich>
              </c:tx>
              <c:showLegendKey val="0"/>
              <c:showVal val="1"/>
              <c:showCatName val="1"/>
              <c:showSerName val="0"/>
              <c:showPercent val="1"/>
              <c:showBubbleSize val="0"/>
            </c:dLbl>
            <c:dLbl>
              <c:idx val="1"/>
              <c:layout>
                <c:manualLayout>
                  <c:x val="-9.4001901023343087E-3"/>
                  <c:y val="0.14134872244709129"/>
                </c:manualLayout>
              </c:layout>
              <c:tx>
                <c:rich>
                  <a:bodyPr/>
                  <a:lstStyle/>
                  <a:p>
                    <a:r>
                      <a:rPr lang="ru-RU" sz="1200" dirty="0"/>
                      <a:t>Социальное и пенсионное </a:t>
                    </a:r>
                    <a:r>
                      <a:rPr lang="ru-RU" sz="1200" dirty="0" smtClean="0"/>
                      <a:t>обеспечение  - 103050,2 (38%)</a:t>
                    </a:r>
                    <a:endParaRPr lang="ru-RU" sz="1200" dirty="0"/>
                  </a:p>
                </c:rich>
              </c:tx>
              <c:showLegendKey val="0"/>
              <c:showVal val="1"/>
              <c:showCatName val="1"/>
              <c:showSerName val="0"/>
              <c:showPercent val="1"/>
              <c:showBubbleSize val="0"/>
            </c:dLbl>
            <c:dLbl>
              <c:idx val="2"/>
              <c:layout>
                <c:manualLayout>
                  <c:x val="-0.12253326019331186"/>
                  <c:y val="-9.2767470281079883E-3"/>
                </c:manualLayout>
              </c:layout>
              <c:tx>
                <c:rich>
                  <a:bodyPr/>
                  <a:lstStyle/>
                  <a:p>
                    <a:r>
                      <a:rPr lang="ru-RU" sz="1200" dirty="0"/>
                      <a:t>Расходы на функционирование </a:t>
                    </a:r>
                    <a:r>
                      <a:rPr lang="ru-RU" sz="1200" dirty="0" smtClean="0"/>
                      <a:t>учреждений - 60261,9 (22%)</a:t>
                    </a:r>
                    <a:endParaRPr lang="ru-RU" sz="1300" dirty="0"/>
                  </a:p>
                </c:rich>
              </c:tx>
              <c:showLegendKey val="0"/>
              <c:showVal val="1"/>
              <c:showCatName val="1"/>
              <c:showSerName val="0"/>
              <c:showPercent val="1"/>
              <c:showBubbleSize val="0"/>
            </c:dLbl>
            <c:dLbl>
              <c:idx val="3"/>
              <c:layout>
                <c:manualLayout>
                  <c:x val="0.1678712010393906"/>
                  <c:y val="-5.6999885584852097E-2"/>
                </c:manualLayout>
              </c:layout>
              <c:tx>
                <c:rich>
                  <a:bodyPr/>
                  <a:lstStyle/>
                  <a:p>
                    <a:r>
                      <a:rPr lang="ru-RU" sz="1200" dirty="0" smtClean="0"/>
                      <a:t>Другие </a:t>
                    </a:r>
                    <a:r>
                      <a:rPr lang="ru-RU" sz="1200" dirty="0"/>
                      <a:t>вопросы </a:t>
                    </a:r>
                    <a:r>
                      <a:rPr lang="ru-RU" sz="1200" dirty="0" smtClean="0"/>
                      <a:t>- 236,3 (0%)</a:t>
                    </a:r>
                    <a:endParaRPr lang="ru-RU" sz="1300" dirty="0"/>
                  </a:p>
                </c:rich>
              </c:tx>
              <c:showLegendKey val="0"/>
              <c:showVal val="1"/>
              <c:showCatName val="1"/>
              <c:showSerName val="0"/>
              <c:showPercent val="1"/>
              <c:showBubbleSize val="0"/>
            </c:dLbl>
            <c:txPr>
              <a:bodyPr/>
              <a:lstStyle/>
              <a:p>
                <a:pPr>
                  <a:defRPr sz="1200"/>
                </a:pPr>
                <a:endParaRPr lang="ru-RU"/>
              </a:p>
            </c:txPr>
            <c:showLegendKey val="0"/>
            <c:showVal val="1"/>
            <c:showCatName val="1"/>
            <c:showSerName val="0"/>
            <c:showPercent val="1"/>
            <c:showBubbleSize val="0"/>
            <c:showLeaderLines val="1"/>
          </c:dLbls>
          <c:cat>
            <c:strRef>
              <c:f>Лист1!$A$2:$A$5</c:f>
              <c:strCache>
                <c:ptCount val="4"/>
                <c:pt idx="0">
                  <c:v>Мероприятия по озране семьи и детства</c:v>
                </c:pt>
                <c:pt idx="1">
                  <c:v>Социальное и пенсионное обеспечение </c:v>
                </c:pt>
                <c:pt idx="2">
                  <c:v>Расходы на функционирование учреждений</c:v>
                </c:pt>
                <c:pt idx="3">
                  <c:v>Другие вопросы 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 formatCode="#,##0.0">
                  <c:v>110569.9</c:v>
                </c:pt>
                <c:pt idx="1">
                  <c:v>103050.2</c:v>
                </c:pt>
                <c:pt idx="2">
                  <c:v>60261.9</c:v>
                </c:pt>
                <c:pt idx="3">
                  <c:v>236.3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  <c:userShapes r:id="rId2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/>
      <c:overlay val="0"/>
    </c:title>
    <c:autoTitleDeleted val="0"/>
    <c:view3D>
      <c:rotX val="20"/>
      <c:rotY val="210"/>
      <c:rAngAx val="0"/>
      <c:perspective val="2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2.8174907190655227E-2"/>
          <c:y val="0.12007062978222484"/>
          <c:w val="0.82590220141401238"/>
          <c:h val="0.6807674732241753"/>
        </c:manualLayout>
      </c:layout>
      <c:pie3DChart>
        <c:varyColors val="1"/>
        <c:ser>
          <c:idx val="0"/>
          <c:order val="0"/>
          <c:tx>
            <c:strRef>
              <c:f>Sheet1!$A$2</c:f>
              <c:strCache>
                <c:ptCount val="1"/>
              </c:strCache>
            </c:strRef>
          </c:tx>
          <c:spPr>
            <a:solidFill>
              <a:schemeClr val="accent1"/>
            </a:solidFill>
            <a:ln w="12677">
              <a:solidFill>
                <a:srgbClr val="000000"/>
              </a:solidFill>
              <a:prstDash val="solid"/>
            </a:ln>
          </c:spPr>
          <c:dPt>
            <c:idx val="0"/>
            <c:bubble3D val="0"/>
            <c:explosion val="8"/>
            <c:spPr>
              <a:solidFill>
                <a:srgbClr val="00B050"/>
              </a:solidFill>
              <a:ln w="12677">
                <a:solidFill>
                  <a:srgbClr val="000000"/>
                </a:solidFill>
                <a:prstDash val="solid"/>
              </a:ln>
            </c:spPr>
          </c:dPt>
          <c:dPt>
            <c:idx val="1"/>
            <c:bubble3D val="0"/>
            <c:explosion val="8"/>
            <c:spPr>
              <a:solidFill>
                <a:srgbClr val="00B0F0"/>
              </a:solidFill>
              <a:ln w="12677">
                <a:solidFill>
                  <a:srgbClr val="000000"/>
                </a:solidFill>
                <a:prstDash val="solid"/>
              </a:ln>
            </c:spPr>
          </c:dPt>
          <c:dPt>
            <c:idx val="2"/>
            <c:bubble3D val="0"/>
            <c:explosion val="16"/>
            <c:spPr>
              <a:solidFill>
                <a:schemeClr val="hlink"/>
              </a:solidFill>
              <a:ln w="12677">
                <a:solidFill>
                  <a:srgbClr val="000000"/>
                </a:solidFill>
                <a:prstDash val="solid"/>
              </a:ln>
            </c:spPr>
          </c:dPt>
          <c:dPt>
            <c:idx val="3"/>
            <c:bubble3D val="0"/>
            <c:explosion val="5"/>
            <c:spPr>
              <a:solidFill>
                <a:srgbClr val="FFFF00"/>
              </a:solidFill>
              <a:ln w="12677">
                <a:solidFill>
                  <a:srgbClr val="000000"/>
                </a:solidFill>
                <a:prstDash val="solid"/>
              </a:ln>
            </c:spPr>
          </c:dPt>
          <c:dPt>
            <c:idx val="4"/>
            <c:bubble3D val="0"/>
            <c:spPr>
              <a:solidFill>
                <a:srgbClr val="7030A0"/>
              </a:solidFill>
              <a:ln w="12677">
                <a:solidFill>
                  <a:srgbClr val="000000"/>
                </a:solidFill>
                <a:prstDash val="solid"/>
              </a:ln>
            </c:spPr>
          </c:dPt>
          <c:dPt>
            <c:idx val="5"/>
            <c:bubble3D val="0"/>
            <c:spPr>
              <a:solidFill>
                <a:srgbClr val="FF6600"/>
              </a:solidFill>
              <a:ln w="12677">
                <a:solidFill>
                  <a:srgbClr val="000000"/>
                </a:solidFill>
                <a:prstDash val="solid"/>
              </a:ln>
            </c:spPr>
          </c:dPt>
          <c:dLbls>
            <c:dLbl>
              <c:idx val="0"/>
              <c:layout>
                <c:manualLayout>
                  <c:x val="0.39574282944361683"/>
                  <c:y val="1.4714537963507945E-2"/>
                </c:manualLayout>
              </c:layout>
              <c:tx>
                <c:rich>
                  <a:bodyPr/>
                  <a:lstStyle/>
                  <a:p>
                    <a:r>
                      <a:rPr lang="ru-RU" sz="1600" dirty="0" smtClean="0"/>
                      <a:t>Налог </a:t>
                    </a:r>
                    <a:r>
                      <a:rPr lang="ru-RU" sz="1600" dirty="0"/>
                      <a:t>на доходы физических </a:t>
                    </a:r>
                    <a:r>
                      <a:rPr lang="ru-RU" sz="1600" dirty="0" smtClean="0"/>
                      <a:t>лиц – </a:t>
                    </a:r>
                  </a:p>
                  <a:p>
                    <a:r>
                      <a:rPr lang="ru-RU" sz="1600" dirty="0" smtClean="0"/>
                      <a:t>64 002,6 (84,24%)</a:t>
                    </a:r>
                    <a:endParaRPr lang="ru-RU" sz="1600" dirty="0"/>
                  </a:p>
                </c:rich>
              </c:tx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1"/>
              <c:layout>
                <c:manualLayout>
                  <c:x val="0.3285273462438818"/>
                  <c:y val="5.9117683862207043E-3"/>
                </c:manualLayout>
              </c:layout>
              <c:tx>
                <c:rich>
                  <a:bodyPr/>
                  <a:lstStyle/>
                  <a:p>
                    <a:pPr>
                      <a:defRPr sz="1600"/>
                    </a:pPr>
                    <a:r>
                      <a:rPr lang="ru-RU" sz="1600" dirty="0" smtClean="0"/>
                      <a:t>Налоги </a:t>
                    </a:r>
                    <a:r>
                      <a:rPr lang="ru-RU" sz="1600" dirty="0"/>
                      <a:t>на совокупный </a:t>
                    </a:r>
                    <a:r>
                      <a:rPr lang="ru-RU" sz="1600" dirty="0" smtClean="0"/>
                      <a:t>доход - 9 293,0</a:t>
                    </a:r>
                    <a:r>
                      <a:rPr lang="ru-RU" sz="1600" baseline="0" dirty="0" smtClean="0"/>
                      <a:t> (</a:t>
                    </a:r>
                    <a:r>
                      <a:rPr lang="ru-RU" sz="1600" dirty="0" smtClean="0"/>
                      <a:t>12,23%)</a:t>
                    </a:r>
                    <a:endParaRPr lang="ru-RU" sz="1600" dirty="0"/>
                  </a:p>
                </c:rich>
              </c:tx>
              <c:numFmt formatCode="0.00%" sourceLinked="0"/>
              <c:spPr/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2"/>
              <c:layout>
                <c:manualLayout>
                  <c:x val="0.21424345605447961"/>
                  <c:y val="0.10147627367650262"/>
                </c:manualLayout>
              </c:layout>
              <c:tx>
                <c:rich>
                  <a:bodyPr/>
                  <a:lstStyle/>
                  <a:p>
                    <a:pPr>
                      <a:defRPr sz="1600"/>
                    </a:pPr>
                    <a:r>
                      <a:rPr lang="ru-RU" sz="1600" dirty="0"/>
                      <a:t>Транспортный </a:t>
                    </a:r>
                    <a:r>
                      <a:rPr lang="ru-RU" sz="1600" dirty="0" smtClean="0"/>
                      <a:t>налог – 485,5 (0,64%)</a:t>
                    </a:r>
                    <a:endParaRPr lang="ru-RU" sz="1600" dirty="0"/>
                  </a:p>
                </c:rich>
              </c:tx>
              <c:numFmt formatCode="0.00%" sourceLinked="0"/>
              <c:spPr/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3"/>
              <c:layout>
                <c:manualLayout>
                  <c:x val="-2.911245891560852E-2"/>
                  <c:y val="0.11001024224532263"/>
                </c:manualLayout>
              </c:layout>
              <c:tx>
                <c:rich>
                  <a:bodyPr/>
                  <a:lstStyle/>
                  <a:p>
                    <a:pPr>
                      <a:defRPr sz="1600"/>
                    </a:pPr>
                    <a:r>
                      <a:rPr lang="ru-RU" sz="1600" dirty="0" smtClean="0"/>
                      <a:t>Государственная пошлина – </a:t>
                    </a:r>
                  </a:p>
                  <a:p>
                    <a:pPr>
                      <a:defRPr sz="1600"/>
                    </a:pPr>
                    <a:r>
                      <a:rPr lang="ru-RU" sz="1600" dirty="0" smtClean="0"/>
                      <a:t>2 192,4 (2,89%)</a:t>
                    </a:r>
                    <a:endParaRPr lang="ru-RU" sz="1600" dirty="0"/>
                  </a:p>
                </c:rich>
              </c:tx>
              <c:numFmt formatCode="0.00%" sourceLinked="0"/>
              <c:spPr/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4"/>
              <c:layout/>
              <c:showLegendKey val="0"/>
              <c:showVal val="0"/>
              <c:showCatName val="1"/>
              <c:showSerName val="0"/>
              <c:showPercent val="0"/>
              <c:showBubbleSize val="0"/>
            </c:dLbl>
            <c:dLbl>
              <c:idx val="5"/>
              <c:layout/>
              <c:showLegendKey val="0"/>
              <c:showVal val="0"/>
              <c:showCatName val="1"/>
              <c:showSerName val="0"/>
              <c:showPercent val="0"/>
              <c:showBubbleSize val="0"/>
            </c:dLbl>
            <c:numFmt formatCode="0.00%" sourceLinked="0"/>
            <c:showLegendKey val="0"/>
            <c:showVal val="0"/>
            <c:showCatName val="1"/>
            <c:showSerName val="0"/>
            <c:showPercent val="1"/>
            <c:showBubbleSize val="0"/>
            <c:showLeaderLines val="1"/>
          </c:dLbls>
          <c:cat>
            <c:strRef>
              <c:f>Sheet1!$B$1:$G$1</c:f>
              <c:strCache>
                <c:ptCount val="4"/>
                <c:pt idx="0">
                  <c:v>налог на доходы физических лиц</c:v>
                </c:pt>
                <c:pt idx="1">
                  <c:v>налоги на совокупный доход</c:v>
                </c:pt>
                <c:pt idx="2">
                  <c:v>Транспортный налог</c:v>
                </c:pt>
                <c:pt idx="3">
                  <c:v>гос.пошлина</c:v>
                </c:pt>
              </c:strCache>
            </c:strRef>
          </c:cat>
          <c:val>
            <c:numRef>
              <c:f>Sheet1!$B$2:$G$2</c:f>
              <c:numCache>
                <c:formatCode>0.0</c:formatCode>
                <c:ptCount val="6"/>
                <c:pt idx="0">
                  <c:v>84.243342359775468</c:v>
                </c:pt>
                <c:pt idx="1">
                  <c:v>12.231883536301241</c:v>
                </c:pt>
                <c:pt idx="2">
                  <c:v>0.63900443803058127</c:v>
                </c:pt>
                <c:pt idx="3">
                  <c:v>2.8857696658926892</c:v>
                </c:pt>
              </c:numCache>
            </c:numRef>
          </c:val>
        </c:ser>
        <c:ser>
          <c:idx val="1"/>
          <c:order val="1"/>
          <c:tx>
            <c:strRef>
              <c:f>Sheet1!#ССЫЛКА!</c:f>
              <c:strCache>
                <c:ptCount val="1"/>
                <c:pt idx="0">
                  <c:v>#REF!</c:v>
                </c:pt>
              </c:strCache>
            </c:strRef>
          </c:tx>
          <c:spPr>
            <a:solidFill>
              <a:schemeClr val="accent2"/>
            </a:solidFill>
            <a:ln w="12677">
              <a:solidFill>
                <a:schemeClr val="tx1"/>
              </a:solidFill>
              <a:prstDash val="solid"/>
            </a:ln>
          </c:spPr>
          <c:dPt>
            <c:idx val="0"/>
            <c:bubble3D val="0"/>
            <c:spPr>
              <a:solidFill>
                <a:schemeClr val="accent1"/>
              </a:solidFill>
              <a:ln w="12677">
                <a:solidFill>
                  <a:schemeClr val="tx1"/>
                </a:solidFill>
                <a:prstDash val="solid"/>
              </a:ln>
            </c:spPr>
          </c:dPt>
          <c:cat>
            <c:strRef>
              <c:f>Sheet1!$B$1:$G$1</c:f>
              <c:strCache>
                <c:ptCount val="4"/>
                <c:pt idx="0">
                  <c:v>налог на доходы физических лиц</c:v>
                </c:pt>
                <c:pt idx="1">
                  <c:v>налоги на совокупный доход</c:v>
                </c:pt>
                <c:pt idx="2">
                  <c:v>Транспортный налог</c:v>
                </c:pt>
                <c:pt idx="3">
                  <c:v>гос.пошлина</c:v>
                </c:pt>
              </c:strCache>
            </c:strRef>
          </c:cat>
          <c:val>
            <c:numRef>
              <c:f>Sheet1!#ССЫЛКА!</c:f>
              <c:numCache>
                <c:formatCode>General</c:formatCode>
                <c:ptCount val="1"/>
                <c:pt idx="0">
                  <c:v>1</c:v>
                </c:pt>
              </c:numCache>
            </c:numRef>
          </c:val>
        </c:ser>
        <c:ser>
          <c:idx val="2"/>
          <c:order val="2"/>
          <c:tx>
            <c:strRef>
              <c:f>Sheet1!$A$3</c:f>
              <c:strCache>
                <c:ptCount val="1"/>
              </c:strCache>
            </c:strRef>
          </c:tx>
          <c:spPr>
            <a:solidFill>
              <a:schemeClr val="hlink"/>
            </a:solidFill>
            <a:ln w="12677">
              <a:solidFill>
                <a:schemeClr val="tx1"/>
              </a:solidFill>
              <a:prstDash val="solid"/>
            </a:ln>
          </c:spPr>
          <c:dPt>
            <c:idx val="0"/>
            <c:bubble3D val="0"/>
            <c:spPr>
              <a:solidFill>
                <a:schemeClr val="accent1"/>
              </a:solidFill>
              <a:ln w="12677">
                <a:solidFill>
                  <a:schemeClr val="tx1"/>
                </a:solidFill>
                <a:prstDash val="solid"/>
              </a:ln>
            </c:spPr>
          </c:dPt>
          <c:dPt>
            <c:idx val="1"/>
            <c:bubble3D val="0"/>
            <c:spPr>
              <a:solidFill>
                <a:schemeClr val="accent2"/>
              </a:solidFill>
              <a:ln w="12677">
                <a:solidFill>
                  <a:schemeClr val="tx1"/>
                </a:solidFill>
                <a:prstDash val="solid"/>
              </a:ln>
            </c:spPr>
          </c:dPt>
          <c:dPt>
            <c:idx val="2"/>
            <c:bubble3D val="0"/>
          </c:dPt>
          <c:dPt>
            <c:idx val="3"/>
            <c:bubble3D val="0"/>
            <c:spPr>
              <a:solidFill>
                <a:schemeClr val="folHlink"/>
              </a:solidFill>
              <a:ln w="12677">
                <a:solidFill>
                  <a:schemeClr val="tx1"/>
                </a:solidFill>
                <a:prstDash val="solid"/>
              </a:ln>
            </c:spPr>
          </c:dPt>
          <c:dPt>
            <c:idx val="4"/>
            <c:bubble3D val="0"/>
            <c:spPr>
              <a:solidFill>
                <a:schemeClr val="bg2"/>
              </a:solidFill>
              <a:ln w="12677">
                <a:solidFill>
                  <a:schemeClr val="tx1"/>
                </a:solidFill>
                <a:prstDash val="solid"/>
              </a:ln>
            </c:spPr>
          </c:dPt>
          <c:dPt>
            <c:idx val="5"/>
            <c:bubble3D val="0"/>
          </c:dPt>
          <c:cat>
            <c:strRef>
              <c:f>Sheet1!$B$1:$G$1</c:f>
              <c:strCache>
                <c:ptCount val="4"/>
                <c:pt idx="0">
                  <c:v>налог на доходы физических лиц</c:v>
                </c:pt>
                <c:pt idx="1">
                  <c:v>налоги на совокупный доход</c:v>
                </c:pt>
                <c:pt idx="2">
                  <c:v>Транспортный налог</c:v>
                </c:pt>
                <c:pt idx="3">
                  <c:v>гос.пошлина</c:v>
                </c:pt>
              </c:strCache>
            </c:strRef>
          </c:cat>
          <c:val>
            <c:numRef>
              <c:f>Sheet1!$B$3:$G$3</c:f>
              <c:numCache>
                <c:formatCode>General</c:formatCode>
                <c:ptCount val="6"/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noFill/>
        <a:ln w="12677">
          <a:noFill/>
          <a:prstDash val="solid"/>
        </a:ln>
      </c:spPr>
    </c:plotArea>
    <c:plotVisOnly val="1"/>
    <c:dispBlanksAs val="zero"/>
    <c:showDLblsOverMax val="0"/>
  </c:chart>
  <c:spPr>
    <a:noFill/>
    <a:ln>
      <a:noFill/>
    </a:ln>
  </c:spPr>
  <c:txPr>
    <a:bodyPr/>
    <a:lstStyle/>
    <a:p>
      <a:pPr>
        <a:defRPr sz="1822" b="0" i="0" u="none" strike="noStrike" baseline="0">
          <a:solidFill>
            <a:schemeClr val="tx1"/>
          </a:solidFill>
          <a:latin typeface="Calibri"/>
          <a:ea typeface="Calibri"/>
          <a:cs typeface="Calibri"/>
        </a:defRPr>
      </a:pPr>
      <a:endParaRPr lang="ru-RU"/>
    </a:p>
  </c:txPr>
  <c:externalData r:id="rId1">
    <c:autoUpdate val="0"/>
  </c:externalData>
  <c:userShapes r:id="rId2"/>
</c:chartSpace>
</file>

<file path=ppt/charts/chart2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Охрана семьи и детства</c:v>
                </c:pt>
              </c:strCache>
            </c:strRef>
          </c:tx>
          <c:invertIfNegative val="0"/>
          <c:dLbls>
            <c:txPr>
              <a:bodyPr/>
              <a:lstStyle/>
              <a:p>
                <a:pPr>
                  <a:defRPr sz="120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Лист1!$A$2:$A$3</c:f>
              <c:numCache>
                <c:formatCode>General</c:formatCode>
                <c:ptCount val="2"/>
                <c:pt idx="0">
                  <c:v>2016</c:v>
                </c:pt>
                <c:pt idx="1">
                  <c:v>2017</c:v>
                </c:pt>
              </c:numCache>
            </c:numRef>
          </c:cat>
          <c:val>
            <c:numRef>
              <c:f>Лист1!$B$2:$B$3</c:f>
              <c:numCache>
                <c:formatCode>General</c:formatCode>
                <c:ptCount val="2"/>
                <c:pt idx="0" formatCode="#,##0.0">
                  <c:v>117487.1</c:v>
                </c:pt>
                <c:pt idx="1">
                  <c:v>110569.9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Социальное и пенсионное обеспечение</c:v>
                </c:pt>
              </c:strCache>
            </c:strRef>
          </c:tx>
          <c:invertIfNegative val="0"/>
          <c:dLbls>
            <c:txPr>
              <a:bodyPr/>
              <a:lstStyle/>
              <a:p>
                <a:pPr>
                  <a:defRPr sz="120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Лист1!$A$2:$A$3</c:f>
              <c:numCache>
                <c:formatCode>General</c:formatCode>
                <c:ptCount val="2"/>
                <c:pt idx="0">
                  <c:v>2016</c:v>
                </c:pt>
                <c:pt idx="1">
                  <c:v>2017</c:v>
                </c:pt>
              </c:numCache>
            </c:numRef>
          </c:cat>
          <c:val>
            <c:numRef>
              <c:f>Лист1!$C$2:$C$3</c:f>
              <c:numCache>
                <c:formatCode>General</c:formatCode>
                <c:ptCount val="2"/>
                <c:pt idx="0" formatCode="#,##0.0">
                  <c:v>101697.2</c:v>
                </c:pt>
                <c:pt idx="1">
                  <c:v>103050.2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Расходы на функционирование учреждений</c:v>
                </c:pt>
              </c:strCache>
            </c:strRef>
          </c:tx>
          <c:invertIfNegative val="0"/>
          <c:dLbls>
            <c:txPr>
              <a:bodyPr/>
              <a:lstStyle/>
              <a:p>
                <a:pPr>
                  <a:defRPr sz="120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Лист1!$A$2:$A$3</c:f>
              <c:numCache>
                <c:formatCode>General</c:formatCode>
                <c:ptCount val="2"/>
                <c:pt idx="0">
                  <c:v>2016</c:v>
                </c:pt>
                <c:pt idx="1">
                  <c:v>2017</c:v>
                </c:pt>
              </c:numCache>
            </c:numRef>
          </c:cat>
          <c:val>
            <c:numRef>
              <c:f>Лист1!$D$2:$D$3</c:f>
              <c:numCache>
                <c:formatCode>General</c:formatCode>
                <c:ptCount val="2"/>
                <c:pt idx="0" formatCode="#,##0.0">
                  <c:v>56765.3</c:v>
                </c:pt>
                <c:pt idx="1">
                  <c:v>60261.9</c:v>
                </c:pt>
              </c:numCache>
            </c:numRef>
          </c:val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Другие вопросы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4.4669043243746334E-2"/>
                  <c:y val="-3.086462615264970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3.7796882744708313E-2"/>
                  <c:y val="-3.086462615264970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20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Лист1!$A$2:$A$3</c:f>
              <c:numCache>
                <c:formatCode>General</c:formatCode>
                <c:ptCount val="2"/>
                <c:pt idx="0">
                  <c:v>2016</c:v>
                </c:pt>
                <c:pt idx="1">
                  <c:v>2017</c:v>
                </c:pt>
              </c:numCache>
            </c:numRef>
          </c:cat>
          <c:val>
            <c:numRef>
              <c:f>Лист1!$E$2:$E$3</c:f>
              <c:numCache>
                <c:formatCode>General</c:formatCode>
                <c:ptCount val="2"/>
                <c:pt idx="0" formatCode="#,##0.0">
                  <c:v>0</c:v>
                </c:pt>
                <c:pt idx="1">
                  <c:v>236.3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177997824"/>
        <c:axId val="155966784"/>
        <c:axId val="0"/>
      </c:bar3DChart>
      <c:catAx>
        <c:axId val="17799782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155966784"/>
        <c:crosses val="autoZero"/>
        <c:auto val="1"/>
        <c:lblAlgn val="ctr"/>
        <c:lblOffset val="100"/>
        <c:noMultiLvlLbl val="0"/>
      </c:catAx>
      <c:valAx>
        <c:axId val="155966784"/>
        <c:scaling>
          <c:orientation val="minMax"/>
        </c:scaling>
        <c:delete val="0"/>
        <c:axPos val="l"/>
        <c:majorGridlines/>
        <c:numFmt formatCode="#,##0.0" sourceLinked="1"/>
        <c:majorTickMark val="out"/>
        <c:minorTickMark val="none"/>
        <c:tickLblPos val="nextTo"/>
        <c:crossAx val="177997824"/>
        <c:crosses val="autoZero"/>
        <c:crossBetween val="between"/>
      </c:valAx>
    </c:plotArea>
    <c:legend>
      <c:legendPos val="b"/>
      <c:layout>
        <c:manualLayout>
          <c:xMode val="edge"/>
          <c:yMode val="edge"/>
          <c:x val="7.544387663443787E-2"/>
          <c:y val="0.68832681785357186"/>
          <c:w val="0.91439777147198442"/>
          <c:h val="0.29844548522386399"/>
        </c:manualLayout>
      </c:layout>
      <c:overlay val="0"/>
      <c:txPr>
        <a:bodyPr/>
        <a:lstStyle/>
        <a:p>
          <a:pPr>
            <a:defRPr sz="1400"/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2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2143" b="0" i="0" u="none" strike="noStrike" baseline="0">
                <a:solidFill>
                  <a:srgbClr val="FF0000"/>
                </a:solidFill>
                <a:latin typeface="Lucida Sans Unicode"/>
                <a:ea typeface="Lucida Sans Unicode"/>
                <a:cs typeface="Lucida Sans Unicode"/>
              </a:defRPr>
            </a:pPr>
            <a:r>
              <a:rPr lang="ru-RU" sz="1800" b="0" dirty="0">
                <a:solidFill>
                  <a:schemeClr val="tx1"/>
                </a:solidFill>
              </a:rPr>
              <a:t>Удельный вес расходов, направленных на реализацию программ в </a:t>
            </a:r>
            <a:r>
              <a:rPr lang="ru-RU" sz="1800" b="0" dirty="0" smtClean="0">
                <a:solidFill>
                  <a:schemeClr val="tx1"/>
                </a:solidFill>
              </a:rPr>
              <a:t>2017 году в общей сумме расходов бюджета Тяжинского</a:t>
            </a:r>
            <a:r>
              <a:rPr lang="ru-RU" sz="1800" b="0" baseline="0" dirty="0" smtClean="0">
                <a:solidFill>
                  <a:schemeClr val="tx1"/>
                </a:solidFill>
              </a:rPr>
              <a:t> муниципального района</a:t>
            </a:r>
            <a:endParaRPr lang="ru-RU" sz="1800" b="0" dirty="0">
              <a:solidFill>
                <a:schemeClr val="tx1"/>
              </a:solidFill>
            </a:endParaRPr>
          </a:p>
        </c:rich>
      </c:tx>
      <c:layout>
        <c:manualLayout>
          <c:xMode val="edge"/>
          <c:yMode val="edge"/>
          <c:x val="0.11032741617357002"/>
          <c:y val="5.5206951230306342E-3"/>
        </c:manualLayout>
      </c:layout>
      <c:overlay val="0"/>
    </c:title>
    <c:autoTitleDeleted val="0"/>
    <c:view3D>
      <c:rotX val="30"/>
      <c:rotY val="13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8.6111840063747724E-2"/>
          <c:y val="0.27074040461177729"/>
          <c:w val="0.62437243562975764"/>
          <c:h val="0.71881596517167534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Столбец2</c:v>
                </c:pt>
              </c:strCache>
            </c:strRef>
          </c:tx>
          <c:explosion val="20"/>
          <c:dPt>
            <c:idx val="0"/>
            <c:bubble3D val="0"/>
            <c:spPr>
              <a:solidFill>
                <a:srgbClr val="00B050"/>
              </a:solidFill>
            </c:spPr>
          </c:dPt>
          <c:dPt>
            <c:idx val="1"/>
            <c:bubble3D val="0"/>
            <c:spPr>
              <a:solidFill>
                <a:srgbClr val="FFFF00"/>
              </a:solidFill>
            </c:spPr>
          </c:dPt>
          <c:dLbls>
            <c:dLbl>
              <c:idx val="0"/>
              <c:layout>
                <c:manualLayout>
                  <c:x val="1.78932465358255E-2"/>
                  <c:y val="-9.132384315303653E-2"/>
                </c:manualLayout>
              </c:layout>
              <c:tx>
                <c:rich>
                  <a:bodyPr/>
                  <a:lstStyle/>
                  <a:p>
                    <a:pPr>
                      <a:defRPr sz="1786" b="0" i="0" u="none" strike="noStrike" baseline="0">
                        <a:solidFill>
                          <a:schemeClr val="tx1"/>
                        </a:solidFill>
                        <a:latin typeface="Lucida Sans Unicode"/>
                        <a:ea typeface="Lucida Sans Unicode"/>
                        <a:cs typeface="Lucida Sans Unicode"/>
                      </a:defRPr>
                    </a:pPr>
                    <a:r>
                      <a:rPr lang="en-US" smtClean="0"/>
                      <a:t>1053739,8</a:t>
                    </a:r>
                    <a:r>
                      <a:rPr lang="ru-RU" smtClean="0"/>
                      <a:t> (</a:t>
                    </a:r>
                    <a:r>
                      <a:rPr lang="en-US" smtClean="0"/>
                      <a:t>96,9%</a:t>
                    </a:r>
                    <a:r>
                      <a:rPr lang="ru-RU" smtClean="0"/>
                      <a:t>)</a:t>
                    </a:r>
                    <a:endParaRPr lang="en-US"/>
                  </a:p>
                </c:rich>
              </c:tx>
              <c:numFmt formatCode="0.0%" sourceLinked="0"/>
              <c:spPr/>
              <c:showLegendKey val="0"/>
              <c:showVal val="1"/>
              <c:showCatName val="0"/>
              <c:showSerName val="0"/>
              <c:showPercent val="1"/>
              <c:showBubbleSize val="0"/>
            </c:dLbl>
            <c:dLbl>
              <c:idx val="1"/>
              <c:layout>
                <c:manualLayout>
                  <c:x val="2.350241735592597E-2"/>
                  <c:y val="4.6342731116636372E-2"/>
                </c:manualLayout>
              </c:layout>
              <c:tx>
                <c:rich>
                  <a:bodyPr/>
                  <a:lstStyle/>
                  <a:p>
                    <a:pPr>
                      <a:defRPr sz="1786" b="0" i="0" u="none" strike="noStrike" baseline="0">
                        <a:solidFill>
                          <a:schemeClr val="tx1"/>
                        </a:solidFill>
                        <a:latin typeface="Lucida Sans Unicode"/>
                        <a:ea typeface="Lucida Sans Unicode"/>
                        <a:cs typeface="Lucida Sans Unicode"/>
                      </a:defRPr>
                    </a:pPr>
                    <a:r>
                      <a:rPr lang="en-US" dirty="0" smtClean="0"/>
                      <a:t>33333,7</a:t>
                    </a:r>
                    <a:r>
                      <a:rPr lang="ru-RU" dirty="0" smtClean="0"/>
                      <a:t> (</a:t>
                    </a:r>
                    <a:r>
                      <a:rPr lang="en-US" dirty="0" smtClean="0"/>
                      <a:t>3,1%</a:t>
                    </a:r>
                    <a:r>
                      <a:rPr lang="ru-RU" dirty="0" smtClean="0"/>
                      <a:t>)</a:t>
                    </a:r>
                    <a:endParaRPr lang="en-US" dirty="0"/>
                  </a:p>
                </c:rich>
              </c:tx>
              <c:numFmt formatCode="0.0%" sourceLinked="0"/>
              <c:spPr/>
              <c:showLegendKey val="0"/>
              <c:showVal val="1"/>
              <c:showCatName val="0"/>
              <c:showSerName val="0"/>
              <c:showPercent val="1"/>
              <c:showBubbleSize val="0"/>
            </c:dLbl>
            <c:txPr>
              <a:bodyPr/>
              <a:lstStyle/>
              <a:p>
                <a:pPr>
                  <a:defRPr sz="1786" b="0" i="0" u="none" strike="noStrike" baseline="0">
                    <a:solidFill>
                      <a:schemeClr val="tx1"/>
                    </a:solidFill>
                    <a:latin typeface="Lucida Sans Unicode"/>
                    <a:ea typeface="Lucida Sans Unicode"/>
                    <a:cs typeface="Lucida Sans Unicode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1"/>
            <c:showBubbleSize val="0"/>
            <c:showLeaderLines val="1"/>
          </c:dLbls>
          <c:cat>
            <c:strRef>
              <c:f>Лист1!$A$2:$A$3</c:f>
              <c:strCache>
                <c:ptCount val="2"/>
                <c:pt idx="0">
                  <c:v>расходы в рамках программ</c:v>
                </c:pt>
                <c:pt idx="1">
                  <c:v>непрограммные расходы</c:v>
                </c:pt>
              </c:strCache>
            </c:strRef>
          </c:cat>
          <c:val>
            <c:numRef>
              <c:f>Лист1!$B$2:$B$3</c:f>
              <c:numCache>
                <c:formatCode>0.0</c:formatCode>
                <c:ptCount val="2"/>
                <c:pt idx="0">
                  <c:v>1053739.81492</c:v>
                </c:pt>
                <c:pt idx="1">
                  <c:v>33333.693520000001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noFill/>
        <a:ln w="25205">
          <a:noFill/>
        </a:ln>
      </c:spPr>
    </c:plotArea>
    <c:legend>
      <c:legendPos val="r"/>
      <c:legendEntry>
        <c:idx val="0"/>
        <c:txPr>
          <a:bodyPr/>
          <a:lstStyle/>
          <a:p>
            <a:pPr>
              <a:defRPr sz="1508" b="0" i="0" u="none" strike="noStrike" baseline="0">
                <a:solidFill>
                  <a:schemeClr val="tx1"/>
                </a:solidFill>
                <a:latin typeface="Lucida Sans Unicode"/>
                <a:ea typeface="Lucida Sans Unicode"/>
                <a:cs typeface="Lucida Sans Unicode"/>
              </a:defRPr>
            </a:pPr>
            <a:endParaRPr lang="ru-RU"/>
          </a:p>
        </c:txPr>
      </c:legendEntry>
      <c:legendEntry>
        <c:idx val="1"/>
        <c:txPr>
          <a:bodyPr/>
          <a:lstStyle/>
          <a:p>
            <a:pPr>
              <a:defRPr sz="1508" b="0" i="0" u="none" strike="noStrike" baseline="0">
                <a:solidFill>
                  <a:schemeClr val="tx1"/>
                </a:solidFill>
                <a:latin typeface="Lucida Sans Unicode"/>
                <a:ea typeface="Lucida Sans Unicode"/>
                <a:cs typeface="Lucida Sans Unicode"/>
              </a:defRPr>
            </a:pPr>
            <a:endParaRPr lang="ru-RU"/>
          </a:p>
        </c:txPr>
      </c:legendEntry>
      <c:layout>
        <c:manualLayout>
          <c:xMode val="edge"/>
          <c:yMode val="edge"/>
          <c:x val="0.62055928172731767"/>
          <c:y val="0.27521430668624047"/>
          <c:w val="0.37944071827268228"/>
          <c:h val="0.20798543490987931"/>
        </c:manualLayout>
      </c:layout>
      <c:overlay val="0"/>
      <c:txPr>
        <a:bodyPr/>
        <a:lstStyle/>
        <a:p>
          <a:pPr>
            <a:defRPr sz="1508" b="0" i="0" u="none" strike="noStrike" baseline="0">
              <a:solidFill>
                <a:srgbClr val="FF0000"/>
              </a:solidFill>
              <a:latin typeface="Lucida Sans Unicode"/>
              <a:ea typeface="Lucida Sans Unicode"/>
              <a:cs typeface="Lucida Sans Unicode"/>
            </a:defRPr>
          </a:pPr>
          <a:endParaRPr lang="ru-RU"/>
        </a:p>
      </c:txPr>
    </c:legend>
    <c:plotVisOnly val="1"/>
    <c:dispBlanksAs val="zero"/>
    <c:showDLblsOverMax val="0"/>
  </c:chart>
  <c:spPr>
    <a:noFill/>
  </c:spPr>
  <c:txPr>
    <a:bodyPr/>
    <a:lstStyle/>
    <a:p>
      <a:pPr>
        <a:defRPr sz="1786" b="0" i="0" u="none" strike="noStrike" baseline="0">
          <a:solidFill>
            <a:srgbClr val="C0C0C0"/>
          </a:solidFill>
          <a:latin typeface="Lucida Sans Unicode"/>
          <a:ea typeface="Lucida Sans Unicode"/>
          <a:cs typeface="Lucida Sans Unicode"/>
        </a:defRPr>
      </a:pPr>
      <a:endParaRPr lang="ru-RU"/>
    </a:p>
  </c:txPr>
  <c:externalData r:id="rId1">
    <c:autoUpdate val="0"/>
  </c:externalData>
  <c:userShapes r:id="rId2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0"/>
      <c:rotY val="3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10677879080904359"/>
          <c:y val="4.2244941517405585E-2"/>
          <c:w val="0.56328832251231753"/>
          <c:h val="0.85094815201718443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налог на доходы физических лиц</c:v>
                </c:pt>
              </c:strCache>
            </c:strRef>
          </c:tx>
          <c:spPr>
            <a:solidFill>
              <a:srgbClr val="00B0F0"/>
            </a:solidFill>
          </c:spPr>
          <c:invertIfNegative val="0"/>
          <c:dLbls>
            <c:dLbl>
              <c:idx val="0"/>
              <c:layout>
                <c:manualLayout>
                  <c:x val="1.4619883040935672E-2"/>
                  <c:y val="5.6120665617607922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2.9239766081871399E-2"/>
                  <c:y val="-5.6120665617607922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20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Лист1!$A$2:$A$3</c:f>
              <c:strCache>
                <c:ptCount val="2"/>
                <c:pt idx="0">
                  <c:v>2016 год</c:v>
                </c:pt>
                <c:pt idx="1">
                  <c:v>2017 год</c:v>
                </c:pt>
              </c:strCache>
            </c:strRef>
          </c:cat>
          <c:val>
            <c:numRef>
              <c:f>Лист1!$B$2:$B$3</c:f>
              <c:numCache>
                <c:formatCode>#,##0.0</c:formatCode>
                <c:ptCount val="2"/>
                <c:pt idx="0">
                  <c:v>62217.4</c:v>
                </c:pt>
                <c:pt idx="1">
                  <c:v>64002.559450000001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налоги на совокупный доход</c:v>
                </c:pt>
              </c:strCache>
            </c:strRef>
          </c:tx>
          <c:spPr>
            <a:solidFill>
              <a:srgbClr val="FF0000"/>
            </a:solidFill>
          </c:spPr>
          <c:invertIfNegative val="0"/>
          <c:dLbls>
            <c:dLbl>
              <c:idx val="0"/>
              <c:layout>
                <c:manualLayout>
                  <c:x val="3.5087719298245612E-2"/>
                  <c:y val="-1.122413312352158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3.6549707602339235E-2"/>
                  <c:y val="-1.122413312352158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20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Лист1!$A$2:$A$3</c:f>
              <c:strCache>
                <c:ptCount val="2"/>
                <c:pt idx="0">
                  <c:v>2016 год</c:v>
                </c:pt>
                <c:pt idx="1">
                  <c:v>2017 год</c:v>
                </c:pt>
              </c:strCache>
            </c:strRef>
          </c:cat>
          <c:val>
            <c:numRef>
              <c:f>Лист1!$C$2:$C$3</c:f>
              <c:numCache>
                <c:formatCode>0.0</c:formatCode>
                <c:ptCount val="2"/>
                <c:pt idx="0" formatCode="#,##0.0">
                  <c:v>10522.8</c:v>
                </c:pt>
                <c:pt idx="1">
                  <c:v>9292.9818699999996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транспортный налог</c:v>
                </c:pt>
              </c:strCache>
            </c:strRef>
          </c:tx>
          <c:spPr>
            <a:solidFill>
              <a:srgbClr val="00B050"/>
            </a:solidFill>
          </c:spPr>
          <c:invertIfNegative val="0"/>
          <c:dLbls>
            <c:dLbl>
              <c:idx val="0"/>
              <c:layout>
                <c:manualLayout>
                  <c:x val="3.3625730994152045E-2"/>
                  <c:y val="-5.050859905584713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1.6081756227839996E-2"/>
                  <c:y val="-3.367262031806718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20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Лист1!$A$2:$A$3</c:f>
              <c:strCache>
                <c:ptCount val="2"/>
                <c:pt idx="0">
                  <c:v>2016 год</c:v>
                </c:pt>
                <c:pt idx="1">
                  <c:v>2017 год</c:v>
                </c:pt>
              </c:strCache>
            </c:strRef>
          </c:cat>
          <c:val>
            <c:numRef>
              <c:f>Лист1!$D$2:$D$3</c:f>
              <c:numCache>
                <c:formatCode>0.0</c:formatCode>
                <c:ptCount val="2"/>
                <c:pt idx="0" formatCode="#,##0.0">
                  <c:v>465.9</c:v>
                </c:pt>
                <c:pt idx="1">
                  <c:v>485.47361000000001</c:v>
                </c:pt>
              </c:numCache>
            </c:numRef>
          </c:val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гос. пошлина</c:v>
                </c:pt>
              </c:strCache>
            </c:strRef>
          </c:tx>
          <c:spPr>
            <a:solidFill>
              <a:srgbClr val="7030A0"/>
            </a:solidFill>
          </c:spPr>
          <c:invertIfNegative val="0"/>
          <c:dLbls>
            <c:dLbl>
              <c:idx val="0"/>
              <c:layout>
                <c:manualLayout>
                  <c:x val="2.4853801169590642E-2"/>
                  <c:y val="-2.2094750243152726E-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3.3625730994152045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20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Лист1!$A$2:$A$3</c:f>
              <c:strCache>
                <c:ptCount val="2"/>
                <c:pt idx="0">
                  <c:v>2016 год</c:v>
                </c:pt>
                <c:pt idx="1">
                  <c:v>2017 год</c:v>
                </c:pt>
              </c:strCache>
            </c:strRef>
          </c:cat>
          <c:val>
            <c:numRef>
              <c:f>Лист1!$E$2:$E$3</c:f>
              <c:numCache>
                <c:formatCode>0.0</c:formatCode>
                <c:ptCount val="2"/>
                <c:pt idx="0" formatCode="#,##0.0">
                  <c:v>1743.3</c:v>
                </c:pt>
                <c:pt idx="1">
                  <c:v>2192.4182900000001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shape val="cylinder"/>
        <c:axId val="36516864"/>
        <c:axId val="35886720"/>
        <c:axId val="0"/>
      </c:bar3DChart>
      <c:catAx>
        <c:axId val="36516864"/>
        <c:scaling>
          <c:orientation val="minMax"/>
        </c:scaling>
        <c:delete val="0"/>
        <c:axPos val="b"/>
        <c:majorTickMark val="out"/>
        <c:minorTickMark val="none"/>
        <c:tickLblPos val="nextTo"/>
        <c:crossAx val="35886720"/>
        <c:crosses val="autoZero"/>
        <c:auto val="1"/>
        <c:lblAlgn val="ctr"/>
        <c:lblOffset val="100"/>
        <c:noMultiLvlLbl val="0"/>
      </c:catAx>
      <c:valAx>
        <c:axId val="35886720"/>
        <c:scaling>
          <c:orientation val="minMax"/>
        </c:scaling>
        <c:delete val="0"/>
        <c:axPos val="l"/>
        <c:numFmt formatCode="#,##0.0" sourceLinked="1"/>
        <c:majorTickMark val="out"/>
        <c:minorTickMark val="none"/>
        <c:tickLblPos val="nextTo"/>
        <c:crossAx val="36516864"/>
        <c:crosses val="autoZero"/>
        <c:crossBetween val="between"/>
      </c:valAx>
    </c:plotArea>
    <c:legend>
      <c:legendPos val="r"/>
      <c:layout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26"/>
    </mc:Choice>
    <mc:Fallback>
      <c:style val="26"/>
    </mc:Fallback>
  </mc:AlternateContent>
  <c:chart>
    <c:title>
      <c:layout/>
      <c:overlay val="0"/>
    </c:title>
    <c:autoTitleDeleted val="0"/>
    <c:view3D>
      <c:rotX val="20"/>
      <c:rotY val="22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8.6496904422380255E-2"/>
          <c:y val="0.10495436000429"/>
          <c:w val="0.75201556498351085"/>
          <c:h val="0.67069380433201642"/>
        </c:manualLayout>
      </c:layout>
      <c:pie3DChart>
        <c:varyColors val="1"/>
        <c:ser>
          <c:idx val="0"/>
          <c:order val="0"/>
          <c:tx>
            <c:strRef>
              <c:f>Sheet1!$A$2</c:f>
              <c:strCache>
                <c:ptCount val="1"/>
              </c:strCache>
            </c:strRef>
          </c:tx>
          <c:explosion val="25"/>
          <c:dPt>
            <c:idx val="0"/>
            <c:bubble3D val="0"/>
            <c:explosion val="8"/>
            <c:spPr>
              <a:solidFill>
                <a:srgbClr val="7030A0"/>
              </a:solidFill>
            </c:spPr>
          </c:dPt>
          <c:dPt>
            <c:idx val="1"/>
            <c:bubble3D val="0"/>
            <c:explosion val="3"/>
            <c:spPr>
              <a:solidFill>
                <a:srgbClr val="00B050"/>
              </a:solidFill>
            </c:spPr>
          </c:dPt>
          <c:dPt>
            <c:idx val="2"/>
            <c:bubble3D val="0"/>
            <c:explosion val="16"/>
            <c:spPr>
              <a:solidFill>
                <a:srgbClr val="0070C0"/>
              </a:solidFill>
            </c:spPr>
          </c:dPt>
          <c:dPt>
            <c:idx val="3"/>
            <c:bubble3D val="0"/>
            <c:explosion val="2"/>
            <c:spPr>
              <a:solidFill>
                <a:srgbClr val="C00000"/>
              </a:solidFill>
            </c:spPr>
          </c:dPt>
          <c:dPt>
            <c:idx val="4"/>
            <c:bubble3D val="0"/>
            <c:explosion val="12"/>
            <c:spPr>
              <a:solidFill>
                <a:srgbClr val="FFFF00"/>
              </a:solidFill>
            </c:spPr>
          </c:dPt>
          <c:dPt>
            <c:idx val="5"/>
            <c:bubble3D val="0"/>
            <c:explosion val="22"/>
          </c:dPt>
          <c:dLbls>
            <c:dLbl>
              <c:idx val="0"/>
              <c:layout>
                <c:manualLayout>
                  <c:x val="-0.27956741627768972"/>
                  <c:y val="2.4369982740400198E-2"/>
                </c:manualLayout>
              </c:layout>
              <c:tx>
                <c:rich>
                  <a:bodyPr/>
                  <a:lstStyle/>
                  <a:p>
                    <a:r>
                      <a:rPr lang="ru-RU" sz="1400" dirty="0"/>
                      <a:t>Доходы от использования </a:t>
                    </a:r>
                    <a:r>
                      <a:rPr lang="ru-RU" sz="1400" dirty="0" smtClean="0"/>
                      <a:t>имущества – </a:t>
                    </a:r>
                  </a:p>
                  <a:p>
                    <a:r>
                      <a:rPr lang="ru-RU" sz="1400" dirty="0" smtClean="0"/>
                      <a:t>9 522,9</a:t>
                    </a:r>
                    <a:r>
                      <a:rPr lang="ru-RU" sz="1400" dirty="0"/>
                      <a:t>
</a:t>
                    </a:r>
                    <a:r>
                      <a:rPr lang="ru-RU" sz="1400" dirty="0" smtClean="0"/>
                      <a:t>(62,50%)</a:t>
                    </a:r>
                    <a:endParaRPr lang="ru-RU" sz="1400" dirty="0"/>
                  </a:p>
                </c:rich>
              </c:tx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1"/>
              <c:layout>
                <c:manualLayout>
                  <c:x val="9.8247075860795775E-3"/>
                  <c:y val="-0.3311375117267269"/>
                </c:manualLayout>
              </c:layout>
              <c:tx>
                <c:rich>
                  <a:bodyPr/>
                  <a:lstStyle/>
                  <a:p>
                    <a:r>
                      <a:rPr lang="ru-RU" sz="1400" dirty="0" smtClean="0"/>
                      <a:t>Платежи </a:t>
                    </a:r>
                    <a:r>
                      <a:rPr lang="ru-RU" sz="1400" dirty="0"/>
                      <a:t>при пользовании природными </a:t>
                    </a:r>
                    <a:r>
                      <a:rPr lang="ru-RU" sz="1400" dirty="0" smtClean="0"/>
                      <a:t>ресурсами – </a:t>
                    </a:r>
                  </a:p>
                  <a:p>
                    <a:r>
                      <a:rPr lang="ru-RU" sz="1400" dirty="0" smtClean="0"/>
                      <a:t>674,8 (4,43%)</a:t>
                    </a:r>
                    <a:endParaRPr lang="ru-RU" sz="1400" dirty="0"/>
                  </a:p>
                </c:rich>
              </c:tx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2"/>
              <c:layout>
                <c:manualLayout>
                  <c:x val="-1.2318309698367952E-2"/>
                  <c:y val="0.19056338435443249"/>
                </c:manualLayout>
              </c:layout>
              <c:tx>
                <c:rich>
                  <a:bodyPr/>
                  <a:lstStyle/>
                  <a:p>
                    <a:r>
                      <a:rPr lang="ru-RU" sz="1400" dirty="0"/>
                      <a:t>Доходы от оказания платных </a:t>
                    </a:r>
                    <a:r>
                      <a:rPr lang="ru-RU" sz="1400" dirty="0" smtClean="0"/>
                      <a:t>услуг – 25,4 (0,17%)</a:t>
                    </a:r>
                    <a:endParaRPr lang="ru-RU" sz="1400" dirty="0"/>
                  </a:p>
                </c:rich>
              </c:tx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3"/>
              <c:layout>
                <c:manualLayout>
                  <c:x val="-0.12598425196850382"/>
                  <c:y val="0.1687927455951736"/>
                </c:manualLayout>
              </c:layout>
              <c:tx>
                <c:rich>
                  <a:bodyPr/>
                  <a:lstStyle/>
                  <a:p>
                    <a:r>
                      <a:rPr lang="ru-RU" sz="1400" dirty="0" smtClean="0"/>
                      <a:t>Доходы </a:t>
                    </a:r>
                    <a:r>
                      <a:rPr lang="ru-RU" sz="1400" dirty="0"/>
                      <a:t>от продажи материальных и нематериальных </a:t>
                    </a:r>
                    <a:r>
                      <a:rPr lang="ru-RU" sz="1400" dirty="0" smtClean="0"/>
                      <a:t>активов – </a:t>
                    </a:r>
                  </a:p>
                  <a:p>
                    <a:r>
                      <a:rPr lang="ru-RU" sz="1400" dirty="0" smtClean="0"/>
                      <a:t>3 706,0 (24,32%)</a:t>
                    </a:r>
                    <a:endParaRPr lang="ru-RU" sz="1400" dirty="0"/>
                  </a:p>
                </c:rich>
              </c:tx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4"/>
              <c:layout>
                <c:manualLayout>
                  <c:x val="0.182776397870058"/>
                  <c:y val="0.27270190010494116"/>
                </c:manualLayout>
              </c:layout>
              <c:tx>
                <c:rich>
                  <a:bodyPr/>
                  <a:lstStyle/>
                  <a:p>
                    <a:r>
                      <a:rPr lang="ru-RU" sz="1400" dirty="0"/>
                      <a:t>Штрафы, санкции, возмещение </a:t>
                    </a:r>
                    <a:r>
                      <a:rPr lang="ru-RU" sz="1400" dirty="0" smtClean="0"/>
                      <a:t>ущерба – </a:t>
                    </a:r>
                  </a:p>
                  <a:p>
                    <a:r>
                      <a:rPr lang="ru-RU" sz="1400" dirty="0" smtClean="0"/>
                      <a:t>1 302,4 (8,55%)</a:t>
                    </a:r>
                    <a:endParaRPr lang="ru-RU" sz="1500" dirty="0"/>
                  </a:p>
                </c:rich>
              </c:tx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5"/>
              <c:layout>
                <c:manualLayout>
                  <c:x val="7.4731565286111721E-3"/>
                  <c:y val="0.22909366630466182"/>
                </c:manualLayout>
              </c:layout>
              <c:tx>
                <c:rich>
                  <a:bodyPr/>
                  <a:lstStyle/>
                  <a:p>
                    <a:r>
                      <a:rPr lang="ru-RU" sz="1400" dirty="0" smtClean="0"/>
                      <a:t>Прочие </a:t>
                    </a:r>
                    <a:r>
                      <a:rPr lang="ru-RU" sz="1400" dirty="0"/>
                      <a:t>неналоговые </a:t>
                    </a:r>
                    <a:r>
                      <a:rPr lang="ru-RU" sz="1400" dirty="0" smtClean="0"/>
                      <a:t>доходы – </a:t>
                    </a:r>
                  </a:p>
                  <a:p>
                    <a:r>
                      <a:rPr lang="ru-RU" sz="1400" dirty="0" smtClean="0"/>
                      <a:t>4,1</a:t>
                    </a:r>
                    <a:r>
                      <a:rPr lang="ru-RU" sz="1400" baseline="0" dirty="0" smtClean="0"/>
                      <a:t> (</a:t>
                    </a:r>
                    <a:r>
                      <a:rPr lang="ru-RU" sz="1400" dirty="0" smtClean="0"/>
                      <a:t>0,03%)</a:t>
                    </a:r>
                    <a:endParaRPr lang="ru-RU" sz="1500" dirty="0"/>
                  </a:p>
                </c:rich>
              </c:tx>
              <c:showLegendKey val="0"/>
              <c:showVal val="0"/>
              <c:showCatName val="1"/>
              <c:showSerName val="0"/>
              <c:showPercent val="1"/>
              <c:showBubbleSize val="0"/>
            </c:dLbl>
            <c:numFmt formatCode="0.00%" sourceLinked="0"/>
            <c:txPr>
              <a:bodyPr/>
              <a:lstStyle/>
              <a:p>
                <a:pPr>
                  <a:defRPr sz="1400"/>
                </a:pPr>
                <a:endParaRPr lang="ru-RU"/>
              </a:p>
            </c:txPr>
            <c:showLegendKey val="0"/>
            <c:showVal val="0"/>
            <c:showCatName val="1"/>
            <c:showSerName val="0"/>
            <c:showPercent val="1"/>
            <c:showBubbleSize val="0"/>
            <c:showLeaderLines val="1"/>
          </c:dLbls>
          <c:cat>
            <c:strRef>
              <c:f>Sheet1!$B$1:$G$1</c:f>
              <c:strCache>
                <c:ptCount val="6"/>
                <c:pt idx="0">
                  <c:v>Доходы от использования имущества</c:v>
                </c:pt>
                <c:pt idx="1">
                  <c:v>Платежи при пользовании природными ресурсами</c:v>
                </c:pt>
                <c:pt idx="2">
                  <c:v>Доходы от оказания платных услуг</c:v>
                </c:pt>
                <c:pt idx="3">
                  <c:v>Доходы от продажи материальных и нематериальных активов</c:v>
                </c:pt>
                <c:pt idx="4">
                  <c:v>Штрафы, санкции, возмещение ущерба</c:v>
                </c:pt>
                <c:pt idx="5">
                  <c:v>Прочие неналоговые доходы</c:v>
                </c:pt>
              </c:strCache>
            </c:strRef>
          </c:cat>
          <c:val>
            <c:numRef>
              <c:f>Sheet1!$B$2:$G$2</c:f>
              <c:numCache>
                <c:formatCode>0.00</c:formatCode>
                <c:ptCount val="6"/>
                <c:pt idx="0">
                  <c:v>62.504225210920282</c:v>
                </c:pt>
                <c:pt idx="1">
                  <c:v>4.4288554044520199</c:v>
                </c:pt>
                <c:pt idx="2">
                  <c:v>0.16675588800760804</c:v>
                </c:pt>
                <c:pt idx="3">
                  <c:v>24.324697532001096</c:v>
                </c:pt>
                <c:pt idx="4">
                  <c:v>8.5486379304904538</c:v>
                </c:pt>
                <c:pt idx="5">
                  <c:v>2.6828034128531741E-2</c:v>
                </c:pt>
              </c:numCache>
            </c:numRef>
          </c:val>
        </c:ser>
        <c:ser>
          <c:idx val="1"/>
          <c:order val="1"/>
          <c:tx>
            <c:strRef>
              <c:f>Sheet1!$A$3</c:f>
              <c:strCache>
                <c:ptCount val="1"/>
              </c:strCache>
            </c:strRef>
          </c:tx>
          <c:explosion val="25"/>
          <c:dPt>
            <c:idx val="0"/>
            <c:bubble3D val="0"/>
          </c:dPt>
          <c:dPt>
            <c:idx val="1"/>
            <c:bubble3D val="0"/>
          </c:dPt>
          <c:dPt>
            <c:idx val="2"/>
            <c:bubble3D val="0"/>
          </c:dPt>
          <c:dPt>
            <c:idx val="3"/>
            <c:bubble3D val="0"/>
          </c:dPt>
          <c:dPt>
            <c:idx val="4"/>
            <c:bubble3D val="0"/>
          </c:dPt>
          <c:dLbls>
            <c:showLegendKey val="0"/>
            <c:showVal val="0"/>
            <c:showCatName val="1"/>
            <c:showSerName val="0"/>
            <c:showPercent val="1"/>
            <c:showBubbleSize val="0"/>
            <c:showLeaderLines val="1"/>
          </c:dLbls>
          <c:cat>
            <c:strRef>
              <c:f>Sheet1!$B$1:$G$1</c:f>
              <c:strCache>
                <c:ptCount val="6"/>
                <c:pt idx="0">
                  <c:v>Доходы от использования имущества</c:v>
                </c:pt>
                <c:pt idx="1">
                  <c:v>Платежи при пользовании природными ресурсами</c:v>
                </c:pt>
                <c:pt idx="2">
                  <c:v>Доходы от оказания платных услуг</c:v>
                </c:pt>
                <c:pt idx="3">
                  <c:v>Доходы от продажи материальных и нематериальных активов</c:v>
                </c:pt>
                <c:pt idx="4">
                  <c:v>Штрафы, санкции, возмещение ущерба</c:v>
                </c:pt>
                <c:pt idx="5">
                  <c:v>Прочие неналоговые доходы</c:v>
                </c:pt>
              </c:strCache>
            </c:strRef>
          </c:cat>
          <c:val>
            <c:numRef>
              <c:f>Sheet1!$B$3:$G$3</c:f>
              <c:numCache>
                <c:formatCode>General</c:formatCode>
                <c:ptCount val="6"/>
              </c:numCache>
            </c:numRef>
          </c:val>
        </c:ser>
        <c:ser>
          <c:idx val="2"/>
          <c:order val="2"/>
          <c:tx>
            <c:strRef>
              <c:f>Sheet1!$A$4</c:f>
              <c:strCache>
                <c:ptCount val="1"/>
              </c:strCache>
            </c:strRef>
          </c:tx>
          <c:explosion val="25"/>
          <c:dPt>
            <c:idx val="0"/>
            <c:bubble3D val="0"/>
          </c:dPt>
          <c:dPt>
            <c:idx val="1"/>
            <c:bubble3D val="0"/>
          </c:dPt>
          <c:dPt>
            <c:idx val="2"/>
            <c:bubble3D val="0"/>
          </c:dPt>
          <c:dPt>
            <c:idx val="3"/>
            <c:bubble3D val="0"/>
          </c:dPt>
          <c:dPt>
            <c:idx val="4"/>
            <c:bubble3D val="0"/>
          </c:dPt>
          <c:dLbls>
            <c:showLegendKey val="0"/>
            <c:showVal val="0"/>
            <c:showCatName val="1"/>
            <c:showSerName val="0"/>
            <c:showPercent val="1"/>
            <c:showBubbleSize val="0"/>
            <c:showLeaderLines val="1"/>
          </c:dLbls>
          <c:cat>
            <c:strRef>
              <c:f>Sheet1!$B$1:$G$1</c:f>
              <c:strCache>
                <c:ptCount val="6"/>
                <c:pt idx="0">
                  <c:v>Доходы от использования имущества</c:v>
                </c:pt>
                <c:pt idx="1">
                  <c:v>Платежи при пользовании природными ресурсами</c:v>
                </c:pt>
                <c:pt idx="2">
                  <c:v>Доходы от оказания платных услуг</c:v>
                </c:pt>
                <c:pt idx="3">
                  <c:v>Доходы от продажи материальных и нематериальных активов</c:v>
                </c:pt>
                <c:pt idx="4">
                  <c:v>Штрафы, санкции, возмещение ущерба</c:v>
                </c:pt>
                <c:pt idx="5">
                  <c:v>Прочие неналоговые доходы</c:v>
                </c:pt>
              </c:strCache>
            </c:strRef>
          </c:cat>
          <c:val>
            <c:numRef>
              <c:f>Sheet1!$B$4:$G$4</c:f>
              <c:numCache>
                <c:formatCode>General</c:formatCode>
                <c:ptCount val="6"/>
              </c:numCache>
            </c:numRef>
          </c:val>
        </c:ser>
        <c:dLbls>
          <c:showLegendKey val="0"/>
          <c:showVal val="0"/>
          <c:showCatName val="1"/>
          <c:showSerName val="0"/>
          <c:showPercent val="1"/>
          <c:showBubbleSize val="0"/>
          <c:showLeaderLines val="1"/>
        </c:dLbls>
      </c:pie3DChart>
    </c:plotArea>
    <c:plotVisOnly val="1"/>
    <c:dispBlanksAs val="zero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  <c:userShapes r:id="rId2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view3D>
      <c:rotX val="10"/>
      <c:rotY val="10"/>
      <c:rAngAx val="0"/>
      <c:perspective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9.8006860984482205E-2"/>
          <c:y val="3.5403288523497389E-2"/>
          <c:w val="0.61504708293042332"/>
          <c:h val="0.87508739769655219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Доходы от использования имущества</c:v>
                </c:pt>
              </c:strCache>
            </c:strRef>
          </c:tx>
          <c:spPr>
            <a:solidFill>
              <a:srgbClr val="00B0F0"/>
            </a:solidFill>
          </c:spPr>
          <c:invertIfNegative val="0"/>
          <c:dLbls>
            <c:dLbl>
              <c:idx val="0"/>
              <c:layout>
                <c:manualLayout>
                  <c:x val="-1.1695906432748551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40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Лист1!$A$2:$A$3</c:f>
              <c:strCache>
                <c:ptCount val="2"/>
                <c:pt idx="0">
                  <c:v>2016 год</c:v>
                </c:pt>
                <c:pt idx="1">
                  <c:v>2017 год</c:v>
                </c:pt>
              </c:strCache>
            </c:strRef>
          </c:cat>
          <c:val>
            <c:numRef>
              <c:f>Лист1!$B$2:$B$3</c:f>
              <c:numCache>
                <c:formatCode>#,##0.00</c:formatCode>
                <c:ptCount val="2"/>
                <c:pt idx="0" formatCode="#,##0">
                  <c:v>8621</c:v>
                </c:pt>
                <c:pt idx="1">
                  <c:v>9522.9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Платежи при пользовании природными ресурсами</c:v>
                </c:pt>
              </c:strCache>
            </c:strRef>
          </c:tx>
          <c:spPr>
            <a:solidFill>
              <a:srgbClr val="FF0000"/>
            </a:solidFill>
          </c:spPr>
          <c:invertIfNegative val="0"/>
          <c:dLbls>
            <c:dLbl>
              <c:idx val="0"/>
              <c:layout>
                <c:manualLayout>
                  <c:x val="1.0233918128654998E-2"/>
                  <c:y val="-2.3515905640114063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1.3157894736842158E-2"/>
                  <c:y val="-8.6223991280179841E-1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40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Лист1!$A$2:$A$3</c:f>
              <c:strCache>
                <c:ptCount val="2"/>
                <c:pt idx="0">
                  <c:v>2016 год</c:v>
                </c:pt>
                <c:pt idx="1">
                  <c:v>2017 год</c:v>
                </c:pt>
              </c:strCache>
            </c:strRef>
          </c:cat>
          <c:val>
            <c:numRef>
              <c:f>Лист1!$C$2:$C$3</c:f>
              <c:numCache>
                <c:formatCode>General</c:formatCode>
                <c:ptCount val="2"/>
                <c:pt idx="0">
                  <c:v>632.1</c:v>
                </c:pt>
                <c:pt idx="1">
                  <c:v>674.8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Доходы от оказания платных услуг</c:v>
                </c:pt>
              </c:strCache>
            </c:strRef>
          </c:tx>
          <c:spPr>
            <a:solidFill>
              <a:srgbClr val="00B050"/>
            </a:solidFill>
          </c:spPr>
          <c:invertIfNegative val="0"/>
          <c:dLbls>
            <c:dLbl>
              <c:idx val="1"/>
              <c:layout>
                <c:manualLayout>
                  <c:x val="7.3099415204678359E-3"/>
                  <c:y val="0"/>
                </c:manualLayout>
              </c:layout>
              <c:numFmt formatCode="0.0" sourceLinked="0"/>
              <c:spPr/>
              <c:txPr>
                <a:bodyPr/>
                <a:lstStyle/>
                <a:p>
                  <a:pPr>
                    <a:defRPr sz="1400"/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40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Лист1!$A$2:$A$3</c:f>
              <c:strCache>
                <c:ptCount val="2"/>
                <c:pt idx="0">
                  <c:v>2016 год</c:v>
                </c:pt>
                <c:pt idx="1">
                  <c:v>2017 год</c:v>
                </c:pt>
              </c:strCache>
            </c:strRef>
          </c:cat>
          <c:val>
            <c:numRef>
              <c:f>Лист1!$D$2:$D$3</c:f>
              <c:numCache>
                <c:formatCode>General</c:formatCode>
                <c:ptCount val="2"/>
                <c:pt idx="0">
                  <c:v>33.9</c:v>
                </c:pt>
                <c:pt idx="1">
                  <c:v>25.4</c:v>
                </c:pt>
              </c:numCache>
            </c:numRef>
          </c:val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Доходы от продажи имущества</c:v>
                </c:pt>
              </c:strCache>
            </c:strRef>
          </c:tx>
          <c:spPr>
            <a:solidFill>
              <a:srgbClr val="7030A0"/>
            </a:solidFill>
          </c:spPr>
          <c:invertIfNegative val="0"/>
          <c:dLbls>
            <c:dLbl>
              <c:idx val="0"/>
              <c:layout>
                <c:manualLayout>
                  <c:x val="2.3391812865497075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2.4853801169590534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40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Лист1!$A$2:$A$3</c:f>
              <c:strCache>
                <c:ptCount val="2"/>
                <c:pt idx="0">
                  <c:v>2016 год</c:v>
                </c:pt>
                <c:pt idx="1">
                  <c:v>2017 год</c:v>
                </c:pt>
              </c:strCache>
            </c:strRef>
          </c:cat>
          <c:val>
            <c:numRef>
              <c:f>Лист1!$E$2:$E$3</c:f>
              <c:numCache>
                <c:formatCode>#,##0</c:formatCode>
                <c:ptCount val="2"/>
                <c:pt idx="0" formatCode="#,##0.00">
                  <c:v>5414.9</c:v>
                </c:pt>
                <c:pt idx="1">
                  <c:v>3706</c:v>
                </c:pt>
              </c:numCache>
            </c:numRef>
          </c:val>
        </c:ser>
        <c:ser>
          <c:idx val="4"/>
          <c:order val="4"/>
          <c:tx>
            <c:strRef>
              <c:f>Лист1!$F$1</c:f>
              <c:strCache>
                <c:ptCount val="1"/>
                <c:pt idx="0">
                  <c:v>Штрафы, санкции, возмещение ущерба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1.1695906432748537E-2"/>
                  <c:y val="7.0547716920343912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3.8011695906432746E-2"/>
                  <c:y val="-4.7031811280228127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40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Лист1!$A$2:$A$3</c:f>
              <c:strCache>
                <c:ptCount val="2"/>
                <c:pt idx="0">
                  <c:v>2016 год</c:v>
                </c:pt>
                <c:pt idx="1">
                  <c:v>2017 год</c:v>
                </c:pt>
              </c:strCache>
            </c:strRef>
          </c:cat>
          <c:val>
            <c:numRef>
              <c:f>Лист1!$F$2:$F$3</c:f>
              <c:numCache>
                <c:formatCode>#,##0.00</c:formatCode>
                <c:ptCount val="2"/>
                <c:pt idx="0" formatCode="General">
                  <c:v>934.5</c:v>
                </c:pt>
                <c:pt idx="1">
                  <c:v>1302.4000000000001</c:v>
                </c:pt>
              </c:numCache>
            </c:numRef>
          </c:val>
        </c:ser>
        <c:ser>
          <c:idx val="5"/>
          <c:order val="5"/>
          <c:tx>
            <c:strRef>
              <c:f>Лист1!$G$1</c:f>
              <c:strCache>
                <c:ptCount val="1"/>
                <c:pt idx="0">
                  <c:v>Прочие неналоговые доходы</c:v>
                </c:pt>
              </c:strCache>
            </c:strRef>
          </c:tx>
          <c:invertIfNegative val="0"/>
          <c:dLbls>
            <c:dLbl>
              <c:idx val="1"/>
              <c:layout>
                <c:manualLayout>
                  <c:x val="8.771929824561403E-3"/>
                  <c:y val="-2.3515905640114063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40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Лист1!$A$2:$A$3</c:f>
              <c:strCache>
                <c:ptCount val="2"/>
                <c:pt idx="0">
                  <c:v>2016 год</c:v>
                </c:pt>
                <c:pt idx="1">
                  <c:v>2017 год</c:v>
                </c:pt>
              </c:strCache>
            </c:strRef>
          </c:cat>
          <c:val>
            <c:numRef>
              <c:f>Лист1!$G$2:$G$3</c:f>
              <c:numCache>
                <c:formatCode>General</c:formatCode>
                <c:ptCount val="2"/>
                <c:pt idx="0">
                  <c:v>2.2000000000000002</c:v>
                </c:pt>
                <c:pt idx="1">
                  <c:v>4.0999999999999996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shape val="cylinder"/>
        <c:axId val="154386432"/>
        <c:axId val="35907264"/>
        <c:axId val="0"/>
      </c:bar3DChart>
      <c:catAx>
        <c:axId val="154386432"/>
        <c:scaling>
          <c:orientation val="minMax"/>
        </c:scaling>
        <c:delete val="0"/>
        <c:axPos val="b"/>
        <c:majorTickMark val="out"/>
        <c:minorTickMark val="none"/>
        <c:tickLblPos val="nextTo"/>
        <c:crossAx val="35907264"/>
        <c:crosses val="autoZero"/>
        <c:auto val="1"/>
        <c:lblAlgn val="ctr"/>
        <c:lblOffset val="100"/>
        <c:noMultiLvlLbl val="0"/>
      </c:catAx>
      <c:valAx>
        <c:axId val="35907264"/>
        <c:scaling>
          <c:orientation val="minMax"/>
        </c:scaling>
        <c:delete val="0"/>
        <c:axPos val="l"/>
        <c:numFmt formatCode="#,##0" sourceLinked="1"/>
        <c:majorTickMark val="out"/>
        <c:minorTickMark val="none"/>
        <c:tickLblPos val="nextTo"/>
        <c:crossAx val="154386432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69646336971036515"/>
          <c:y val="2.525663815131652E-2"/>
          <c:w val="0.26844891099138923"/>
          <c:h val="0.97474336184868349"/>
        </c:manualLayout>
      </c:layout>
      <c:overlay val="0"/>
      <c:txPr>
        <a:bodyPr/>
        <a:lstStyle/>
        <a:p>
          <a:pPr>
            <a:defRPr sz="1400" b="1" baseline="0"/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2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7"/>
    </mc:Choice>
    <mc:Fallback>
      <c:style val="7"/>
    </mc:Fallback>
  </mc:AlternateContent>
  <c:chart>
    <c:title>
      <c:overlay val="0"/>
    </c:title>
    <c:autoTitleDeleted val="0"/>
    <c:view3D>
      <c:rotX val="20"/>
      <c:rotY val="50"/>
      <c:rAngAx val="0"/>
      <c:perspective val="1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11592486953561902"/>
          <c:y val="0.17870056199772885"/>
          <c:w val="0.77578239266007676"/>
          <c:h val="0.68022546443234788"/>
        </c:manualLayout>
      </c:layout>
      <c:pie3DChart>
        <c:varyColors val="1"/>
        <c:ser>
          <c:idx val="0"/>
          <c:order val="0"/>
          <c:tx>
            <c:strRef>
              <c:f>Sheet1!$A$2</c:f>
              <c:strCache>
                <c:ptCount val="1"/>
              </c:strCache>
            </c:strRef>
          </c:tx>
          <c:spPr>
            <a:solidFill>
              <a:srgbClr val="00B0F0"/>
            </a:solidFill>
          </c:spPr>
          <c:explosion val="8"/>
          <c:dPt>
            <c:idx val="0"/>
            <c:bubble3D val="0"/>
            <c:explosion val="5"/>
            <c:spPr>
              <a:solidFill>
                <a:srgbClr val="92D050"/>
              </a:solidFill>
            </c:spPr>
          </c:dPt>
          <c:dPt>
            <c:idx val="1"/>
            <c:bubble3D val="0"/>
            <c:explosion val="11"/>
            <c:spPr>
              <a:solidFill>
                <a:srgbClr val="FFFF00"/>
              </a:solidFill>
            </c:spPr>
          </c:dPt>
          <c:dPt>
            <c:idx val="2"/>
            <c:bubble3D val="0"/>
            <c:explosion val="5"/>
          </c:dPt>
          <c:dPt>
            <c:idx val="3"/>
            <c:bubble3D val="0"/>
            <c:explosion val="11"/>
            <c:spPr>
              <a:solidFill>
                <a:srgbClr val="C00000"/>
              </a:solidFill>
            </c:spPr>
          </c:dPt>
          <c:dLbls>
            <c:dLbl>
              <c:idx val="0"/>
              <c:layout>
                <c:manualLayout>
                  <c:x val="-4.832659802716005E-2"/>
                  <c:y val="0.18242960156065471"/>
                </c:manualLayout>
              </c:layout>
              <c:tx>
                <c:rich>
                  <a:bodyPr/>
                  <a:lstStyle/>
                  <a:p>
                    <a:r>
                      <a:rPr lang="ru-RU" sz="1600" dirty="0" smtClean="0"/>
                      <a:t>Дотация –</a:t>
                    </a:r>
                  </a:p>
                  <a:p>
                    <a:r>
                      <a:rPr lang="ru-RU" sz="1600" dirty="0" smtClean="0"/>
                      <a:t>447 537,6 (44,9%)</a:t>
                    </a:r>
                    <a:endParaRPr lang="ru-RU" sz="1600" dirty="0"/>
                  </a:p>
                </c:rich>
              </c:tx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1"/>
              <c:layout>
                <c:manualLayout>
                  <c:x val="-0.11599722454825293"/>
                  <c:y val="-2.4159699015471716E-3"/>
                </c:manualLayout>
              </c:layout>
              <c:tx>
                <c:rich>
                  <a:bodyPr/>
                  <a:lstStyle/>
                  <a:p>
                    <a:pPr>
                      <a:defRPr sz="1600"/>
                    </a:pPr>
                    <a:r>
                      <a:rPr lang="ru-RU" sz="1600" dirty="0" smtClean="0"/>
                      <a:t>Субсидии –</a:t>
                    </a:r>
                  </a:p>
                  <a:p>
                    <a:pPr>
                      <a:defRPr sz="1600"/>
                    </a:pPr>
                    <a:r>
                      <a:rPr lang="ru-RU" sz="1600" dirty="0" smtClean="0"/>
                      <a:t>13 624,2 (1,4%)</a:t>
                    </a:r>
                    <a:endParaRPr lang="ru-RU" sz="1600" dirty="0"/>
                  </a:p>
                </c:rich>
              </c:tx>
              <c:numFmt formatCode="0.0%" sourceLinked="0"/>
              <c:spPr/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2"/>
              <c:layout>
                <c:manualLayout>
                  <c:x val="-2.7746584861432336E-2"/>
                  <c:y val="-0.19552174754503918"/>
                </c:manualLayout>
              </c:layout>
              <c:tx>
                <c:rich>
                  <a:bodyPr/>
                  <a:lstStyle/>
                  <a:p>
                    <a:r>
                      <a:rPr lang="ru-RU" sz="1600" dirty="0" smtClean="0"/>
                      <a:t>Субвенции –</a:t>
                    </a:r>
                  </a:p>
                  <a:p>
                    <a:r>
                      <a:rPr lang="ru-RU" sz="1600" dirty="0" smtClean="0"/>
                      <a:t>526 686,8 (52,8%)</a:t>
                    </a:r>
                    <a:endParaRPr lang="ru-RU" sz="1600" dirty="0"/>
                  </a:p>
                </c:rich>
              </c:tx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3"/>
              <c:layout>
                <c:manualLayout>
                  <c:x val="6.6026172562859017E-2"/>
                  <c:y val="-3.7475908302729288E-2"/>
                </c:manualLayout>
              </c:layout>
              <c:tx>
                <c:rich>
                  <a:bodyPr/>
                  <a:lstStyle/>
                  <a:p>
                    <a:r>
                      <a:rPr lang="ru-RU" sz="1600" dirty="0"/>
                      <a:t>Иные </a:t>
                    </a:r>
                    <a:r>
                      <a:rPr lang="ru-RU" sz="1600"/>
                      <a:t>межбюджетные </a:t>
                    </a:r>
                    <a:r>
                      <a:rPr lang="ru-RU" sz="1600" smtClean="0"/>
                      <a:t>трансферты - </a:t>
                    </a:r>
                    <a:r>
                      <a:rPr lang="ru-RU" sz="1600"/>
                      <a:t>
</a:t>
                    </a:r>
                    <a:r>
                      <a:rPr lang="ru-RU" sz="1600" smtClean="0"/>
                      <a:t> 9</a:t>
                    </a:r>
                    <a:r>
                      <a:rPr lang="ru-RU" sz="1600" baseline="0" smtClean="0"/>
                      <a:t> 050,0 (</a:t>
                    </a:r>
                    <a:r>
                      <a:rPr lang="ru-RU" sz="1600" smtClean="0"/>
                      <a:t>0,9%)</a:t>
                    </a:r>
                    <a:endParaRPr lang="ru-RU" sz="1600" dirty="0"/>
                  </a:p>
                </c:rich>
              </c:tx>
              <c:showLegendKey val="0"/>
              <c:showVal val="0"/>
              <c:showCatName val="1"/>
              <c:showSerName val="0"/>
              <c:showPercent val="1"/>
              <c:showBubbleSize val="0"/>
            </c:dLbl>
            <c:numFmt formatCode="0.0%" sourceLinked="0"/>
            <c:showLegendKey val="0"/>
            <c:showVal val="0"/>
            <c:showCatName val="1"/>
            <c:showSerName val="0"/>
            <c:showPercent val="1"/>
            <c:showBubbleSize val="0"/>
            <c:showLeaderLines val="1"/>
          </c:dLbls>
          <c:cat>
            <c:strRef>
              <c:f>Sheet1!$B$1:$E$1</c:f>
              <c:strCache>
                <c:ptCount val="4"/>
                <c:pt idx="0">
                  <c:v>Дотация</c:v>
                </c:pt>
                <c:pt idx="1">
                  <c:v>Субсидии</c:v>
                </c:pt>
                <c:pt idx="2">
                  <c:v>Субвенции</c:v>
                </c:pt>
                <c:pt idx="3">
                  <c:v>Иные межбюджетные трансферты</c:v>
                </c:pt>
              </c:strCache>
            </c:strRef>
          </c:cat>
          <c:val>
            <c:numRef>
              <c:f>Sheet1!$B$2:$E$2</c:f>
              <c:numCache>
                <c:formatCode>0.0</c:formatCode>
                <c:ptCount val="4"/>
                <c:pt idx="0">
                  <c:v>44.892990920020893</c:v>
                </c:pt>
                <c:pt idx="1">
                  <c:v>1.3666577893178302</c:v>
                </c:pt>
                <c:pt idx="2">
                  <c:v>52.832535795770596</c:v>
                </c:pt>
                <c:pt idx="3">
                  <c:v>0.90781549489068414</c:v>
                </c:pt>
              </c:numCache>
            </c:numRef>
          </c:val>
        </c:ser>
        <c:ser>
          <c:idx val="1"/>
          <c:order val="1"/>
          <c:tx>
            <c:strRef>
              <c:f>Sheet1!$A$3</c:f>
              <c:strCache>
                <c:ptCount val="1"/>
              </c:strCache>
            </c:strRef>
          </c:tx>
          <c:explosion val="25"/>
          <c:dPt>
            <c:idx val="0"/>
            <c:bubble3D val="0"/>
          </c:dPt>
          <c:dPt>
            <c:idx val="1"/>
            <c:bubble3D val="0"/>
          </c:dPt>
          <c:dPt>
            <c:idx val="2"/>
            <c:bubble3D val="0"/>
          </c:dPt>
          <c:dPt>
            <c:idx val="3"/>
            <c:bubble3D val="0"/>
          </c:dPt>
          <c:dLbls>
            <c:showLegendKey val="0"/>
            <c:showVal val="0"/>
            <c:showCatName val="1"/>
            <c:showSerName val="0"/>
            <c:showPercent val="1"/>
            <c:showBubbleSize val="0"/>
            <c:showLeaderLines val="1"/>
          </c:dLbls>
          <c:cat>
            <c:strRef>
              <c:f>Sheet1!$B$1:$E$1</c:f>
              <c:strCache>
                <c:ptCount val="4"/>
                <c:pt idx="0">
                  <c:v>Дотация</c:v>
                </c:pt>
                <c:pt idx="1">
                  <c:v>Субсидии</c:v>
                </c:pt>
                <c:pt idx="2">
                  <c:v>Субвенции</c:v>
                </c:pt>
                <c:pt idx="3">
                  <c:v>Иные межбюджетные трансферты</c:v>
                </c:pt>
              </c:strCache>
            </c:strRef>
          </c:cat>
          <c:val>
            <c:numRef>
              <c:f>Sheet1!$B$3:$E$3</c:f>
              <c:numCache>
                <c:formatCode>General</c:formatCode>
                <c:ptCount val="4"/>
              </c:numCache>
            </c:numRef>
          </c:val>
        </c:ser>
        <c:ser>
          <c:idx val="2"/>
          <c:order val="2"/>
          <c:tx>
            <c:strRef>
              <c:f>Sheet1!$A$4</c:f>
              <c:strCache>
                <c:ptCount val="1"/>
              </c:strCache>
            </c:strRef>
          </c:tx>
          <c:explosion val="25"/>
          <c:dPt>
            <c:idx val="0"/>
            <c:bubble3D val="0"/>
          </c:dPt>
          <c:dPt>
            <c:idx val="1"/>
            <c:bubble3D val="0"/>
          </c:dPt>
          <c:dPt>
            <c:idx val="2"/>
            <c:bubble3D val="0"/>
          </c:dPt>
          <c:dPt>
            <c:idx val="3"/>
            <c:bubble3D val="0"/>
          </c:dPt>
          <c:dLbls>
            <c:showLegendKey val="0"/>
            <c:showVal val="0"/>
            <c:showCatName val="1"/>
            <c:showSerName val="0"/>
            <c:showPercent val="1"/>
            <c:showBubbleSize val="0"/>
            <c:showLeaderLines val="1"/>
          </c:dLbls>
          <c:cat>
            <c:strRef>
              <c:f>Sheet1!$B$1:$E$1</c:f>
              <c:strCache>
                <c:ptCount val="4"/>
                <c:pt idx="0">
                  <c:v>Дотация</c:v>
                </c:pt>
                <c:pt idx="1">
                  <c:v>Субсидии</c:v>
                </c:pt>
                <c:pt idx="2">
                  <c:v>Субвенции</c:v>
                </c:pt>
                <c:pt idx="3">
                  <c:v>Иные межбюджетные трансферты</c:v>
                </c:pt>
              </c:strCache>
            </c:strRef>
          </c:cat>
          <c:val>
            <c:numRef>
              <c:f>Sheet1!$B$4:$E$4</c:f>
              <c:numCache>
                <c:formatCode>General</c:formatCode>
                <c:ptCount val="4"/>
                <c:pt idx="0">
                  <c:v>335289</c:v>
                </c:pt>
                <c:pt idx="1">
                  <c:v>14473.7</c:v>
                </c:pt>
                <c:pt idx="2">
                  <c:v>551548</c:v>
                </c:pt>
                <c:pt idx="3">
                  <c:v>8112</c:v>
                </c:pt>
              </c:numCache>
            </c:numRef>
          </c:val>
        </c:ser>
        <c:dLbls>
          <c:showLegendKey val="0"/>
          <c:showVal val="0"/>
          <c:showCatName val="1"/>
          <c:showSerName val="0"/>
          <c:showPercent val="1"/>
          <c:showBubbleSize val="0"/>
          <c:showLeaderLines val="1"/>
        </c:dLbls>
      </c:pie3DChart>
    </c:plotArea>
    <c:plotVisOnly val="1"/>
    <c:dispBlanksAs val="zero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  <c:userShapes r:id="rId2"/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200"/>
      <c:rAngAx val="0"/>
      <c:perspective val="8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10134019311881239"/>
          <c:y val="7.3113980598184899E-2"/>
          <c:w val="0.72447344269393066"/>
          <c:h val="0.83780270888020214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explosion val="13"/>
          <c:dPt>
            <c:idx val="0"/>
            <c:bubble3D val="0"/>
            <c:explosion val="4"/>
            <c:spPr>
              <a:solidFill>
                <a:srgbClr val="FF6600"/>
              </a:solidFill>
            </c:spPr>
          </c:dPt>
          <c:dPt>
            <c:idx val="1"/>
            <c:bubble3D val="0"/>
            <c:spPr>
              <a:solidFill>
                <a:srgbClr val="002060"/>
              </a:solidFill>
            </c:spPr>
          </c:dPt>
          <c:dPt>
            <c:idx val="2"/>
            <c:bubble3D val="0"/>
            <c:explosion val="22"/>
          </c:dPt>
          <c:dPt>
            <c:idx val="3"/>
            <c:bubble3D val="0"/>
            <c:explosion val="34"/>
            <c:spPr>
              <a:solidFill>
                <a:srgbClr val="92D050"/>
              </a:solidFill>
            </c:spPr>
          </c:dPt>
          <c:dPt>
            <c:idx val="4"/>
            <c:bubble3D val="0"/>
            <c:spPr>
              <a:solidFill>
                <a:srgbClr val="FF0000"/>
              </a:solidFill>
            </c:spPr>
          </c:dPt>
          <c:dPt>
            <c:idx val="5"/>
            <c:bubble3D val="0"/>
            <c:explosion val="7"/>
            <c:spPr>
              <a:solidFill>
                <a:srgbClr val="00FFFF"/>
              </a:solidFill>
            </c:spPr>
          </c:dPt>
          <c:dPt>
            <c:idx val="6"/>
            <c:bubble3D val="0"/>
            <c:explosion val="6"/>
            <c:spPr>
              <a:solidFill>
                <a:srgbClr val="0070C0"/>
              </a:solidFill>
            </c:spPr>
          </c:dPt>
          <c:dPt>
            <c:idx val="7"/>
            <c:bubble3D val="0"/>
            <c:explosion val="46"/>
            <c:spPr>
              <a:solidFill>
                <a:srgbClr val="00B050"/>
              </a:solidFill>
            </c:spPr>
          </c:dPt>
          <c:dPt>
            <c:idx val="8"/>
            <c:bubble3D val="0"/>
            <c:explosion val="3"/>
            <c:spPr>
              <a:solidFill>
                <a:srgbClr val="CC66FF"/>
              </a:solidFill>
            </c:spPr>
          </c:dPt>
          <c:dPt>
            <c:idx val="11"/>
            <c:bubble3D val="0"/>
            <c:explosion val="34"/>
          </c:dPt>
          <c:dPt>
            <c:idx val="12"/>
            <c:bubble3D val="0"/>
            <c:explosion val="7"/>
          </c:dPt>
          <c:dLbls>
            <c:dLbl>
              <c:idx val="0"/>
              <c:layout>
                <c:manualLayout>
                  <c:x val="0.11152185839619057"/>
                  <c:y val="0.28621312596320758"/>
                </c:manualLayout>
              </c:layout>
              <c:tx>
                <c:rich>
                  <a:bodyPr/>
                  <a:lstStyle/>
                  <a:p>
                    <a:r>
                      <a:rPr lang="ru-RU" sz="1400" dirty="0"/>
                      <a:t>Общегосударственные </a:t>
                    </a:r>
                    <a:r>
                      <a:rPr lang="ru-RU" sz="1400" dirty="0" smtClean="0"/>
                      <a:t>вопросы –</a:t>
                    </a:r>
                  </a:p>
                  <a:p>
                    <a:r>
                      <a:rPr lang="ru-RU" sz="1400" dirty="0" smtClean="0"/>
                      <a:t>35 208,0 (3,24%)</a:t>
                    </a:r>
                    <a:endParaRPr lang="ru-RU" sz="1400" dirty="0"/>
                  </a:p>
                </c:rich>
              </c:tx>
              <c:showLegendKey val="1"/>
              <c:showVal val="0"/>
              <c:showCatName val="1"/>
              <c:showSerName val="0"/>
              <c:showPercent val="1"/>
              <c:showBubbleSize val="0"/>
            </c:dLbl>
            <c:dLbl>
              <c:idx val="1"/>
              <c:layout>
                <c:manualLayout>
                  <c:x val="-9.1365186434499757E-2"/>
                  <c:y val="0.30245281946903851"/>
                </c:manualLayout>
              </c:layout>
              <c:tx>
                <c:rich>
                  <a:bodyPr/>
                  <a:lstStyle/>
                  <a:p>
                    <a:r>
                      <a:rPr lang="ru-RU" sz="1400" dirty="0"/>
                      <a:t>Национальная </a:t>
                    </a:r>
                    <a:r>
                      <a:rPr lang="ru-RU" sz="1400" dirty="0" smtClean="0"/>
                      <a:t>оборона –</a:t>
                    </a:r>
                  </a:p>
                  <a:p>
                    <a:r>
                      <a:rPr lang="ru-RU" sz="1400" dirty="0" smtClean="0"/>
                      <a:t>1 128,2 (0,10%)</a:t>
                    </a:r>
                    <a:endParaRPr lang="ru-RU" sz="1400" dirty="0"/>
                  </a:p>
                </c:rich>
              </c:tx>
              <c:showLegendKey val="1"/>
              <c:showVal val="0"/>
              <c:showCatName val="1"/>
              <c:showSerName val="0"/>
              <c:showPercent val="1"/>
              <c:showBubbleSize val="0"/>
            </c:dLbl>
            <c:dLbl>
              <c:idx val="2"/>
              <c:layout>
                <c:manualLayout>
                  <c:x val="-6.5422883385805569E-2"/>
                  <c:y val="0.1098282029145233"/>
                </c:manualLayout>
              </c:layout>
              <c:tx>
                <c:rich>
                  <a:bodyPr/>
                  <a:lstStyle/>
                  <a:p>
                    <a:r>
                      <a:rPr lang="ru-RU" sz="1400" dirty="0"/>
                      <a:t>Национальная безопасность </a:t>
                    </a:r>
                    <a:r>
                      <a:rPr lang="ru-RU" sz="1400" dirty="0" smtClean="0"/>
                      <a:t>–</a:t>
                    </a:r>
                  </a:p>
                  <a:p>
                    <a:r>
                      <a:rPr lang="ru-RU" sz="1400" dirty="0" smtClean="0"/>
                      <a:t>499,5 (0,05%)</a:t>
                    </a:r>
                    <a:endParaRPr lang="ru-RU" sz="1400" dirty="0"/>
                  </a:p>
                </c:rich>
              </c:tx>
              <c:showLegendKey val="1"/>
              <c:showVal val="0"/>
              <c:showCatName val="1"/>
              <c:showSerName val="0"/>
              <c:showPercent val="1"/>
              <c:showBubbleSize val="0"/>
            </c:dLbl>
            <c:dLbl>
              <c:idx val="3"/>
              <c:layout>
                <c:manualLayout>
                  <c:x val="-4.1192365728580822E-2"/>
                  <c:y val="-0.10021966792756878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 </a:t>
                    </a:r>
                    <a:r>
                      <a:rPr lang="ru-RU" sz="1400" dirty="0" smtClean="0"/>
                      <a:t>Национальная экономика –</a:t>
                    </a:r>
                  </a:p>
                  <a:p>
                    <a:r>
                      <a:rPr lang="ru-RU" sz="1400" dirty="0" smtClean="0"/>
                      <a:t>9 294,0</a:t>
                    </a:r>
                    <a:r>
                      <a:rPr lang="ru-RU" sz="1400" baseline="0" dirty="0" smtClean="0"/>
                      <a:t> (</a:t>
                    </a:r>
                    <a:r>
                      <a:rPr lang="ru-RU" sz="1400" dirty="0" smtClean="0"/>
                      <a:t>0,85%)</a:t>
                    </a:r>
                    <a:endParaRPr lang="ru-RU" sz="1400" dirty="0"/>
                  </a:p>
                </c:rich>
              </c:tx>
              <c:showLegendKey val="1"/>
              <c:showVal val="0"/>
              <c:showCatName val="1"/>
              <c:showSerName val="0"/>
              <c:showPercent val="1"/>
              <c:showBubbleSize val="0"/>
            </c:dLbl>
            <c:dLbl>
              <c:idx val="4"/>
              <c:layout>
                <c:manualLayout>
                  <c:x val="-5.5171368197844552E-2"/>
                  <c:y val="-0.23972608454334776"/>
                </c:manualLayout>
              </c:layout>
              <c:tx>
                <c:rich>
                  <a:bodyPr/>
                  <a:lstStyle/>
                  <a:p>
                    <a:r>
                      <a:rPr lang="ru-RU" sz="1400" dirty="0"/>
                      <a:t>    Жилищно-коммунальное </a:t>
                    </a:r>
                    <a:r>
                      <a:rPr lang="ru-RU" sz="1400" dirty="0" smtClean="0"/>
                      <a:t>хозяйство –</a:t>
                    </a:r>
                  </a:p>
                  <a:p>
                    <a:r>
                      <a:rPr lang="ru-RU" sz="1400" dirty="0" smtClean="0"/>
                      <a:t>54 769,0</a:t>
                    </a:r>
                    <a:r>
                      <a:rPr lang="ru-RU" sz="1400" baseline="0" dirty="0" smtClean="0"/>
                      <a:t> (</a:t>
                    </a:r>
                    <a:r>
                      <a:rPr lang="ru-RU" sz="1400" dirty="0" smtClean="0"/>
                      <a:t>5,04%)</a:t>
                    </a:r>
                    <a:endParaRPr lang="ru-RU" sz="1400" dirty="0"/>
                  </a:p>
                </c:rich>
              </c:tx>
              <c:showLegendKey val="1"/>
              <c:showVal val="0"/>
              <c:showCatName val="1"/>
              <c:showSerName val="0"/>
              <c:showPercent val="1"/>
              <c:showBubbleSize val="0"/>
            </c:dLbl>
            <c:dLbl>
              <c:idx val="5"/>
              <c:layout>
                <c:manualLayout>
                  <c:x val="-0.11470315175748851"/>
                  <c:y val="-5.9420988875164331E-2"/>
                </c:manualLayout>
              </c:layout>
              <c:tx>
                <c:rich>
                  <a:bodyPr/>
                  <a:lstStyle/>
                  <a:p>
                    <a:r>
                      <a:rPr lang="ru-RU" sz="1400" dirty="0" smtClean="0"/>
                      <a:t>Образование –</a:t>
                    </a:r>
                  </a:p>
                  <a:p>
                    <a:r>
                      <a:rPr lang="ru-RU" sz="1400" dirty="0" smtClean="0"/>
                      <a:t>480 477,3</a:t>
                    </a:r>
                    <a:r>
                      <a:rPr lang="ru-RU" sz="1400" baseline="0" dirty="0" smtClean="0"/>
                      <a:t> (</a:t>
                    </a:r>
                    <a:r>
                      <a:rPr lang="ru-RU" sz="1400" dirty="0" smtClean="0"/>
                      <a:t>44,20%)</a:t>
                    </a:r>
                    <a:endParaRPr lang="ru-RU" sz="1400" dirty="0"/>
                  </a:p>
                </c:rich>
              </c:tx>
              <c:showLegendKey val="1"/>
              <c:showVal val="0"/>
              <c:showCatName val="1"/>
              <c:showSerName val="0"/>
              <c:showPercent val="1"/>
              <c:showBubbleSize val="0"/>
            </c:dLbl>
            <c:dLbl>
              <c:idx val="6"/>
              <c:layout>
                <c:manualLayout>
                  <c:x val="-9.5784927962075661E-2"/>
                  <c:y val="-0.10349939073834884"/>
                </c:manualLayout>
              </c:layout>
              <c:tx>
                <c:rich>
                  <a:bodyPr/>
                  <a:lstStyle/>
                  <a:p>
                    <a:r>
                      <a:rPr lang="ru-RU" sz="1400" dirty="0"/>
                      <a:t>    Культура, </a:t>
                    </a:r>
                    <a:r>
                      <a:rPr lang="ru-RU" sz="1400" dirty="0" smtClean="0"/>
                      <a:t>кинематография –</a:t>
                    </a:r>
                  </a:p>
                  <a:p>
                    <a:r>
                      <a:rPr lang="ru-RU" sz="1400" dirty="0" smtClean="0"/>
                      <a:t>105 182,1 (9,68%)</a:t>
                    </a:r>
                    <a:endParaRPr lang="ru-RU" sz="1400" dirty="0"/>
                  </a:p>
                </c:rich>
              </c:tx>
              <c:dLblPos val="bestFit"/>
              <c:showLegendKey val="1"/>
              <c:showVal val="0"/>
              <c:showCatName val="1"/>
              <c:showSerName val="0"/>
              <c:showPercent val="1"/>
              <c:showBubbleSize val="0"/>
            </c:dLbl>
            <c:dLbl>
              <c:idx val="7"/>
              <c:layout>
                <c:manualLayout>
                  <c:x val="0.2247160670522135"/>
                  <c:y val="-0.12971830140950608"/>
                </c:manualLayout>
              </c:layout>
              <c:tx>
                <c:rich>
                  <a:bodyPr/>
                  <a:lstStyle/>
                  <a:p>
                    <a:r>
                      <a:rPr lang="ru-RU" sz="1400" dirty="0" smtClean="0"/>
                      <a:t>Здравоохранение –</a:t>
                    </a:r>
                  </a:p>
                  <a:p>
                    <a:r>
                      <a:rPr lang="ru-RU" sz="1400" dirty="0" smtClean="0"/>
                      <a:t>85,0 (0,01%)</a:t>
                    </a:r>
                    <a:endParaRPr lang="ru-RU" sz="1400" dirty="0"/>
                  </a:p>
                </c:rich>
              </c:tx>
              <c:showLegendKey val="1"/>
              <c:showVal val="0"/>
              <c:showCatName val="1"/>
              <c:showSerName val="0"/>
              <c:showPercent val="1"/>
              <c:showBubbleSize val="0"/>
            </c:dLbl>
            <c:dLbl>
              <c:idx val="8"/>
              <c:layout>
                <c:manualLayout>
                  <c:x val="0.19657383875680112"/>
                  <c:y val="-0.20399438851544766"/>
                </c:manualLayout>
              </c:layout>
              <c:tx>
                <c:rich>
                  <a:bodyPr/>
                  <a:lstStyle/>
                  <a:p>
                    <a:r>
                      <a:rPr lang="ru-RU" sz="1400" dirty="0" smtClean="0"/>
                      <a:t>Социальная политика - </a:t>
                    </a:r>
                  </a:p>
                  <a:p>
                    <a:r>
                      <a:rPr lang="ru-RU" sz="1400" dirty="0" smtClean="0"/>
                      <a:t>274 118,3 (25,22%)</a:t>
                    </a:r>
                    <a:endParaRPr lang="ru-RU" sz="1400" dirty="0"/>
                  </a:p>
                </c:rich>
              </c:tx>
              <c:dLblPos val="bestFit"/>
              <c:showLegendKey val="1"/>
              <c:showVal val="0"/>
              <c:showCatName val="1"/>
              <c:showSerName val="0"/>
              <c:showPercent val="1"/>
              <c:showBubbleSize val="0"/>
            </c:dLbl>
            <c:dLbl>
              <c:idx val="9"/>
              <c:layout>
                <c:manualLayout>
                  <c:x val="0.18304134374575001"/>
                  <c:y val="-0.13685264211370685"/>
                </c:manualLayout>
              </c:layout>
              <c:tx>
                <c:rich>
                  <a:bodyPr/>
                  <a:lstStyle/>
                  <a:p>
                    <a:r>
                      <a:rPr lang="ru-RU" sz="1400" dirty="0"/>
                      <a:t>Физическая культура и </a:t>
                    </a:r>
                    <a:r>
                      <a:rPr lang="ru-RU" sz="1400" dirty="0" smtClean="0"/>
                      <a:t>спорт –</a:t>
                    </a:r>
                  </a:p>
                  <a:p>
                    <a:r>
                      <a:rPr lang="ru-RU" sz="1400" dirty="0" smtClean="0"/>
                      <a:t> 20,0 (0,00%)</a:t>
                    </a:r>
                    <a:endParaRPr lang="ru-RU" sz="1400" dirty="0"/>
                  </a:p>
                </c:rich>
              </c:tx>
              <c:showLegendKey val="1"/>
              <c:showVal val="0"/>
              <c:showCatName val="1"/>
              <c:showSerName val="0"/>
              <c:showPercent val="1"/>
              <c:showBubbleSize val="0"/>
            </c:dLbl>
            <c:dLbl>
              <c:idx val="10"/>
              <c:layout>
                <c:manualLayout>
                  <c:x val="0.1824184768278703"/>
                  <c:y val="3.470208952709615E-2"/>
                </c:manualLayout>
              </c:layout>
              <c:tx>
                <c:rich>
                  <a:bodyPr/>
                  <a:lstStyle/>
                  <a:p>
                    <a:r>
                      <a:rPr lang="ru-RU" sz="1400" dirty="0"/>
                      <a:t>Средства массовой </a:t>
                    </a:r>
                    <a:r>
                      <a:rPr lang="ru-RU" sz="1400" dirty="0" smtClean="0"/>
                      <a:t>информации –</a:t>
                    </a:r>
                  </a:p>
                  <a:p>
                    <a:r>
                      <a:rPr lang="ru-RU" sz="1400" dirty="0" smtClean="0"/>
                      <a:t>150,0 (0,01%)</a:t>
                    </a:r>
                    <a:endParaRPr lang="ru-RU" sz="1400" dirty="0"/>
                  </a:p>
                </c:rich>
              </c:tx>
              <c:showLegendKey val="1"/>
              <c:showVal val="0"/>
              <c:showCatName val="1"/>
              <c:showSerName val="0"/>
              <c:showPercent val="1"/>
              <c:showBubbleSize val="0"/>
            </c:dLbl>
            <c:dLbl>
              <c:idx val="11"/>
              <c:layout>
                <c:manualLayout>
                  <c:x val="-2.7268179248748022E-2"/>
                  <c:y val="8.7051511314546984E-2"/>
                </c:manualLayout>
              </c:layout>
              <c:tx>
                <c:rich>
                  <a:bodyPr/>
                  <a:lstStyle/>
                  <a:p>
                    <a:r>
                      <a:rPr lang="ru-RU" sz="1400" dirty="0"/>
                      <a:t>Обслуживание государственного и муниципального </a:t>
                    </a:r>
                    <a:r>
                      <a:rPr lang="ru-RU" sz="1400" dirty="0" smtClean="0"/>
                      <a:t>долга –</a:t>
                    </a:r>
                  </a:p>
                  <a:p>
                    <a:r>
                      <a:rPr lang="ru-RU" sz="1400" dirty="0" smtClean="0"/>
                      <a:t>62,5 (0,01%)</a:t>
                    </a:r>
                    <a:endParaRPr lang="ru-RU" sz="1400" dirty="0"/>
                  </a:p>
                </c:rich>
              </c:tx>
              <c:showLegendKey val="1"/>
              <c:showVal val="0"/>
              <c:showCatName val="1"/>
              <c:showSerName val="0"/>
              <c:showPercent val="1"/>
              <c:showBubbleSize val="0"/>
            </c:dLbl>
            <c:dLbl>
              <c:idx val="12"/>
              <c:layout>
                <c:manualLayout>
                  <c:x val="8.4945123874884468E-3"/>
                  <c:y val="5.0683934443684714E-2"/>
                </c:manualLayout>
              </c:layout>
              <c:tx>
                <c:rich>
                  <a:bodyPr/>
                  <a:lstStyle/>
                  <a:p>
                    <a:r>
                      <a:rPr lang="ru-RU" sz="1400" dirty="0"/>
                      <a:t>Межбюджетные трансферты </a:t>
                    </a:r>
                    <a:r>
                      <a:rPr lang="ru-RU" sz="1400"/>
                      <a:t>общего </a:t>
                    </a:r>
                    <a:r>
                      <a:rPr lang="ru-RU" sz="1400" smtClean="0"/>
                      <a:t>характера –</a:t>
                    </a:r>
                  </a:p>
                  <a:p>
                    <a:r>
                      <a:rPr lang="ru-RU" sz="1400" smtClean="0"/>
                      <a:t>126 079,7 (11,60%)</a:t>
                    </a:r>
                    <a:endParaRPr lang="ru-RU" sz="1400" dirty="0"/>
                  </a:p>
                </c:rich>
              </c:tx>
              <c:showLegendKey val="1"/>
              <c:showVal val="0"/>
              <c:showCatName val="1"/>
              <c:showSerName val="0"/>
              <c:showPercent val="1"/>
              <c:showBubbleSize val="0"/>
            </c:dLbl>
            <c:numFmt formatCode="0.00%" sourceLinked="0"/>
            <c:txPr>
              <a:bodyPr/>
              <a:lstStyle/>
              <a:p>
                <a:pPr>
                  <a:defRPr>
                    <a:solidFill>
                      <a:schemeClr val="tx2">
                        <a:lumMod val="75000"/>
                      </a:schemeClr>
                    </a:solidFill>
                  </a:defRPr>
                </a:pPr>
                <a:endParaRPr lang="ru-RU"/>
              </a:p>
            </c:txPr>
            <c:showLegendKey val="1"/>
            <c:showVal val="0"/>
            <c:showCatName val="1"/>
            <c:showSerName val="0"/>
            <c:showPercent val="1"/>
            <c:showBubbleSize val="0"/>
            <c:showLeaderLines val="1"/>
          </c:dLbls>
          <c:cat>
            <c:strRef>
              <c:f>Лист1!$A$2:$A$14</c:f>
              <c:strCache>
                <c:ptCount val="13"/>
                <c:pt idx="0">
                  <c:v>Общегосударственные вопросы</c:v>
                </c:pt>
                <c:pt idx="1">
                  <c:v>Национальная оборона</c:v>
                </c:pt>
                <c:pt idx="2">
                  <c:v>Национальная безопасность и правоохранительная деятельность</c:v>
                </c:pt>
                <c:pt idx="3">
                  <c:v>Национальная экономика</c:v>
                </c:pt>
                <c:pt idx="4">
                  <c:v>    Жилищно-коммунальное хозяйство</c:v>
                </c:pt>
                <c:pt idx="5">
                  <c:v>    Образование</c:v>
                </c:pt>
                <c:pt idx="6">
                  <c:v>    Культура, кинематография</c:v>
                </c:pt>
                <c:pt idx="7">
                  <c:v>    Здравоохранение</c:v>
                </c:pt>
                <c:pt idx="8">
                  <c:v>    Социальная политика</c:v>
                </c:pt>
                <c:pt idx="9">
                  <c:v>Физическая культура и спорт</c:v>
                </c:pt>
                <c:pt idx="10">
                  <c:v>Средства массовой информации</c:v>
                </c:pt>
                <c:pt idx="11">
                  <c:v>Обслуживание государственного и муниципального долга</c:v>
                </c:pt>
                <c:pt idx="12">
                  <c:v>Межбюджетные трансферты общего характера</c:v>
                </c:pt>
              </c:strCache>
            </c:strRef>
          </c:cat>
          <c:val>
            <c:numRef>
              <c:f>Лист1!$B$2:$B$14</c:f>
              <c:numCache>
                <c:formatCode>0.00</c:formatCode>
                <c:ptCount val="13"/>
                <c:pt idx="0">
                  <c:v>3.2387865343646411</c:v>
                </c:pt>
                <c:pt idx="1">
                  <c:v>0.10378323004292675</c:v>
                </c:pt>
                <c:pt idx="2">
                  <c:v>4.5946296742780737E-2</c:v>
                </c:pt>
                <c:pt idx="3">
                  <c:v>0.85495449827834435</c:v>
                </c:pt>
                <c:pt idx="4">
                  <c:v>5.0382028689666036</c:v>
                </c:pt>
                <c:pt idx="5">
                  <c:v>44.199155906163774</c:v>
                </c:pt>
                <c:pt idx="6">
                  <c:v>9.6757096961125519</c:v>
                </c:pt>
                <c:pt idx="7">
                  <c:v>7.8191584414543294E-3</c:v>
                </c:pt>
                <c:pt idx="8">
                  <c:v>25.216168719203928</c:v>
                </c:pt>
                <c:pt idx="9">
                  <c:v>1.8398019862245481E-3</c:v>
                </c:pt>
                <c:pt idx="10">
                  <c:v>1.3798514896684108E-2</c:v>
                </c:pt>
                <c:pt idx="11">
                  <c:v>5.7487105991277333E-3</c:v>
                </c:pt>
                <c:pt idx="12">
                  <c:v>11.598086064200952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</c:pie3DChart>
      <c:spPr>
        <a:noFill/>
        <a:ln w="25220">
          <a:noFill/>
        </a:ln>
      </c:spPr>
    </c:plotArea>
    <c:plotVisOnly val="1"/>
    <c:dispBlanksAs val="zero"/>
    <c:showDLblsOverMax val="0"/>
  </c:chart>
  <c:txPr>
    <a:bodyPr/>
    <a:lstStyle/>
    <a:p>
      <a:pPr>
        <a:defRPr sz="1620"/>
      </a:pPr>
      <a:endParaRPr lang="ru-RU"/>
    </a:p>
  </c:txPr>
  <c:externalData r:id="rId1">
    <c:autoUpdate val="0"/>
  </c:externalData>
  <c:userShapes r:id="rId2"/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1995340626109294"/>
          <c:y val="8.9594654967414963E-2"/>
          <c:w val="0.80046593738907057"/>
          <c:h val="0.58802479393542562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2016</c:v>
                </c:pt>
              </c:strCache>
            </c:strRef>
          </c:tx>
          <c:invertIfNegative val="0"/>
          <c:dLbls>
            <c:txPr>
              <a:bodyPr rot="-5400000" vert="horz"/>
              <a:lstStyle/>
              <a:p>
                <a:pPr>
                  <a:defRPr sz="1000"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Лист1!$A$2:$A$5</c:f>
              <c:strCache>
                <c:ptCount val="4"/>
                <c:pt idx="0">
                  <c:v>Расходы на содержание ОМСУ</c:v>
                </c:pt>
                <c:pt idx="1">
                  <c:v>Расходы на содержане  МФЦ</c:v>
                </c:pt>
                <c:pt idx="2">
                  <c:v>Расходы на паспортизацию объектов</c:v>
                </c:pt>
                <c:pt idx="3">
                  <c:v>Прочие расходы</c:v>
                </c:pt>
              </c:strCache>
            </c:strRef>
          </c:cat>
          <c:val>
            <c:numRef>
              <c:f>Лист1!$B$2:$B$5</c:f>
              <c:numCache>
                <c:formatCode>0.0</c:formatCode>
                <c:ptCount val="4"/>
                <c:pt idx="0">
                  <c:v>24686.46285</c:v>
                </c:pt>
                <c:pt idx="1">
                  <c:v>3800.5623100000003</c:v>
                </c:pt>
                <c:pt idx="3" formatCode="#,##0.0">
                  <c:v>5057.4478199999994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2017</c:v>
                </c:pt>
              </c:strCache>
            </c:strRef>
          </c:tx>
          <c:spPr>
            <a:gradFill>
              <a:gsLst>
                <a:gs pos="0">
                  <a:schemeClr val="accent1">
                    <a:tint val="66000"/>
                    <a:satMod val="160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5400000" scaled="0"/>
            </a:gradFill>
          </c:spPr>
          <c:invertIfNegative val="0"/>
          <c:dLbls>
            <c:txPr>
              <a:bodyPr rot="-5400000" vert="horz"/>
              <a:lstStyle/>
              <a:p>
                <a:pPr>
                  <a:defRPr sz="1000"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Лист1!$A$2:$A$5</c:f>
              <c:strCache>
                <c:ptCount val="4"/>
                <c:pt idx="0">
                  <c:v>Расходы на содержание ОМСУ</c:v>
                </c:pt>
                <c:pt idx="1">
                  <c:v>Расходы на содержане  МФЦ</c:v>
                </c:pt>
                <c:pt idx="2">
                  <c:v>Расходы на паспортизацию объектов</c:v>
                </c:pt>
                <c:pt idx="3">
                  <c:v>Прочие расходы</c:v>
                </c:pt>
              </c:strCache>
            </c:strRef>
          </c:cat>
          <c:val>
            <c:numRef>
              <c:f>Лист1!$C$2:$C$5</c:f>
              <c:numCache>
                <c:formatCode>0.0</c:formatCode>
                <c:ptCount val="4"/>
                <c:pt idx="0">
                  <c:v>25579.499170000003</c:v>
                </c:pt>
                <c:pt idx="1">
                  <c:v>4018.6152200000001</c:v>
                </c:pt>
                <c:pt idx="2">
                  <c:v>398.09408000000002</c:v>
                </c:pt>
                <c:pt idx="3">
                  <c:v>5211.7819400000008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40"/>
        <c:gapDepth val="110"/>
        <c:shape val="box"/>
        <c:axId val="154398208"/>
        <c:axId val="61916864"/>
        <c:axId val="0"/>
      </c:bar3DChart>
      <c:catAx>
        <c:axId val="154398208"/>
        <c:scaling>
          <c:orientation val="minMax"/>
        </c:scaling>
        <c:delete val="0"/>
        <c:axPos val="b"/>
        <c:numFmt formatCode="#,##0.00" sourceLinked="0"/>
        <c:majorTickMark val="out"/>
        <c:minorTickMark val="none"/>
        <c:tickLblPos val="nextTo"/>
        <c:txPr>
          <a:bodyPr rot="-5400000" vert="horz" anchor="ctr" anchorCtr="0"/>
          <a:lstStyle/>
          <a:p>
            <a:pPr>
              <a:defRPr sz="1000"/>
            </a:pPr>
            <a:endParaRPr lang="ru-RU"/>
          </a:p>
        </c:txPr>
        <c:crossAx val="61916864"/>
        <c:crosses val="autoZero"/>
        <c:auto val="1"/>
        <c:lblAlgn val="ctr"/>
        <c:lblOffset val="100"/>
        <c:tickLblSkip val="1"/>
        <c:noMultiLvlLbl val="0"/>
      </c:catAx>
      <c:valAx>
        <c:axId val="61916864"/>
        <c:scaling>
          <c:orientation val="minMax"/>
        </c:scaling>
        <c:delete val="0"/>
        <c:axPos val="l"/>
        <c:majorGridlines/>
        <c:numFmt formatCode="0.0" sourceLinked="1"/>
        <c:majorTickMark val="out"/>
        <c:minorTickMark val="none"/>
        <c:tickLblPos val="nextTo"/>
        <c:txPr>
          <a:bodyPr/>
          <a:lstStyle/>
          <a:p>
            <a:pPr>
              <a:defRPr sz="1050"/>
            </a:pPr>
            <a:endParaRPr lang="ru-RU"/>
          </a:p>
        </c:txPr>
        <c:crossAx val="154398208"/>
        <c:crosses val="autoZero"/>
        <c:crossBetween val="between"/>
      </c:valAx>
    </c:plotArea>
    <c:legend>
      <c:legendPos val="r"/>
      <c:legendEntry>
        <c:idx val="0"/>
        <c:txPr>
          <a:bodyPr/>
          <a:lstStyle/>
          <a:p>
            <a:pPr>
              <a:defRPr sz="1600"/>
            </a:pPr>
            <a:endParaRPr lang="ru-RU"/>
          </a:p>
        </c:txPr>
      </c:legendEntry>
      <c:legendEntry>
        <c:idx val="1"/>
        <c:txPr>
          <a:bodyPr/>
          <a:lstStyle/>
          <a:p>
            <a:pPr>
              <a:defRPr sz="1600"/>
            </a:pPr>
            <a:endParaRPr lang="ru-RU"/>
          </a:p>
        </c:txPr>
      </c:legendEntry>
      <c:layout>
        <c:manualLayout>
          <c:xMode val="edge"/>
          <c:yMode val="edge"/>
          <c:x val="0.23378878986805021"/>
          <c:y val="0.93995343110024809"/>
          <c:w val="0.5844127075311415"/>
          <c:h val="4.8169778010776577E-2"/>
        </c:manualLayout>
      </c:layout>
      <c:overlay val="0"/>
      <c:txPr>
        <a:bodyPr/>
        <a:lstStyle/>
        <a:p>
          <a:pPr>
            <a:defRPr sz="1600"/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</c:title>
    <c:autoTitleDeleted val="0"/>
    <c:view3D>
      <c:rotX val="30"/>
      <c:rotY val="240"/>
      <c:rAngAx val="0"/>
      <c:perspective val="1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3.3586887431451141E-2"/>
          <c:y val="6.9872491645072463E-2"/>
          <c:w val="0.73621783371975058"/>
          <c:h val="0.61790619360611587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Общегосударственные вопросы</c:v>
                </c:pt>
              </c:strCache>
            </c:strRef>
          </c:tx>
          <c:dPt>
            <c:idx val="0"/>
            <c:bubble3D val="0"/>
            <c:explosion val="9"/>
            <c:spPr>
              <a:solidFill>
                <a:srgbClr val="92D050"/>
              </a:solidFill>
              <a:ln>
                <a:solidFill>
                  <a:srgbClr val="FF6600"/>
                </a:solidFill>
              </a:ln>
            </c:spPr>
          </c:dPt>
          <c:dPt>
            <c:idx val="1"/>
            <c:bubble3D val="0"/>
            <c:explosion val="6"/>
          </c:dPt>
          <c:dPt>
            <c:idx val="2"/>
            <c:bubble3D val="0"/>
            <c:explosion val="17"/>
          </c:dPt>
          <c:dPt>
            <c:idx val="3"/>
            <c:bubble3D val="0"/>
            <c:explosion val="10"/>
          </c:dPt>
          <c:dLbls>
            <c:dLbl>
              <c:idx val="0"/>
              <c:layout>
                <c:manualLayout>
                  <c:x val="0.30320811348830085"/>
                  <c:y val="0.17112456724027661"/>
                </c:manualLayout>
              </c:layout>
              <c:tx>
                <c:rich>
                  <a:bodyPr/>
                  <a:lstStyle/>
                  <a:p>
                    <a:pPr>
                      <a:defRPr sz="1000"/>
                    </a:pPr>
                    <a:r>
                      <a:rPr lang="ru-RU" sz="1000" dirty="0" smtClean="0"/>
                      <a:t>Расходы </a:t>
                    </a:r>
                    <a:r>
                      <a:rPr lang="ru-RU" sz="1000" dirty="0"/>
                      <a:t>на содержание </a:t>
                    </a:r>
                    <a:r>
                      <a:rPr lang="ru-RU" sz="1000" dirty="0" smtClean="0"/>
                      <a:t>ОМСУ – 25 579,5 (72,7%)</a:t>
                    </a:r>
                    <a:endParaRPr lang="ru-RU" sz="1000" dirty="0"/>
                  </a:p>
                </c:rich>
              </c:tx>
              <c:spPr/>
              <c:showLegendKey val="0"/>
              <c:showVal val="1"/>
              <c:showCatName val="1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0.18223840338323063"/>
                  <c:y val="0.11117195686965721"/>
                </c:manualLayout>
              </c:layout>
              <c:tx>
                <c:rich>
                  <a:bodyPr/>
                  <a:lstStyle/>
                  <a:p>
                    <a:pPr>
                      <a:defRPr sz="1000"/>
                    </a:pPr>
                    <a:r>
                      <a:rPr lang="ru-RU" sz="1000" dirty="0"/>
                      <a:t>Расходы на ф</a:t>
                    </a:r>
                    <a:r>
                      <a:rPr lang="ru-RU" sz="1000" dirty="0" smtClean="0"/>
                      <a:t>ункционирование МФЦ – </a:t>
                    </a:r>
                  </a:p>
                  <a:p>
                    <a:pPr>
                      <a:defRPr sz="1000"/>
                    </a:pPr>
                    <a:r>
                      <a:rPr lang="ru-RU" sz="1000" dirty="0" smtClean="0"/>
                      <a:t>4 018,6 (11,4%)</a:t>
                    </a:r>
                    <a:endParaRPr lang="ru-RU" sz="1000" dirty="0"/>
                  </a:p>
                </c:rich>
              </c:tx>
              <c:spPr/>
              <c:showLegendKey val="0"/>
              <c:showVal val="1"/>
              <c:showCatName val="1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7.2484350697144706E-2"/>
                  <c:y val="0.12538659368178301"/>
                </c:manualLayout>
              </c:layout>
              <c:tx>
                <c:rich>
                  <a:bodyPr/>
                  <a:lstStyle/>
                  <a:p>
                    <a:pPr>
                      <a:defRPr sz="1000"/>
                    </a:pPr>
                    <a:r>
                      <a:rPr lang="ru-RU" sz="1000" dirty="0"/>
                      <a:t>Мероприятия по паспортизации </a:t>
                    </a:r>
                    <a:r>
                      <a:rPr lang="ru-RU" sz="1000" dirty="0" smtClean="0"/>
                      <a:t>объектов – 398,1 (1,1%)</a:t>
                    </a:r>
                    <a:endParaRPr lang="ru-RU" sz="1000" dirty="0"/>
                  </a:p>
                </c:rich>
              </c:tx>
              <c:spPr/>
              <c:showLegendKey val="0"/>
              <c:showVal val="1"/>
              <c:showCatName val="1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-6.1823048805141868E-2"/>
                  <c:y val="5.1554707134642698E-2"/>
                </c:manualLayout>
              </c:layout>
              <c:tx>
                <c:rich>
                  <a:bodyPr/>
                  <a:lstStyle/>
                  <a:p>
                    <a:pPr>
                      <a:defRPr sz="1000"/>
                    </a:pPr>
                    <a:r>
                      <a:rPr lang="ru-RU" sz="1000" dirty="0" smtClean="0"/>
                      <a:t>Прочие вопросы</a:t>
                    </a:r>
                    <a:r>
                      <a:rPr lang="ru-RU" sz="1000" baseline="0" dirty="0" smtClean="0"/>
                      <a:t> – </a:t>
                    </a:r>
                  </a:p>
                  <a:p>
                    <a:pPr>
                      <a:defRPr sz="1000"/>
                    </a:pPr>
                    <a:r>
                      <a:rPr lang="ru-RU" sz="1000" baseline="0" dirty="0" smtClean="0"/>
                      <a:t>5 211,8 (</a:t>
                    </a:r>
                    <a:r>
                      <a:rPr lang="ru-RU" sz="1000" dirty="0" smtClean="0"/>
                      <a:t>14,8%)</a:t>
                    </a:r>
                    <a:endParaRPr lang="ru-RU" sz="1000" dirty="0"/>
                  </a:p>
                </c:rich>
              </c:tx>
              <c:spPr/>
              <c:showLegendKey val="0"/>
              <c:showVal val="1"/>
              <c:showCatName val="1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100"/>
                </a:pPr>
                <a:endParaRPr lang="ru-RU"/>
              </a:p>
            </c:txPr>
            <c:showLegendKey val="0"/>
            <c:showVal val="1"/>
            <c:showCatName val="1"/>
            <c:showSerName val="0"/>
            <c:showPercent val="0"/>
            <c:showBubbleSize val="0"/>
            <c:showLeaderLines val="1"/>
          </c:dLbls>
          <c:cat>
            <c:strRef>
              <c:f>Лист1!$A$2:$A$5</c:f>
              <c:strCache>
                <c:ptCount val="4"/>
                <c:pt idx="0">
                  <c:v>Расходы на содержание ОМСУ</c:v>
                </c:pt>
                <c:pt idx="1">
                  <c:v>Расходы на цункционирование МФЦ</c:v>
                </c:pt>
                <c:pt idx="2">
                  <c:v>Мероприятия по паспортизации объектов</c:v>
                </c:pt>
                <c:pt idx="3">
                  <c:v>Прочие вопросы</c:v>
                </c:pt>
              </c:strCache>
            </c:strRef>
          </c:cat>
          <c:val>
            <c:numRef>
              <c:f>Лист1!$B$2:$B$5</c:f>
              <c:numCache>
                <c:formatCode>0.0</c:formatCode>
                <c:ptCount val="4"/>
                <c:pt idx="0">
                  <c:v>72.652539585828649</c:v>
                </c:pt>
                <c:pt idx="1">
                  <c:v>11.413929546114076</c:v>
                </c:pt>
                <c:pt idx="2">
                  <c:v>1.1306924234077582</c:v>
                </c:pt>
                <c:pt idx="3">
                  <c:v>14.802838444649533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  <c:userShapes r:id="rId2"/>
</c:chartSpace>
</file>

<file path=ppt/diagrams/_rels/data3.xml.rels><?xml version="1.0" encoding="UTF-8" standalone="yes"?>
<Relationships xmlns="http://schemas.openxmlformats.org/package/2006/relationships"><Relationship Id="rId1" Type="http://schemas.openxmlformats.org/officeDocument/2006/relationships/hyperlink" Target="mailto:tjnrf@ofukem.ru" TargetMode="Externa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D53545D-CF7A-4E72-9CD1-23CFB4E3B4AB}" type="doc">
      <dgm:prSet loTypeId="urn:microsoft.com/office/officeart/2005/8/layout/lProcess3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85E4441D-E4BE-433F-9209-5BFEAAF76B64}">
      <dgm:prSet/>
      <dgm:spPr/>
      <dgm:t>
        <a:bodyPr/>
        <a:lstStyle/>
        <a:p>
          <a:pPr algn="l" rtl="0"/>
          <a:r>
            <a:rPr lang="ru-RU" b="1" dirty="0" smtClean="0"/>
            <a:t>дотации</a:t>
          </a:r>
          <a:r>
            <a:rPr lang="ru-RU" dirty="0" smtClean="0"/>
            <a:t> - предоставляемые на безвозмездной и безвозвратной основе без установления направлений их использования</a:t>
          </a:r>
          <a:endParaRPr lang="ru-RU" dirty="0"/>
        </a:p>
      </dgm:t>
    </dgm:pt>
    <dgm:pt modelId="{B4E844ED-271C-41BD-88C7-999ED60F3393}" type="parTrans" cxnId="{C7519B29-AE49-48ED-A4BA-C7418CCA60D6}">
      <dgm:prSet/>
      <dgm:spPr/>
      <dgm:t>
        <a:bodyPr/>
        <a:lstStyle/>
        <a:p>
          <a:endParaRPr lang="ru-RU"/>
        </a:p>
      </dgm:t>
    </dgm:pt>
    <dgm:pt modelId="{2096C7F2-9A42-474D-83B4-5750DDA6E5A3}" type="sibTrans" cxnId="{C7519B29-AE49-48ED-A4BA-C7418CCA60D6}">
      <dgm:prSet/>
      <dgm:spPr/>
      <dgm:t>
        <a:bodyPr/>
        <a:lstStyle/>
        <a:p>
          <a:endParaRPr lang="ru-RU"/>
        </a:p>
      </dgm:t>
    </dgm:pt>
    <dgm:pt modelId="{E2E54652-F30B-437B-8E0F-5178E41F8227}" type="pres">
      <dgm:prSet presAssocID="{5D53545D-CF7A-4E72-9CD1-23CFB4E3B4AB}" presName="Name0" presStyleCnt="0">
        <dgm:presLayoutVars>
          <dgm:chPref val="3"/>
          <dgm:dir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5BAD892F-87E9-47CA-9EE8-EF0E7F44B895}" type="pres">
      <dgm:prSet presAssocID="{85E4441D-E4BE-433F-9209-5BFEAAF76B64}" presName="horFlow" presStyleCnt="0"/>
      <dgm:spPr/>
    </dgm:pt>
    <dgm:pt modelId="{A2F7DDC4-737F-40B6-AA8A-99FA2611EB60}" type="pres">
      <dgm:prSet presAssocID="{85E4441D-E4BE-433F-9209-5BFEAAF76B64}" presName="bigChev" presStyleLbl="node1" presStyleIdx="0" presStyleCnt="1" custAng="16200000" custScaleX="100079" custScaleY="129568" custLinFactNeighborX="-3799" custLinFactNeighborY="16141"/>
      <dgm:spPr>
        <a:prstGeom prst="homePlate">
          <a:avLst/>
        </a:prstGeom>
      </dgm:spPr>
      <dgm:t>
        <a:bodyPr/>
        <a:lstStyle/>
        <a:p>
          <a:endParaRPr lang="ru-RU"/>
        </a:p>
      </dgm:t>
    </dgm:pt>
  </dgm:ptLst>
  <dgm:cxnLst>
    <dgm:cxn modelId="{C7519B29-AE49-48ED-A4BA-C7418CCA60D6}" srcId="{5D53545D-CF7A-4E72-9CD1-23CFB4E3B4AB}" destId="{85E4441D-E4BE-433F-9209-5BFEAAF76B64}" srcOrd="0" destOrd="0" parTransId="{B4E844ED-271C-41BD-88C7-999ED60F3393}" sibTransId="{2096C7F2-9A42-474D-83B4-5750DDA6E5A3}"/>
    <dgm:cxn modelId="{B284AA52-12A7-4327-A883-B725A3AAD9F6}" type="presOf" srcId="{5D53545D-CF7A-4E72-9CD1-23CFB4E3B4AB}" destId="{E2E54652-F30B-437B-8E0F-5178E41F8227}" srcOrd="0" destOrd="0" presId="urn:microsoft.com/office/officeart/2005/8/layout/lProcess3"/>
    <dgm:cxn modelId="{2C8118A7-ADED-4861-8AC1-FB85D7D80139}" type="presOf" srcId="{85E4441D-E4BE-433F-9209-5BFEAAF76B64}" destId="{A2F7DDC4-737F-40B6-AA8A-99FA2611EB60}" srcOrd="0" destOrd="0" presId="urn:microsoft.com/office/officeart/2005/8/layout/lProcess3"/>
    <dgm:cxn modelId="{1C9D7D7E-680F-467E-8753-531872CADD4F}" type="presParOf" srcId="{E2E54652-F30B-437B-8E0F-5178E41F8227}" destId="{5BAD892F-87E9-47CA-9EE8-EF0E7F44B895}" srcOrd="0" destOrd="0" presId="urn:microsoft.com/office/officeart/2005/8/layout/lProcess3"/>
    <dgm:cxn modelId="{C1504B6D-39F4-4D17-93DC-E59D8A649C61}" type="presParOf" srcId="{5BAD892F-87E9-47CA-9EE8-EF0E7F44B895}" destId="{A2F7DDC4-737F-40B6-AA8A-99FA2611EB60}" srcOrd="0" destOrd="0" presId="urn:microsoft.com/office/officeart/2005/8/layout/lProcess3"/>
  </dgm:cxnLst>
  <dgm:bg>
    <a:noFill/>
  </dgm:bg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5F05FD72-EB77-4969-8341-B403CCC5328E}" type="doc">
      <dgm:prSet loTypeId="urn:microsoft.com/office/officeart/2005/8/layout/chevron2" loCatId="list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D40AEE3F-3344-4C31-8255-6FD66DC1684D}" type="pres">
      <dgm:prSet presAssocID="{5F05FD72-EB77-4969-8341-B403CCC5328E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</dgm:ptLst>
  <dgm:cxnLst>
    <dgm:cxn modelId="{D88AEDE0-E62B-4762-AC74-66AEA466DB97}" type="presOf" srcId="{5F05FD72-EB77-4969-8341-B403CCC5328E}" destId="{D40AEE3F-3344-4C31-8255-6FD66DC1684D}" srcOrd="0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C2C4D2A9-29B8-45FE-B823-0A76A204C1CF}" type="doc">
      <dgm:prSet loTypeId="urn:microsoft.com/office/officeart/2005/8/layout/vList2" loCatId="list" qsTypeId="urn:microsoft.com/office/officeart/2005/8/quickstyle/simple2" qsCatId="simple" csTypeId="urn:microsoft.com/office/officeart/2005/8/colors/accent1_1" csCatId="accent1" phldr="1"/>
      <dgm:spPr/>
      <dgm:t>
        <a:bodyPr/>
        <a:lstStyle/>
        <a:p>
          <a:endParaRPr lang="ru-RU"/>
        </a:p>
      </dgm:t>
    </dgm:pt>
    <dgm:pt modelId="{B220E90E-569E-4981-BA75-4FEAA0599E16}">
      <dgm:prSet phldrT="[Текст]" custT="1"/>
      <dgm:spPr>
        <a:noFill/>
      </dgm:spPr>
      <dgm:t>
        <a:bodyPr/>
        <a:lstStyle/>
        <a:p>
          <a:r>
            <a:rPr lang="ru-RU" sz="2000" b="1" i="1" dirty="0" smtClean="0">
              <a:solidFill>
                <a:schemeClr val="tx2"/>
              </a:solidFill>
              <a:latin typeface="Times New Roman" pitchFamily="18" charset="0"/>
              <a:cs typeface="Times New Roman" pitchFamily="18" charset="0"/>
            </a:rPr>
            <a:t>Юридический адрес финансового управления по Тяжинскому району: </a:t>
          </a:r>
          <a:r>
            <a:rPr lang="ru-RU" sz="2000" b="0" i="1" dirty="0" smtClean="0">
              <a:solidFill>
                <a:schemeClr val="tx2"/>
              </a:solidFill>
              <a:latin typeface="Times New Roman" pitchFamily="18" charset="0"/>
              <a:cs typeface="Times New Roman" pitchFamily="18" charset="0"/>
            </a:rPr>
            <a:t>652240, Кемеровская обл., </a:t>
          </a:r>
          <a:r>
            <a:rPr lang="ru-RU" sz="2000" b="0" i="1" dirty="0" err="1" smtClean="0">
              <a:solidFill>
                <a:schemeClr val="tx2"/>
              </a:solidFill>
              <a:latin typeface="Times New Roman" pitchFamily="18" charset="0"/>
              <a:cs typeface="Times New Roman" pitchFamily="18" charset="0"/>
            </a:rPr>
            <a:t>пгт</a:t>
          </a:r>
          <a:r>
            <a:rPr lang="ru-RU" sz="2000" b="0" i="1" dirty="0" smtClean="0">
              <a:solidFill>
                <a:schemeClr val="tx2"/>
              </a:solidFill>
              <a:latin typeface="Times New Roman" pitchFamily="18" charset="0"/>
              <a:cs typeface="Times New Roman" pitchFamily="18" charset="0"/>
            </a:rPr>
            <a:t>. Тяжинский, ул. Советская , 1а  </a:t>
          </a:r>
        </a:p>
        <a:p>
          <a:r>
            <a:rPr lang="ru-RU" sz="2000" b="1" i="1" dirty="0" smtClean="0">
              <a:solidFill>
                <a:schemeClr val="tx2"/>
              </a:solidFill>
              <a:latin typeface="Times New Roman" pitchFamily="18" charset="0"/>
              <a:cs typeface="Times New Roman" pitchFamily="18" charset="0"/>
            </a:rPr>
            <a:t>Телефон, факс:  </a:t>
          </a:r>
          <a:r>
            <a:rPr lang="ru-RU" sz="2000" b="0" i="1" dirty="0" smtClean="0">
              <a:solidFill>
                <a:schemeClr val="tx2"/>
              </a:solidFill>
              <a:latin typeface="Times New Roman" pitchFamily="18" charset="0"/>
              <a:cs typeface="Times New Roman" pitchFamily="18" charset="0"/>
            </a:rPr>
            <a:t>8(38449) 2-86-88     </a:t>
          </a:r>
        </a:p>
        <a:p>
          <a:r>
            <a:rPr lang="ru-RU" sz="2000" b="1" i="1" dirty="0" smtClean="0">
              <a:solidFill>
                <a:schemeClr val="tx2"/>
              </a:solidFill>
              <a:latin typeface="Times New Roman" pitchFamily="18" charset="0"/>
              <a:cs typeface="Times New Roman" pitchFamily="18" charset="0"/>
            </a:rPr>
            <a:t>Адрес электронной почты: </a:t>
          </a:r>
          <a:r>
            <a:rPr lang="en-US" sz="2000" b="0" i="1" dirty="0" smtClean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  <a:hlinkClick xmlns:r="http://schemas.openxmlformats.org/officeDocument/2006/relationships" r:id="rId1"/>
            </a:rPr>
            <a:t>tjnrf@ofukem.ru</a:t>
          </a:r>
          <a:endParaRPr lang="ru-RU" sz="2000" b="0" i="1" dirty="0">
            <a:solidFill>
              <a:schemeClr val="accent2">
                <a:lumMod val="50000"/>
              </a:schemeClr>
            </a:solidFill>
            <a:latin typeface="Times New Roman" pitchFamily="18" charset="0"/>
            <a:cs typeface="Times New Roman" pitchFamily="18" charset="0"/>
          </a:endParaRPr>
        </a:p>
      </dgm:t>
    </dgm:pt>
    <dgm:pt modelId="{5DDD7C5E-F8CA-4FC4-A454-CE17C9634607}" type="parTrans" cxnId="{91309ACB-B1EC-4047-B1E2-D57C87A79DB8}">
      <dgm:prSet/>
      <dgm:spPr/>
      <dgm:t>
        <a:bodyPr/>
        <a:lstStyle/>
        <a:p>
          <a:endParaRPr lang="ru-RU"/>
        </a:p>
      </dgm:t>
    </dgm:pt>
    <dgm:pt modelId="{2347416F-CCB1-450F-B102-18C7BD918200}" type="sibTrans" cxnId="{91309ACB-B1EC-4047-B1E2-D57C87A79DB8}">
      <dgm:prSet/>
      <dgm:spPr/>
      <dgm:t>
        <a:bodyPr/>
        <a:lstStyle/>
        <a:p>
          <a:endParaRPr lang="ru-RU"/>
        </a:p>
      </dgm:t>
    </dgm:pt>
    <dgm:pt modelId="{DEA1347A-1A71-4494-97A0-A23D4B3DC504}">
      <dgm:prSet phldrT="[Текст]" custT="1"/>
      <dgm:spPr>
        <a:noFill/>
      </dgm:spPr>
      <dgm:t>
        <a:bodyPr/>
        <a:lstStyle/>
        <a:p>
          <a:r>
            <a:rPr lang="ru-RU" sz="2000" b="1" i="1" dirty="0" smtClean="0">
              <a:solidFill>
                <a:schemeClr val="tx2"/>
              </a:solidFill>
              <a:latin typeface="Times New Roman" pitchFamily="18" charset="0"/>
              <a:cs typeface="Times New Roman" pitchFamily="18" charset="0"/>
            </a:rPr>
            <a:t>Режим работы:        </a:t>
          </a:r>
          <a:r>
            <a:rPr lang="ru-RU" sz="2000" b="0" i="1" dirty="0" smtClean="0">
              <a:solidFill>
                <a:schemeClr val="tx2"/>
              </a:solidFill>
              <a:latin typeface="Times New Roman" pitchFamily="18" charset="0"/>
              <a:cs typeface="Times New Roman" pitchFamily="18" charset="0"/>
            </a:rPr>
            <a:t>с 8-30 до 17-30, обед с 13-00 до 14-00 </a:t>
          </a:r>
        </a:p>
        <a:p>
          <a:r>
            <a:rPr lang="ru-RU" sz="2000" b="1" i="1" dirty="0" smtClean="0">
              <a:solidFill>
                <a:schemeClr val="tx2"/>
              </a:solidFill>
              <a:latin typeface="Times New Roman" pitchFamily="18" charset="0"/>
              <a:cs typeface="Times New Roman" pitchFamily="18" charset="0"/>
            </a:rPr>
            <a:t>Выходные дни:         </a:t>
          </a:r>
          <a:r>
            <a:rPr lang="ru-RU" sz="2000" b="0" i="1" dirty="0" smtClean="0">
              <a:solidFill>
                <a:schemeClr val="tx2"/>
              </a:solidFill>
              <a:latin typeface="Times New Roman" pitchFamily="18" charset="0"/>
              <a:cs typeface="Times New Roman" pitchFamily="18" charset="0"/>
            </a:rPr>
            <a:t>суббота и  воскресенье </a:t>
          </a:r>
          <a:endParaRPr lang="ru-RU" sz="2000" b="0" i="1" dirty="0">
            <a:solidFill>
              <a:srgbClr val="00B0F0"/>
            </a:solidFill>
            <a:latin typeface="Times New Roman" pitchFamily="18" charset="0"/>
            <a:cs typeface="Times New Roman" pitchFamily="18" charset="0"/>
          </a:endParaRPr>
        </a:p>
      </dgm:t>
    </dgm:pt>
    <dgm:pt modelId="{1EAF695B-650E-4816-BDD8-D99F50185614}" type="sibTrans" cxnId="{7D722DBE-E4E3-47E9-A1F6-D360D66C6380}">
      <dgm:prSet/>
      <dgm:spPr/>
      <dgm:t>
        <a:bodyPr/>
        <a:lstStyle/>
        <a:p>
          <a:endParaRPr lang="ru-RU"/>
        </a:p>
      </dgm:t>
    </dgm:pt>
    <dgm:pt modelId="{C05F17F8-F987-468E-887E-E83D114DD977}" type="parTrans" cxnId="{7D722DBE-E4E3-47E9-A1F6-D360D66C6380}">
      <dgm:prSet/>
      <dgm:spPr/>
      <dgm:t>
        <a:bodyPr/>
        <a:lstStyle/>
        <a:p>
          <a:endParaRPr lang="ru-RU"/>
        </a:p>
      </dgm:t>
    </dgm:pt>
    <dgm:pt modelId="{27C94213-6FD9-4418-99DD-2330AD28B61F}" type="pres">
      <dgm:prSet presAssocID="{C2C4D2A9-29B8-45FE-B823-0A76A204C1CF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D9E5F555-AD4A-407A-B3C0-A86FD80460C4}" type="pres">
      <dgm:prSet presAssocID="{B220E90E-569E-4981-BA75-4FEAA0599E16}" presName="parentText" presStyleLbl="node1" presStyleIdx="0" presStyleCnt="2" custScaleY="108448" custLinFactY="54723" custLinFactNeighborX="-108" custLinFactNeighborY="10000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319F763-9AA8-40CB-89B4-1865EA1DE891}" type="pres">
      <dgm:prSet presAssocID="{2347416F-CCB1-450F-B102-18C7BD918200}" presName="spacer" presStyleCnt="0"/>
      <dgm:spPr/>
    </dgm:pt>
    <dgm:pt modelId="{151E3222-0720-4BFC-9E94-E3E69A84CEB4}" type="pres">
      <dgm:prSet presAssocID="{DEA1347A-1A71-4494-97A0-A23D4B3DC504}" presName="parentText" presStyleLbl="node1" presStyleIdx="1" presStyleCnt="2" custScaleY="71335" custLinFactY="65957" custLinFactNeighborY="10000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E7C7AB5E-FD32-4B53-8D6E-AF1E606417A9}" type="presOf" srcId="{B220E90E-569E-4981-BA75-4FEAA0599E16}" destId="{D9E5F555-AD4A-407A-B3C0-A86FD80460C4}" srcOrd="0" destOrd="0" presId="urn:microsoft.com/office/officeart/2005/8/layout/vList2"/>
    <dgm:cxn modelId="{7D722DBE-E4E3-47E9-A1F6-D360D66C6380}" srcId="{C2C4D2A9-29B8-45FE-B823-0A76A204C1CF}" destId="{DEA1347A-1A71-4494-97A0-A23D4B3DC504}" srcOrd="1" destOrd="0" parTransId="{C05F17F8-F987-468E-887E-E83D114DD977}" sibTransId="{1EAF695B-650E-4816-BDD8-D99F50185614}"/>
    <dgm:cxn modelId="{91309ACB-B1EC-4047-B1E2-D57C87A79DB8}" srcId="{C2C4D2A9-29B8-45FE-B823-0A76A204C1CF}" destId="{B220E90E-569E-4981-BA75-4FEAA0599E16}" srcOrd="0" destOrd="0" parTransId="{5DDD7C5E-F8CA-4FC4-A454-CE17C9634607}" sibTransId="{2347416F-CCB1-450F-B102-18C7BD918200}"/>
    <dgm:cxn modelId="{148D27E9-8CEB-45B4-81F0-E4E7E4212255}" type="presOf" srcId="{DEA1347A-1A71-4494-97A0-A23D4B3DC504}" destId="{151E3222-0720-4BFC-9E94-E3E69A84CEB4}" srcOrd="0" destOrd="0" presId="urn:microsoft.com/office/officeart/2005/8/layout/vList2"/>
    <dgm:cxn modelId="{16BBC25E-56C8-40F7-8508-19A22BCEDFD1}" type="presOf" srcId="{C2C4D2A9-29B8-45FE-B823-0A76A204C1CF}" destId="{27C94213-6FD9-4418-99DD-2330AD28B61F}" srcOrd="0" destOrd="0" presId="urn:microsoft.com/office/officeart/2005/8/layout/vList2"/>
    <dgm:cxn modelId="{30069006-0986-4846-A6AE-7A7B608674AB}" type="presParOf" srcId="{27C94213-6FD9-4418-99DD-2330AD28B61F}" destId="{D9E5F555-AD4A-407A-B3C0-A86FD80460C4}" srcOrd="0" destOrd="0" presId="urn:microsoft.com/office/officeart/2005/8/layout/vList2"/>
    <dgm:cxn modelId="{D3ABC73A-8051-4AD3-839C-B753BC5D0410}" type="presParOf" srcId="{27C94213-6FD9-4418-99DD-2330AD28B61F}" destId="{2319F763-9AA8-40CB-89B4-1865EA1DE891}" srcOrd="1" destOrd="0" presId="urn:microsoft.com/office/officeart/2005/8/layout/vList2"/>
    <dgm:cxn modelId="{8E883AB2-0F8A-46A8-A1B6-FACCC608CC63}" type="presParOf" srcId="{27C94213-6FD9-4418-99DD-2330AD28B61F}" destId="{151E3222-0720-4BFC-9E94-E3E69A84CEB4}" srcOrd="2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2F7DDC4-737F-40B6-AA8A-99FA2611EB60}">
      <dsp:nvSpPr>
        <dsp:cNvPr id="0" name=""/>
        <dsp:cNvSpPr/>
      </dsp:nvSpPr>
      <dsp:spPr>
        <a:xfrm rot="16200000">
          <a:off x="-143124" y="1"/>
          <a:ext cx="3880102" cy="2009361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85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12700" rIns="0" bIns="12700" numCol="1" spcCol="1270" anchor="ctr" anchorCtr="0">
          <a:noAutofit/>
        </a:bodyPr>
        <a:lstStyle/>
        <a:p>
          <a:pPr lvl="0" algn="l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/>
            <a:t>дотации</a:t>
          </a:r>
          <a:r>
            <a:rPr lang="ru-RU" sz="2000" kern="1200" dirty="0" smtClean="0"/>
            <a:t> - предоставляемые на безвозмездной и безвозвратной основе без установления направлений их использования</a:t>
          </a:r>
          <a:endParaRPr lang="ru-RU" sz="2000" kern="1200" dirty="0"/>
        </a:p>
      </dsp:txBody>
      <dsp:txXfrm>
        <a:off x="108046" y="251171"/>
        <a:ext cx="3377762" cy="2009361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Process3">
  <dgm:title val=""/>
  <dgm:desc val=""/>
  <dgm:catLst>
    <dgm:cat type="process" pri="11000"/>
    <dgm:cat type="convert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1" destId="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51" srcId="1" destId="11" srcOrd="0" destOrd="0"/>
        <dgm:cxn modelId="61" srcId="2" destId="21" srcOrd="0" destOrd="0"/>
        <dgm:cxn modelId="71" srcId="3" destId="31" srcOrd="0" destOrd="0"/>
        <dgm:cxn modelId="81" srcId="4" destId="41" srcOrd="0" destOrd="0"/>
      </dgm:cxnLst>
      <dgm:bg/>
      <dgm:whole/>
    </dgm:dataModel>
  </dgm:clrData>
  <dgm:layoutNode name="Name0">
    <dgm:varLst>
      <dgm:chPref val="3"/>
      <dgm:dir/>
      <dgm:animLvl val="lvl"/>
      <dgm:resizeHandles/>
    </dgm:varLst>
    <dgm:choose name="Name1">
      <dgm:if name="Name2" func="var" arg="dir" op="equ" val="norm">
        <dgm:alg type="lin">
          <dgm:param type="linDir" val="fromT"/>
          <dgm:param type="vertAlign" val="mid"/>
          <dgm:param type="nodeHorzAlign" val="l"/>
          <dgm:param type="nodeVertAlign" val="t"/>
          <dgm:param type="fallback" val="2D"/>
        </dgm:alg>
      </dgm:if>
      <dgm:else name="Name3">
        <dgm:alg type="lin">
          <dgm:param type="linDir" val="fromT"/>
          <dgm:param type="vertAlign" val="mid"/>
          <dgm:param type="nodeHorzAlign" val="r"/>
          <dgm:param type="nodeVertAlign" val="t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bigChev" refType="w"/>
      <dgm:constr type="h" for="des" forName="bigChev" refType="w" refFor="des" refForName="bigChev" op="equ" fact="0.4"/>
      <dgm:constr type="w" for="des" forName="node" refType="w" refFor="des" refForName="bigChev" fact="0.83"/>
      <dgm:constr type="h" for="des" forName="node" refType="w" refFor="des" refForName="node" op="equ" fact="0.4"/>
      <dgm:constr type="w" for="des" forName="parTrans" refType="w" refFor="des" refForName="bigChev" op="equ" fact="-0.13"/>
      <dgm:constr type="w" for="des" forName="sibTrans" refType="w" refFor="des" refForName="node" op="equ" fact="-0.14"/>
      <dgm:constr type="h" for="ch" forName="vSp" refType="h" refFor="des" refForName="bigChev" op="equ" fact="0.14"/>
      <dgm:constr type="primFontSz" for="des" forName="node" op="equ"/>
      <dgm:constr type="primFontSz" for="des" forName="bigChev" op="equ"/>
    </dgm:constrLst>
    <dgm:ruleLst/>
    <dgm:forEach name="Name4" axis="ch" ptType="node">
      <dgm:layoutNode name="horFlow">
        <dgm:choose name="Name5">
          <dgm:if name="Name6" func="var" arg="dir" op="equ" val="norm">
            <dgm:alg type="lin">
              <dgm:param type="linDir" val="fromL"/>
              <dgm:param type="nodeHorzAlign" val="l"/>
              <dgm:param type="nodeVertAlign" val="mid"/>
              <dgm:param type="fallback" val="2D"/>
            </dgm:alg>
          </dgm:if>
          <dgm:else name="Name7">
            <dgm:alg type="lin">
              <dgm:param type="linDir" val="fromR"/>
              <dgm:param type="nodeHorzAlign" val="r"/>
              <dgm:param type="nodeVertAlign" val="mid"/>
              <dgm:param type="fallback" val="2D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bigChev" styleLbl="node1">
          <dgm:alg type="tx"/>
          <dgm:choose name="Name8">
            <dgm:if name="Name9" func="var" arg="dir" op="equ" val="norm">
              <dgm:shape xmlns:r="http://schemas.openxmlformats.org/officeDocument/2006/relationships" type="chevron" r:blip="">
                <dgm:adjLst/>
              </dgm:shape>
              <dgm:presOf axis="self"/>
              <dgm:constrLst>
                <dgm:constr type="primFontSz" val="65"/>
                <dgm:constr type="rMarg"/>
                <dgm:constr type="lMarg" refType="primFontSz" fact="0.1"/>
                <dgm:constr type="tMarg" refType="primFontSz" fact="0.05"/>
                <dgm:constr type="bMarg" refType="primFontSz" fact="0.05"/>
              </dgm:constrLst>
            </dgm:if>
            <dgm:else name="Name10">
              <dgm:shape xmlns:r="http://schemas.openxmlformats.org/officeDocument/2006/relationships" rot="180" type="chevron" r:blip="">
                <dgm:adjLst/>
              </dgm:shape>
              <dgm:presOf axis="self"/>
              <dgm:constrLst>
                <dgm:constr type="primFontSz" val="65"/>
                <dgm:constr type="lMarg"/>
                <dgm:constr type="rMarg" refType="primFontSz" fact="0.1"/>
                <dgm:constr type="tMarg" refType="primFontSz" fact="0.05"/>
                <dgm:constr type="bMarg" refType="primFontSz" fact="0.05"/>
              </dgm:constrLst>
            </dgm:else>
          </dgm:choose>
          <dgm:ruleLst>
            <dgm:rule type="primFontSz" val="5" fact="NaN" max="NaN"/>
          </dgm:ruleLst>
        </dgm:layoutNode>
        <dgm:forEach name="parTransForEach" axis="ch" ptType="parTrans" cnt="1">
          <dgm:layoutNode name="par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  <dgm:forEach name="Name11" axis="ch" ptType="node">
          <dgm:layoutNode name="node" styleLbl="alignAccFollowNode1">
            <dgm:varLst>
              <dgm:bulletEnabled val="1"/>
            </dgm:varLst>
            <dgm:alg type="tx"/>
            <dgm:choose name="Name12">
              <dgm:if name="Name13" func="var" arg="dir" op="equ" val="norm">
                <dgm:shape xmlns:r="http://schemas.openxmlformats.org/officeDocument/2006/relationships" type="chevron" r:blip="">
                  <dgm:adjLst/>
                </dgm:shape>
                <dgm:presOf axis="desOrSelf" ptType="node"/>
                <dgm:constrLst>
                  <dgm:constr type="primFontSz" val="65"/>
                  <dgm:constr type="rMarg"/>
                  <dgm:constr type="lMarg" refType="primFontSz" fact="0.1"/>
                  <dgm:constr type="tMarg" refType="primFontSz" fact="0.05"/>
                  <dgm:constr type="bMarg" refType="primFontSz" fact="0.05"/>
                </dgm:constrLst>
              </dgm:if>
              <dgm:else name="Name14">
                <dgm:shape xmlns:r="http://schemas.openxmlformats.org/officeDocument/2006/relationships" rot="180" type="chevron" r:blip="">
                  <dgm:adjLst/>
                </dgm:shape>
                <dgm:presOf axis="desOrSelf" ptType="node"/>
                <dgm:constrLst>
                  <dgm:constr type="primFontSz" val="65"/>
                  <dgm:constr type="lMarg"/>
                  <dgm:constr type="rMarg" refType="primFontSz" fact="0.1"/>
                  <dgm:constr type="tMarg" refType="primFontSz" fact="0.05"/>
                  <dgm:constr type="bMarg" refType="primFontSz" fact="0.05"/>
                </dgm:constrLst>
              </dgm:else>
            </dgm:choose>
            <dgm:ruleLst>
              <dgm:rule type="primFontSz" val="5" fact="NaN" max="NaN"/>
            </dgm:ruleLst>
          </dgm:layoutNode>
          <dgm:forEach name="sibTransForEach" axis="followSib" ptType="sibTrans" cnt="1">
            <dgm:layoutNode name="sibTrans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layoutNode>
      <dgm:choose name="Name15">
        <dgm:if name="Name16" axis="self" ptType="node" func="revPos" op="gte" val="2">
          <dgm:layoutNode name="vSp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7"/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4.png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0.36979</cdr:x>
      <cdr:y>0.24286</cdr:y>
    </cdr:from>
    <cdr:to>
      <cdr:x>0.63032</cdr:x>
      <cdr:y>0.37143</cdr:y>
    </cdr:to>
    <cdr:sp macro="" textlink="">
      <cdr:nvSpPr>
        <cdr:cNvPr id="2" name="Овал 1"/>
        <cdr:cNvSpPr/>
      </cdr:nvSpPr>
      <cdr:spPr>
        <a:xfrm xmlns:a="http://schemas.openxmlformats.org/drawingml/2006/main">
          <a:off x="3168352" y="1224136"/>
          <a:ext cx="2232248" cy="648087"/>
        </a:xfrm>
        <a:prstGeom xmlns:a="http://schemas.openxmlformats.org/drawingml/2006/main" prst="ellipse">
          <a:avLst/>
        </a:prstGeom>
        <a:scene3d xmlns:a="http://schemas.openxmlformats.org/drawingml/2006/main">
          <a:camera prst="orthographicFront">
            <a:rot lat="0" lon="1200000" rev="0"/>
          </a:camera>
          <a:lightRig rig="threePt" dir="t"/>
        </a:scene3d>
      </cdr:spPr>
      <cdr:style>
        <a:lnRef xmlns:a="http://schemas.openxmlformats.org/drawingml/2006/main" idx="1">
          <a:schemeClr val="accent4"/>
        </a:lnRef>
        <a:fillRef xmlns:a="http://schemas.openxmlformats.org/drawingml/2006/main" idx="2">
          <a:schemeClr val="accent4"/>
        </a:fillRef>
        <a:effectRef xmlns:a="http://schemas.openxmlformats.org/drawingml/2006/main" idx="1">
          <a:schemeClr val="accent4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r>
            <a:rPr lang="ru-RU" sz="2300" b="1" dirty="0" smtClean="0"/>
            <a:t>1 090 144,9</a:t>
          </a:r>
          <a:endParaRPr lang="ru-RU" sz="2300" b="1" dirty="0"/>
        </a:p>
      </cdr:txBody>
    </cdr:sp>
  </cdr:relSizeAnchor>
</c:userShapes>
</file>

<file path=ppt/drawings/drawing10.xml><?xml version="1.0" encoding="utf-8"?>
<c:userShapes xmlns:c="http://schemas.openxmlformats.org/drawingml/2006/chart">
  <cdr:relSizeAnchor xmlns:cdr="http://schemas.openxmlformats.org/drawingml/2006/chartDrawing">
    <cdr:from>
      <cdr:x>0.37037</cdr:x>
      <cdr:y>0.29851</cdr:y>
    </cdr:from>
    <cdr:to>
      <cdr:x>0.66568</cdr:x>
      <cdr:y>0.44484</cdr:y>
    </cdr:to>
    <cdr:sp macro="" textlink="">
      <cdr:nvSpPr>
        <cdr:cNvPr id="2" name="Овал 1"/>
        <cdr:cNvSpPr/>
      </cdr:nvSpPr>
      <cdr:spPr>
        <a:xfrm xmlns:a="http://schemas.openxmlformats.org/drawingml/2006/main">
          <a:off x="2160240" y="1440160"/>
          <a:ext cx="1722440" cy="705975"/>
        </a:xfrm>
        <a:prstGeom xmlns:a="http://schemas.openxmlformats.org/drawingml/2006/main" prst="ellipse">
          <a:avLst/>
        </a:prstGeom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r>
            <a:rPr lang="ru-RU" sz="1800" dirty="0" smtClean="0"/>
            <a:t>105 182,1</a:t>
          </a:r>
          <a:endParaRPr lang="ru-RU" dirty="0"/>
        </a:p>
      </cdr:txBody>
    </cdr:sp>
  </cdr:relSizeAnchor>
</c:userShapes>
</file>

<file path=ppt/drawings/drawing11.xml><?xml version="1.0" encoding="utf-8"?>
<c:userShapes xmlns:c="http://schemas.openxmlformats.org/drawingml/2006/chart">
  <cdr:relSizeAnchor xmlns:cdr="http://schemas.openxmlformats.org/drawingml/2006/chartDrawing">
    <cdr:from>
      <cdr:x>0.33333</cdr:x>
      <cdr:y>0.35821</cdr:y>
    </cdr:from>
    <cdr:to>
      <cdr:x>0.66667</cdr:x>
      <cdr:y>0.49254</cdr:y>
    </cdr:to>
    <cdr:sp macro="" textlink="">
      <cdr:nvSpPr>
        <cdr:cNvPr id="2" name="Овал 1"/>
        <cdr:cNvSpPr/>
      </cdr:nvSpPr>
      <cdr:spPr>
        <a:xfrm xmlns:a="http://schemas.openxmlformats.org/drawingml/2006/main">
          <a:off x="1728192" y="1728192"/>
          <a:ext cx="1728192" cy="648072"/>
        </a:xfrm>
        <a:prstGeom xmlns:a="http://schemas.openxmlformats.org/drawingml/2006/main" prst="ellipse">
          <a:avLst/>
        </a:prstGeom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r>
            <a:rPr lang="ru-RU" sz="1800" dirty="0" smtClean="0"/>
            <a:t>274 118,3</a:t>
          </a:r>
          <a:endParaRPr lang="ru-RU" sz="1800" dirty="0"/>
        </a:p>
      </cdr:txBody>
    </cdr:sp>
  </cdr:relSizeAnchor>
</c:userShapes>
</file>

<file path=ppt/drawings/drawing12.xml><?xml version="1.0" encoding="utf-8"?>
<c:userShapes xmlns:c="http://schemas.openxmlformats.org/drawingml/2006/chart">
  <cdr:relSizeAnchor xmlns:cdr="http://schemas.openxmlformats.org/drawingml/2006/chartDrawing">
    <cdr:from>
      <cdr:x>0.24138</cdr:x>
      <cdr:y>0.47015</cdr:y>
    </cdr:from>
    <cdr:to>
      <cdr:x>0.50862</cdr:x>
      <cdr:y>0.58412</cdr:y>
    </cdr:to>
    <cdr:sp macro="" textlink="">
      <cdr:nvSpPr>
        <cdr:cNvPr id="2" name="Овал 1"/>
        <cdr:cNvSpPr/>
      </cdr:nvSpPr>
      <cdr:spPr>
        <a:xfrm xmlns:a="http://schemas.openxmlformats.org/drawingml/2006/main">
          <a:off x="2016224" y="2376264"/>
          <a:ext cx="2232248" cy="576064"/>
        </a:xfrm>
        <a:prstGeom xmlns:a="http://schemas.openxmlformats.org/drawingml/2006/main" prst="ellipse">
          <a:avLst/>
        </a:prstGeom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r>
            <a:rPr lang="ru-RU" sz="1800" dirty="0" smtClean="0"/>
            <a:t>1 087 073,5</a:t>
          </a:r>
          <a:endParaRPr lang="ru-RU" sz="1800" dirty="0"/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0.2554</cdr:x>
      <cdr:y>0.28033</cdr:y>
    </cdr:from>
    <cdr:to>
      <cdr:x>0.59594</cdr:x>
      <cdr:y>0.42716</cdr:y>
    </cdr:to>
    <cdr:sp macro="" textlink="">
      <cdr:nvSpPr>
        <cdr:cNvPr id="2" name="Овал 1"/>
        <cdr:cNvSpPr/>
      </cdr:nvSpPr>
      <cdr:spPr>
        <a:xfrm xmlns:a="http://schemas.openxmlformats.org/drawingml/2006/main">
          <a:off x="2160240" y="1512168"/>
          <a:ext cx="2880320" cy="792088"/>
        </a:xfrm>
        <a:prstGeom xmlns:a="http://schemas.openxmlformats.org/drawingml/2006/main" prst="ellipse">
          <a:avLst/>
        </a:prstGeom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pPr algn="ctr"/>
          <a:r>
            <a:rPr lang="ru-RU" sz="2800" b="1" dirty="0" smtClean="0"/>
            <a:t>75 973,4</a:t>
          </a:r>
          <a:endParaRPr lang="ru-RU" sz="2800" b="1" dirty="0"/>
        </a:p>
      </cdr:txBody>
    </cdr: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0.30508</cdr:x>
      <cdr:y>0.25309</cdr:y>
    </cdr:from>
    <cdr:to>
      <cdr:x>0.61972</cdr:x>
      <cdr:y>0.39805</cdr:y>
    </cdr:to>
    <cdr:sp macro="" textlink="">
      <cdr:nvSpPr>
        <cdr:cNvPr id="2" name="Овал 1"/>
        <cdr:cNvSpPr/>
      </cdr:nvSpPr>
      <cdr:spPr>
        <a:xfrm xmlns:a="http://schemas.openxmlformats.org/drawingml/2006/main">
          <a:off x="2592289" y="1382888"/>
          <a:ext cx="2673479" cy="792088"/>
        </a:xfrm>
        <a:prstGeom xmlns:a="http://schemas.openxmlformats.org/drawingml/2006/main" prst="ellipse">
          <a:avLst/>
        </a:prstGeom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pPr algn="ctr"/>
          <a:r>
            <a:rPr lang="ru-RU" sz="2000" b="1" dirty="0" smtClean="0"/>
            <a:t>15 235,6</a:t>
          </a:r>
          <a:endParaRPr lang="ru-RU" sz="2000" b="1" dirty="0"/>
        </a:p>
      </cdr:txBody>
    </cdr:sp>
  </cdr:relSizeAnchor>
</c:userShapes>
</file>

<file path=ppt/drawings/drawing4.xml><?xml version="1.0" encoding="utf-8"?>
<c:userShapes xmlns:c="http://schemas.openxmlformats.org/drawingml/2006/chart">
  <cdr:relSizeAnchor xmlns:cdr="http://schemas.openxmlformats.org/drawingml/2006/chartDrawing">
    <cdr:from>
      <cdr:x>0.36327</cdr:x>
      <cdr:y>0.38044</cdr:y>
    </cdr:from>
    <cdr:to>
      <cdr:x>0.64022</cdr:x>
      <cdr:y>0.52135</cdr:y>
    </cdr:to>
    <cdr:sp macro="" textlink="">
      <cdr:nvSpPr>
        <cdr:cNvPr id="2" name="Овал 1"/>
        <cdr:cNvSpPr/>
      </cdr:nvSpPr>
      <cdr:spPr>
        <a:xfrm xmlns:a="http://schemas.openxmlformats.org/drawingml/2006/main">
          <a:off x="3022426" y="1944117"/>
          <a:ext cx="2304248" cy="720073"/>
        </a:xfrm>
        <a:prstGeom xmlns:a="http://schemas.openxmlformats.org/drawingml/2006/main" prst="ellipse">
          <a:avLst/>
        </a:prstGeom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pPr algn="ctr"/>
          <a:r>
            <a:rPr lang="ru-RU" sz="2400" b="1" dirty="0" smtClean="0"/>
            <a:t>996 898 ,6</a:t>
          </a:r>
          <a:endParaRPr lang="ru-RU" sz="2400" b="1" dirty="0"/>
        </a:p>
      </cdr:txBody>
    </cdr:sp>
  </cdr:relSizeAnchor>
</c:userShapes>
</file>

<file path=ppt/drawings/drawing5.xml><?xml version="1.0" encoding="utf-8"?>
<c:userShapes xmlns:c="http://schemas.openxmlformats.org/drawingml/2006/chart">
  <cdr:relSizeAnchor xmlns:cdr="http://schemas.openxmlformats.org/drawingml/2006/chartDrawing">
    <cdr:from>
      <cdr:x>0.32477</cdr:x>
      <cdr:y>0.24318</cdr:y>
    </cdr:from>
    <cdr:to>
      <cdr:x>0.59125</cdr:x>
      <cdr:y>0.38622</cdr:y>
    </cdr:to>
    <cdr:sp macro="" textlink="">
      <cdr:nvSpPr>
        <cdr:cNvPr id="2" name="Овал 1"/>
        <cdr:cNvSpPr/>
      </cdr:nvSpPr>
      <cdr:spPr>
        <a:xfrm xmlns:a="http://schemas.openxmlformats.org/drawingml/2006/main">
          <a:off x="2808312" y="1224136"/>
          <a:ext cx="2304282" cy="720057"/>
        </a:xfrm>
        <a:prstGeom xmlns:a="http://schemas.openxmlformats.org/drawingml/2006/main" prst="ellipse">
          <a:avLst/>
        </a:prstGeom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r>
            <a:rPr lang="ru-RU" sz="2200" b="1" dirty="0" smtClean="0"/>
            <a:t>1 087 073,5</a:t>
          </a:r>
          <a:endParaRPr lang="ru-RU" sz="2200" b="1" dirty="0"/>
        </a:p>
      </cdr:txBody>
    </cdr:sp>
  </cdr:relSizeAnchor>
</c:userShapes>
</file>

<file path=ppt/drawings/drawing6.xml><?xml version="1.0" encoding="utf-8"?>
<c:userShapes xmlns:c="http://schemas.openxmlformats.org/drawingml/2006/chart">
  <cdr:relSizeAnchor xmlns:cdr="http://schemas.openxmlformats.org/drawingml/2006/chartDrawing">
    <cdr:from>
      <cdr:x>0.21875</cdr:x>
      <cdr:y>0.27027</cdr:y>
    </cdr:from>
    <cdr:to>
      <cdr:x>0.5958</cdr:x>
      <cdr:y>0.36487</cdr:y>
    </cdr:to>
    <cdr:sp macro="" textlink="">
      <cdr:nvSpPr>
        <cdr:cNvPr id="2" name="Овал 1"/>
        <cdr:cNvSpPr/>
      </cdr:nvSpPr>
      <cdr:spPr>
        <a:xfrm xmlns:a="http://schemas.openxmlformats.org/drawingml/2006/main">
          <a:off x="1008112" y="1440160"/>
          <a:ext cx="1737639" cy="504085"/>
        </a:xfrm>
        <a:prstGeom xmlns:a="http://schemas.openxmlformats.org/drawingml/2006/main" prst="ellipse">
          <a:avLst/>
        </a:prstGeom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pPr algn="ctr"/>
          <a:r>
            <a:rPr lang="ru-RU" sz="2000" dirty="0" smtClean="0"/>
            <a:t>38 208,0</a:t>
          </a:r>
          <a:endParaRPr lang="ru-RU" sz="2000" dirty="0"/>
        </a:p>
      </cdr:txBody>
    </cdr:sp>
  </cdr:relSizeAnchor>
</c:userShapes>
</file>

<file path=ppt/drawings/drawing7.xml><?xml version="1.0" encoding="utf-8"?>
<c:userShapes xmlns:c="http://schemas.openxmlformats.org/drawingml/2006/chart">
  <cdr:relSizeAnchor xmlns:cdr="http://schemas.openxmlformats.org/drawingml/2006/chartDrawing">
    <cdr:from>
      <cdr:x>0.75218</cdr:x>
      <cdr:y>0.03158</cdr:y>
    </cdr:from>
    <cdr:to>
      <cdr:x>1</cdr:x>
      <cdr:y>0.08714</cdr:y>
    </cdr:to>
    <cdr:sp macro="" textlink="">
      <cdr:nvSpPr>
        <cdr:cNvPr id="2" name="Скругленный прямоугольник 1"/>
        <cdr:cNvSpPr/>
      </cdr:nvSpPr>
      <cdr:spPr>
        <a:xfrm xmlns:a="http://schemas.openxmlformats.org/drawingml/2006/main">
          <a:off x="3075136" y="122808"/>
          <a:ext cx="1008112" cy="216024"/>
        </a:xfrm>
        <a:prstGeom xmlns:a="http://schemas.openxmlformats.org/drawingml/2006/main" prst="roundRect">
          <a:avLst/>
        </a:prstGeom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/>
        <a:lstStyle xmlns:a="http://schemas.openxmlformats.org/drawingml/2006/main">
          <a:lvl1pPr marL="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ru-RU" b="1" dirty="0"/>
            <a:t>т</a:t>
          </a:r>
          <a:r>
            <a:rPr lang="ru-RU" b="1" dirty="0" smtClean="0"/>
            <a:t>ыс. руб.</a:t>
          </a:r>
          <a:endParaRPr lang="ru-RU" b="1" dirty="0"/>
        </a:p>
      </cdr:txBody>
    </cdr:sp>
  </cdr:relSizeAnchor>
</c:userShapes>
</file>

<file path=ppt/drawings/drawing8.xml><?xml version="1.0" encoding="utf-8"?>
<c:userShapes xmlns:c="http://schemas.openxmlformats.org/drawingml/2006/chart">
  <cdr:relSizeAnchor xmlns:cdr="http://schemas.openxmlformats.org/drawingml/2006/chartDrawing">
    <cdr:from>
      <cdr:x>0.39286</cdr:x>
      <cdr:y>0.39219</cdr:y>
    </cdr:from>
    <cdr:to>
      <cdr:x>0.78571</cdr:x>
      <cdr:y>0.47334</cdr:y>
    </cdr:to>
    <cdr:sp macro="" textlink="">
      <cdr:nvSpPr>
        <cdr:cNvPr id="3" name="Овал 2"/>
        <cdr:cNvSpPr/>
      </cdr:nvSpPr>
      <cdr:spPr>
        <a:xfrm xmlns:a="http://schemas.openxmlformats.org/drawingml/2006/main">
          <a:off x="1584177" y="2088207"/>
          <a:ext cx="1584158" cy="432081"/>
        </a:xfrm>
        <a:prstGeom xmlns:a="http://schemas.openxmlformats.org/drawingml/2006/main" prst="ellipse">
          <a:avLst/>
        </a:prstGeom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pPr algn="ctr"/>
          <a:r>
            <a:rPr lang="ru-RU" sz="1800" dirty="0" smtClean="0"/>
            <a:t>9294,0</a:t>
          </a:r>
          <a:endParaRPr lang="ru-RU" sz="1800" dirty="0"/>
        </a:p>
      </cdr:txBody>
    </cdr:sp>
  </cdr:relSizeAnchor>
</c:userShapes>
</file>

<file path=ppt/drawings/drawing9.xml><?xml version="1.0" encoding="utf-8"?>
<c:userShapes xmlns:c="http://schemas.openxmlformats.org/drawingml/2006/chart">
  <cdr:relSizeAnchor xmlns:cdr="http://schemas.openxmlformats.org/drawingml/2006/chartDrawing">
    <cdr:from>
      <cdr:x>0.33075</cdr:x>
      <cdr:y>0.28333</cdr:y>
    </cdr:from>
    <cdr:to>
      <cdr:x>0.68116</cdr:x>
      <cdr:y>0.42424</cdr:y>
    </cdr:to>
    <cdr:sp macro="" textlink="">
      <cdr:nvSpPr>
        <cdr:cNvPr id="2" name="Овал 1"/>
        <cdr:cNvSpPr/>
      </cdr:nvSpPr>
      <cdr:spPr>
        <a:xfrm xmlns:a="http://schemas.openxmlformats.org/drawingml/2006/main">
          <a:off x="1643326" y="1224136"/>
          <a:ext cx="1741050" cy="608795"/>
        </a:xfrm>
        <a:prstGeom xmlns:a="http://schemas.openxmlformats.org/drawingml/2006/main" prst="ellipse">
          <a:avLst/>
        </a:prstGeom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pPr algn="ctr"/>
          <a:r>
            <a:rPr lang="ru-RU" sz="1800" dirty="0" smtClean="0"/>
            <a:t>480 477,3</a:t>
          </a:r>
          <a:endParaRPr lang="ru-RU" sz="1800" dirty="0"/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8A0CC944-6826-4275-A6B0-723E6CF68A87}" type="datetimeFigureOut">
              <a:rPr lang="ru-RU"/>
              <a:pPr>
                <a:defRPr/>
              </a:pPr>
              <a:t>25.05.2018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 smtClean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FFE54CE7-F7F7-4E86-AB3F-F79B4440F86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4361719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7891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37892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B3A6C913-CC79-486B-9398-8BD0EBEE3BD6}" type="slidenum">
              <a:rPr lang="ru-RU" smtClean="0"/>
              <a:pPr eaLnBrk="1" hangingPunct="1"/>
              <a:t>16</a:t>
            </a:fld>
            <a:endParaRPr lang="ru-RU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609601"/>
            <a:ext cx="7772400" cy="4267200"/>
          </a:xfrm>
        </p:spPr>
        <p:txBody>
          <a:bodyPr anchor="b">
            <a:noAutofit/>
          </a:bodyPr>
          <a:lstStyle>
            <a:lvl1pPr>
              <a:lnSpc>
                <a:spcPct val="100000"/>
              </a:lnSpc>
              <a:defRPr sz="8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953000"/>
            <a:ext cx="6400800" cy="1219200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D2AEBC3-0178-4E16-B3B7-1647E41EE17F}" type="datetimeFigureOut">
              <a:rPr lang="ru-RU" smtClean="0"/>
              <a:pPr>
                <a:defRPr/>
              </a:pPr>
              <a:t>25.05.2018</a:t>
            </a:fld>
            <a:endParaRPr lang="ru-RU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AE9DD0AD-4820-4741-A637-B4417C2D572E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30946C5-22EF-4664-BD63-E909ECEF8DC3}" type="datetimeFigureOut">
              <a:rPr lang="ru-RU" smtClean="0"/>
              <a:pPr>
                <a:defRPr/>
              </a:pPr>
              <a:t>25.05.2018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796E44E-E6D2-4AE4-A458-69B3B0DEA6C5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152D9DA-6D09-47C7-B097-39BE9588F524}" type="datetimeFigureOut">
              <a:rPr lang="ru-RU" smtClean="0"/>
              <a:pPr>
                <a:defRPr/>
              </a:pPr>
              <a:t>25.05.2018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2B05E24-1C63-4BCC-9577-C58A3CB3855C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buFont typeface="Arial" pitchFamily="34" charset="0"/>
              <a:buChar char="•"/>
              <a:defRPr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522053B-6D0C-4773-8C7C-8A66BF1CEFCC}" type="datetimeFigureOut">
              <a:rPr lang="ru-RU" smtClean="0"/>
              <a:pPr>
                <a:defRPr/>
              </a:pPr>
              <a:t>25.05.2018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B79B9AF-FCB9-4147-BB6E-95F769D381B9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1371600"/>
            <a:ext cx="7772400" cy="2505075"/>
          </a:xfrm>
        </p:spPr>
        <p:txBody>
          <a:bodyPr anchor="b"/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4800" kern="1200" dirty="0" smtClean="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068763"/>
            <a:ext cx="7772400" cy="11318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F4D8DA2-CD04-49FD-8506-7C93CFB93808}" type="datetimeFigureOut">
              <a:rPr lang="ru-RU" smtClean="0"/>
              <a:pPr>
                <a:defRPr/>
              </a:pPr>
              <a:t>25.05.2018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2E16DF4-8331-4FC9-9D25-C6E82D80E717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7" name="Oval 6"/>
          <p:cNvSpPr/>
          <p:nvPr/>
        </p:nvSpPr>
        <p:spPr>
          <a:xfrm>
            <a:off x="4495800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4695825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4296728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4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2B1DF51-C047-4800-831D-A3ACD42A63A8}" type="datetimeFigureOut">
              <a:rPr lang="ru-RU" smtClean="0"/>
              <a:pPr>
                <a:defRPr/>
              </a:pPr>
              <a:t>25.05.2018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F28DA3A-B488-4B76-B263-F0D3A074F3C2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65760" y="1600200"/>
            <a:ext cx="4041648" cy="452628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4040188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1600200"/>
            <a:ext cx="4041775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A57BBF7-A0C3-4FFE-B148-2B21396D6918}" type="datetimeFigureOut">
              <a:rPr lang="ru-RU" smtClean="0"/>
              <a:pPr>
                <a:defRPr/>
              </a:pPr>
              <a:t>25.05.2018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0240F22-8437-4442-A2F9-B8BC0FDEE5E8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457200" y="2212848"/>
            <a:ext cx="4041648" cy="391363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72584" y="2212848"/>
            <a:ext cx="4041648" cy="391318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6E18292-4478-4076-9498-A34F703ED2B6}" type="datetimeFigureOut">
              <a:rPr lang="ru-RU" smtClean="0"/>
              <a:pPr>
                <a:defRPr/>
              </a:pPr>
              <a:t>25.05.2018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07E8AA7-2492-43FA-B443-DED3F3C5F8D2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F5EA159-31D4-47D3-B965-572F2AB09006}" type="datetimeFigureOut">
              <a:rPr lang="ru-RU" smtClean="0"/>
              <a:pPr>
                <a:defRPr/>
              </a:pPr>
              <a:t>25.05.2018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70D06E9-DAD1-4761-B417-C7D49CECE6A6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07087" y="266700"/>
            <a:ext cx="3008313" cy="209550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>
                <a:effectLst>
                  <a:outerShdw blurRad="50800" dist="25400" dir="5400000" algn="t" rotWithShape="0">
                    <a:prstClr val="black">
                      <a:alpha val="25000"/>
                    </a:prstClr>
                  </a:out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9137" y="273050"/>
            <a:ext cx="4995863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07087" y="2438400"/>
            <a:ext cx="3008313" cy="3687763"/>
          </a:xfrm>
        </p:spPr>
        <p:txBody>
          <a:bodyPr>
            <a:normAutofit/>
          </a:bodyPr>
          <a:lstStyle>
            <a:lvl1pPr marL="0" indent="0" algn="ctr">
              <a:lnSpc>
                <a:spcPct val="125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A62D06F-06AC-47B5-8903-3BFFFE3F0E22}" type="datetimeFigureOut">
              <a:rPr lang="ru-RU" smtClean="0"/>
              <a:pPr>
                <a:defRPr/>
              </a:pPr>
              <a:t>25.05.2018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CD0D029-7F4C-4D02-8787-4BFA6E71CD59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6" y="228600"/>
            <a:ext cx="5711824" cy="89535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08126" y="1143000"/>
            <a:ext cx="6054724" cy="4541044"/>
          </a:xfrm>
          <a:ln w="76200">
            <a:solidFill>
              <a:schemeClr val="bg1"/>
            </a:solidFill>
          </a:ln>
          <a:effectLst>
            <a:outerShdw blurRad="88900" dist="50800" dir="5400000" algn="ctr" rotWithShape="0">
              <a:srgbClr val="000000">
                <a:alpha val="25000"/>
              </a:srgbClr>
            </a:outerShdw>
          </a:effectLst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576" y="5810250"/>
            <a:ext cx="5711824" cy="533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EA20E4E-A40D-47AC-BB85-CA87E6D8E987}" type="datetimeFigureOut">
              <a:rPr lang="ru-RU" smtClean="0"/>
              <a:pPr>
                <a:defRPr/>
              </a:pPr>
              <a:t>25.05.2018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6EFC5DD-2263-4C91-87F4-A5FB05716F8A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6002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63347" y="6356350"/>
            <a:ext cx="2085975" cy="365125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r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pPr>
              <a:defRPr/>
            </a:pPr>
            <a:fld id="{F0C64801-C157-493A-971F-B16981839BEA}" type="datetimeFigureOut">
              <a:rPr lang="ru-RU" smtClean="0"/>
              <a:pPr>
                <a:defRPr/>
              </a:pPr>
              <a:t>25.05.2018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59165" y="6356350"/>
            <a:ext cx="2847975" cy="365125"/>
          </a:xfrm>
          <a:prstGeom prst="rect">
            <a:avLst/>
          </a:prstGeom>
        </p:spPr>
        <p:txBody>
          <a:bodyPr vert="horz" lIns="45720" tIns="45720" rIns="9144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43278" y="6356350"/>
            <a:ext cx="561975" cy="365125"/>
          </a:xfrm>
          <a:prstGeom prst="rect">
            <a:avLst/>
          </a:prstGeom>
        </p:spPr>
        <p:txBody>
          <a:bodyPr vert="horz" lIns="27432" tIns="45720" rIns="4572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pPr>
              <a:defRPr/>
            </a:pPr>
            <a:fld id="{5C1FD340-578C-47CD-98C6-533B8C3283B5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7" name="Oval 6"/>
          <p:cNvSpPr/>
          <p:nvPr/>
        </p:nvSpPr>
        <p:spPr>
          <a:xfrm>
            <a:off x="8457760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Oval 7"/>
          <p:cNvSpPr/>
          <p:nvPr/>
        </p:nvSpPr>
        <p:spPr>
          <a:xfrm>
            <a:off x="569119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843" r:id="rId1"/>
    <p:sldLayoutId id="2147484844" r:id="rId2"/>
    <p:sldLayoutId id="2147484845" r:id="rId3"/>
    <p:sldLayoutId id="2147484846" r:id="rId4"/>
    <p:sldLayoutId id="2147484847" r:id="rId5"/>
    <p:sldLayoutId id="2147484848" r:id="rId6"/>
    <p:sldLayoutId id="2147484849" r:id="rId7"/>
    <p:sldLayoutId id="2147484850" r:id="rId8"/>
    <p:sldLayoutId id="2147484851" r:id="rId9"/>
    <p:sldLayoutId id="2147484852" r:id="rId10"/>
    <p:sldLayoutId id="2147484853" r:id="rId11"/>
  </p:sldLayoutIdLst>
  <p:txStyles>
    <p:titleStyle>
      <a:lvl1pPr algn="ctr" defTabSz="914400" rtl="0" eaLnBrk="1" latinLnBrk="0" hangingPunct="1">
        <a:lnSpc>
          <a:spcPts val="5800"/>
        </a:lnSpc>
        <a:spcBef>
          <a:spcPct val="0"/>
        </a:spcBef>
        <a:buNone/>
        <a:defRPr sz="5400" kern="1200">
          <a:solidFill>
            <a:schemeClr val="tx2"/>
          </a:solidFill>
          <a:effectLst>
            <a:outerShdw blurRad="63500" dist="38100" dir="5400000" algn="t" rotWithShape="0">
              <a:prstClr val="black">
                <a:alpha val="25000"/>
              </a:prstClr>
            </a:outerShdw>
          </a:effectLst>
          <a:latin typeface="+mn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chart" Target="../charts/chart2.xml"/><Relationship Id="rId4" Type="http://schemas.openxmlformats.org/officeDocument/2006/relationships/image" Target="../media/image24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9.jpe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9.xml"/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0.xml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32.jpeg"/><Relationship Id="rId4" Type="http://schemas.openxmlformats.org/officeDocument/2006/relationships/image" Target="../media/image31.jpe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36.jpeg"/><Relationship Id="rId4" Type="http://schemas.openxmlformats.org/officeDocument/2006/relationships/image" Target="../media/image35.jpe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2.xml"/><Relationship Id="rId2" Type="http://schemas.openxmlformats.org/officeDocument/2006/relationships/chart" Target="../charts/chart11.xml"/><Relationship Id="rId1" Type="http://schemas.openxmlformats.org/officeDocument/2006/relationships/slideLayout" Target="../slideLayouts/slideLayout6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7" Type="http://schemas.openxmlformats.org/officeDocument/2006/relationships/image" Target="../media/image42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1.jpeg"/><Relationship Id="rId5" Type="http://schemas.openxmlformats.org/officeDocument/2006/relationships/image" Target="../media/image40.jpeg"/><Relationship Id="rId4" Type="http://schemas.openxmlformats.org/officeDocument/2006/relationships/image" Target="../media/image39.jpe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6.jpeg"/><Relationship Id="rId4" Type="http://schemas.openxmlformats.org/officeDocument/2006/relationships/image" Target="../media/image45.jpe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4.xml"/><Relationship Id="rId2" Type="http://schemas.openxmlformats.org/officeDocument/2006/relationships/chart" Target="../charts/chart13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8" Type="http://schemas.openxmlformats.org/officeDocument/2006/relationships/image" Target="../media/image53.jpeg"/><Relationship Id="rId3" Type="http://schemas.openxmlformats.org/officeDocument/2006/relationships/image" Target="../media/image48.jpeg"/><Relationship Id="rId7" Type="http://schemas.openxmlformats.org/officeDocument/2006/relationships/image" Target="../media/image52.jpeg"/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1.jpeg"/><Relationship Id="rId5" Type="http://schemas.openxmlformats.org/officeDocument/2006/relationships/image" Target="../media/image50.jpeg"/><Relationship Id="rId4" Type="http://schemas.openxmlformats.org/officeDocument/2006/relationships/image" Target="../media/image49.jpeg"/><Relationship Id="rId9" Type="http://schemas.openxmlformats.org/officeDocument/2006/relationships/image" Target="../media/image54.jpe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6.xml"/><Relationship Id="rId2" Type="http://schemas.openxmlformats.org/officeDocument/2006/relationships/chart" Target="../charts/chart15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jpeg"/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9.jpeg"/><Relationship Id="rId5" Type="http://schemas.openxmlformats.org/officeDocument/2006/relationships/image" Target="../media/image58.jpeg"/><Relationship Id="rId4" Type="http://schemas.openxmlformats.org/officeDocument/2006/relationships/image" Target="../media/image57.jpe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8.xml"/><Relationship Id="rId2" Type="http://schemas.openxmlformats.org/officeDocument/2006/relationships/chart" Target="../charts/chart17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jpeg"/><Relationship Id="rId2" Type="http://schemas.openxmlformats.org/officeDocument/2006/relationships/image" Target="../media/image60.jpe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jpeg"/><Relationship Id="rId2" Type="http://schemas.openxmlformats.org/officeDocument/2006/relationships/image" Target="../media/image6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5.jpeg"/><Relationship Id="rId4" Type="http://schemas.openxmlformats.org/officeDocument/2006/relationships/image" Target="../media/image64.jpeg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0.xml"/><Relationship Id="rId2" Type="http://schemas.openxmlformats.org/officeDocument/2006/relationships/chart" Target="../charts/chart19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jpeg"/><Relationship Id="rId2" Type="http://schemas.openxmlformats.org/officeDocument/2006/relationships/image" Target="../media/image66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70.jpeg"/><Relationship Id="rId5" Type="http://schemas.openxmlformats.org/officeDocument/2006/relationships/image" Target="../media/image69.jpeg"/><Relationship Id="rId4" Type="http://schemas.openxmlformats.org/officeDocument/2006/relationships/image" Target="../media/image68.jpeg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1.xml"/><Relationship Id="rId1" Type="http://schemas.openxmlformats.org/officeDocument/2006/relationships/slideLayout" Target="../slideLayouts/slideLayout6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eg"/><Relationship Id="rId3" Type="http://schemas.openxmlformats.org/officeDocument/2006/relationships/image" Target="../media/image7.png"/><Relationship Id="rId7" Type="http://schemas.openxmlformats.org/officeDocument/2006/relationships/image" Target="../media/image11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eg"/><Relationship Id="rId5" Type="http://schemas.openxmlformats.org/officeDocument/2006/relationships/image" Target="../media/image9.png"/><Relationship Id="rId10" Type="http://schemas.openxmlformats.org/officeDocument/2006/relationships/image" Target="../media/image14.jpeg"/><Relationship Id="rId4" Type="http://schemas.openxmlformats.org/officeDocument/2006/relationships/image" Target="../media/image8.png"/><Relationship Id="rId9" Type="http://schemas.openxmlformats.org/officeDocument/2006/relationships/image" Target="../media/image13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53082" y="260648"/>
            <a:ext cx="1916949" cy="29523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7411" name="Содержимое 2"/>
          <p:cNvSpPr>
            <a:spLocks noGrp="1"/>
          </p:cNvSpPr>
          <p:nvPr>
            <p:ph idx="1"/>
          </p:nvPr>
        </p:nvSpPr>
        <p:spPr>
          <a:xfrm>
            <a:off x="683568" y="1844824"/>
            <a:ext cx="7992888" cy="4608512"/>
          </a:xfrm>
        </p:spPr>
        <p:txBody>
          <a:bodyPr>
            <a:normAutofit fontScale="77500" lnSpcReduction="20000"/>
          </a:bodyPr>
          <a:lstStyle/>
          <a:p>
            <a:pPr eaLnBrk="1" hangingPunct="1">
              <a:buFont typeface="Wingdings 3" pitchFamily="18" charset="2"/>
              <a:buNone/>
            </a:pPr>
            <a:r>
              <a:rPr lang="ru-RU" sz="5400" b="1" dirty="0" smtClean="0">
                <a:solidFill>
                  <a:schemeClr val="tx1"/>
                </a:solidFill>
              </a:rPr>
              <a:t>Отчет об исполнении</a:t>
            </a:r>
          </a:p>
          <a:p>
            <a:pPr eaLnBrk="1" hangingPunct="1">
              <a:buFont typeface="Wingdings 3" pitchFamily="18" charset="2"/>
              <a:buNone/>
            </a:pPr>
            <a:r>
              <a:rPr lang="ru-RU" sz="5400" b="1" dirty="0" smtClean="0">
                <a:solidFill>
                  <a:schemeClr val="tx1"/>
                </a:solidFill>
              </a:rPr>
              <a:t>бюджета Тяжинского</a:t>
            </a:r>
          </a:p>
          <a:p>
            <a:pPr eaLnBrk="1" hangingPunct="1">
              <a:buFont typeface="Wingdings 3" pitchFamily="18" charset="2"/>
              <a:buNone/>
            </a:pPr>
            <a:r>
              <a:rPr lang="ru-RU" sz="5400" b="1" dirty="0" smtClean="0">
                <a:solidFill>
                  <a:schemeClr val="tx1"/>
                </a:solidFill>
              </a:rPr>
              <a:t>муниципального района </a:t>
            </a:r>
          </a:p>
          <a:p>
            <a:pPr eaLnBrk="1" hangingPunct="1">
              <a:buFont typeface="Wingdings 3" pitchFamily="18" charset="2"/>
              <a:buNone/>
            </a:pPr>
            <a:r>
              <a:rPr lang="ru-RU" sz="5400" b="1" dirty="0" smtClean="0">
                <a:solidFill>
                  <a:schemeClr val="tx1"/>
                </a:solidFill>
              </a:rPr>
              <a:t>за 2017 год</a:t>
            </a:r>
          </a:p>
          <a:p>
            <a:pPr eaLnBrk="1" hangingPunct="1">
              <a:buFont typeface="Wingdings 3" pitchFamily="18" charset="2"/>
              <a:buNone/>
            </a:pPr>
            <a:endParaRPr lang="ru-RU" sz="5400" b="1" dirty="0" smtClean="0">
              <a:solidFill>
                <a:schemeClr val="tx1"/>
              </a:solidFill>
            </a:endParaRPr>
          </a:p>
          <a:p>
            <a:pPr eaLnBrk="1" hangingPunct="1">
              <a:buFont typeface="Wingdings 3" pitchFamily="18" charset="2"/>
              <a:buNone/>
            </a:pPr>
            <a:r>
              <a:rPr lang="ru-RU" sz="4600" b="1" dirty="0" smtClean="0">
                <a:solidFill>
                  <a:schemeClr val="tx1"/>
                </a:solidFill>
              </a:rPr>
              <a:t>в доступной форме</a:t>
            </a:r>
          </a:p>
          <a:p>
            <a:pPr eaLnBrk="1" hangingPunct="1">
              <a:buFont typeface="Wingdings 3" pitchFamily="18" charset="2"/>
              <a:buNone/>
            </a:pPr>
            <a:r>
              <a:rPr lang="ru-RU" sz="5400" b="1" dirty="0" smtClean="0">
                <a:solidFill>
                  <a:schemeClr val="tx1"/>
                </a:solidFill>
              </a:rPr>
              <a:t>«БЮДЖЕТ ДЛЯ ГРАЖДАН»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9440" y="1212894"/>
            <a:ext cx="7810991" cy="52877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60648"/>
            <a:ext cx="8229600" cy="1051520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ru-RU" sz="2800" b="1" dirty="0" smtClean="0">
                <a:solidFill>
                  <a:schemeClr val="tx1"/>
                </a:solidFill>
              </a:rPr>
              <a:t>Основные понятия, используемые в бюджетном процессе</a:t>
            </a:r>
            <a:endParaRPr lang="ru-RU" sz="2800" b="1" dirty="0">
              <a:solidFill>
                <a:schemeClr val="tx1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781128"/>
          </a:xfrm>
        </p:spPr>
        <p:txBody>
          <a:bodyPr/>
          <a:lstStyle/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649441" y="1412776"/>
            <a:ext cx="7810990" cy="86409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b="1" dirty="0" smtClean="0">
                <a:latin typeface="Times New Roman"/>
              </a:rPr>
              <a:t>Межбюджетные </a:t>
            </a:r>
            <a:r>
              <a:rPr lang="ru-RU" b="1" dirty="0">
                <a:latin typeface="Times New Roman"/>
              </a:rPr>
              <a:t>трансферты </a:t>
            </a:r>
            <a:r>
              <a:rPr lang="ru-RU" dirty="0">
                <a:latin typeface="Times New Roman"/>
              </a:rPr>
              <a:t>- средства, предоставляемые одним бюджетом бюджетной системы Российской Федерации другому бюджету бюджетной системы Российской Федерации</a:t>
            </a:r>
          </a:p>
        </p:txBody>
      </p:sp>
      <p:graphicFrame>
        <p:nvGraphicFramePr>
          <p:cNvPr id="5" name="Схема 4"/>
          <p:cNvGraphicFramePr/>
          <p:nvPr>
            <p:extLst>
              <p:ext uri="{D42A27DB-BD31-4B8C-83A1-F6EECF244321}">
                <p14:modId xmlns:p14="http://schemas.microsoft.com/office/powerpoint/2010/main" val="3194146685"/>
              </p:ext>
            </p:extLst>
          </p:nvPr>
        </p:nvGraphicFramePr>
        <p:xfrm>
          <a:off x="323528" y="3212976"/>
          <a:ext cx="3888432" cy="20093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pSp>
        <p:nvGrpSpPr>
          <p:cNvPr id="12" name="Группа 11"/>
          <p:cNvGrpSpPr/>
          <p:nvPr/>
        </p:nvGrpSpPr>
        <p:grpSpPr>
          <a:xfrm>
            <a:off x="3347864" y="2276871"/>
            <a:ext cx="2265717" cy="3880838"/>
            <a:chOff x="936092" y="-935738"/>
            <a:chExt cx="2007401" cy="3880838"/>
          </a:xfrm>
        </p:grpSpPr>
        <p:sp>
          <p:nvSpPr>
            <p:cNvPr id="14" name="Пятиугольник 13"/>
            <p:cNvSpPr/>
            <p:nvPr/>
          </p:nvSpPr>
          <p:spPr>
            <a:xfrm rot="16200000">
              <a:off x="-626" y="981"/>
              <a:ext cx="3880837" cy="2007401"/>
            </a:xfrm>
            <a:prstGeom prst="homePlate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5" name="Пятиугольник 4"/>
            <p:cNvSpPr/>
            <p:nvPr/>
          </p:nvSpPr>
          <p:spPr>
            <a:xfrm rot="16200000">
              <a:off x="-626" y="980"/>
              <a:ext cx="3880837" cy="2007401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5400" tIns="12700" rIns="0" bIns="12700" numCol="1" spcCol="1270" anchor="ctr" anchorCtr="0">
              <a:noAutofit/>
            </a:bodyPr>
            <a:lstStyle/>
            <a:p>
              <a:pPr defTabSz="889000">
                <a:lnSpc>
                  <a:spcPct val="90000"/>
                </a:lnSpc>
                <a:spcAft>
                  <a:spcPct val="35000"/>
                </a:spcAft>
              </a:pPr>
              <a:r>
                <a:rPr lang="ru-RU" sz="2000" b="1" dirty="0" smtClean="0"/>
                <a:t>субвенции</a:t>
              </a:r>
              <a:r>
                <a:rPr lang="ru-RU" sz="2000" dirty="0" smtClean="0"/>
                <a:t> – средства бюджетов другого уровня для </a:t>
              </a:r>
              <a:r>
                <a:rPr lang="ru-RU" sz="2000" dirty="0"/>
                <a:t>предоставления </a:t>
              </a:r>
              <a:r>
                <a:rPr lang="ru-RU" sz="2000" dirty="0" smtClean="0"/>
                <a:t>местным </a:t>
              </a:r>
              <a:r>
                <a:rPr lang="ru-RU" sz="2000" dirty="0"/>
                <a:t>бюджетам на исполнение </a:t>
              </a:r>
              <a:r>
                <a:rPr lang="ru-RU" sz="2000" dirty="0" smtClean="0"/>
                <a:t>государственных полномочий  органов местного самоуправления</a:t>
              </a:r>
              <a:endParaRPr lang="ru-RU" sz="2000" kern="1200" dirty="0"/>
            </a:p>
          </p:txBody>
        </p:sp>
      </p:grpSp>
      <p:grpSp>
        <p:nvGrpSpPr>
          <p:cNvPr id="16" name="Группа 15"/>
          <p:cNvGrpSpPr/>
          <p:nvPr/>
        </p:nvGrpSpPr>
        <p:grpSpPr>
          <a:xfrm>
            <a:off x="5796136" y="2276870"/>
            <a:ext cx="2367441" cy="3880839"/>
            <a:chOff x="576052" y="-935739"/>
            <a:chExt cx="2367441" cy="3880839"/>
          </a:xfrm>
        </p:grpSpPr>
        <p:sp>
          <p:nvSpPr>
            <p:cNvPr id="17" name="Пятиугольник 16"/>
            <p:cNvSpPr/>
            <p:nvPr/>
          </p:nvSpPr>
          <p:spPr>
            <a:xfrm rot="16200000">
              <a:off x="-180646" y="-179041"/>
              <a:ext cx="3880837" cy="2367441"/>
            </a:xfrm>
            <a:prstGeom prst="homePlate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pPr algn="just"/>
              <a:r>
                <a:rPr lang="ru-RU" b="1" dirty="0" smtClean="0"/>
                <a:t>субсидии</a:t>
              </a:r>
              <a:r>
                <a:rPr lang="ru-RU" dirty="0" smtClean="0"/>
                <a:t> –</a:t>
              </a:r>
              <a:r>
                <a:rPr lang="ru-RU" dirty="0" smtClean="0">
                  <a:latin typeface="Times New Roman"/>
                </a:rPr>
                <a:t> средства </a:t>
              </a:r>
              <a:endParaRPr lang="ru-RU" dirty="0">
                <a:latin typeface="Times New Roman"/>
              </a:endParaRPr>
            </a:p>
            <a:p>
              <a:pPr algn="just"/>
              <a:r>
                <a:rPr lang="ru-RU" dirty="0">
                  <a:latin typeface="Times New Roman"/>
                </a:rPr>
                <a:t>из федерального бюджета</a:t>
              </a:r>
            </a:p>
            <a:p>
              <a:pPr algn="just"/>
              <a:r>
                <a:rPr lang="ru-RU" dirty="0" smtClean="0">
                  <a:latin typeface="Times New Roman"/>
                </a:rPr>
                <a:t>предоставляемые бюджетам</a:t>
              </a:r>
              <a:endParaRPr lang="ru-RU" dirty="0">
                <a:latin typeface="Times New Roman"/>
              </a:endParaRPr>
            </a:p>
            <a:p>
              <a:pPr algn="just"/>
              <a:r>
                <a:rPr lang="ru-RU" dirty="0">
                  <a:latin typeface="Times New Roman"/>
                </a:rPr>
                <a:t>в целях </a:t>
              </a:r>
              <a:r>
                <a:rPr lang="ru-RU" dirty="0" err="1" smtClean="0">
                  <a:latin typeface="Times New Roman"/>
                </a:rPr>
                <a:t>софинансирования</a:t>
              </a:r>
              <a:r>
                <a:rPr lang="ru-RU" dirty="0" smtClean="0">
                  <a:latin typeface="Times New Roman"/>
                </a:rPr>
                <a:t> расходных </a:t>
              </a:r>
              <a:r>
                <a:rPr lang="ru-RU" dirty="0">
                  <a:latin typeface="Times New Roman"/>
                </a:rPr>
                <a:t>обязательств, возникающих при выполнении полномочий </a:t>
              </a:r>
              <a:r>
                <a:rPr lang="ru-RU" dirty="0" smtClean="0">
                  <a:latin typeface="Times New Roman"/>
                </a:rPr>
                <a:t>органов </a:t>
              </a:r>
              <a:r>
                <a:rPr lang="ru-RU" dirty="0">
                  <a:latin typeface="Times New Roman"/>
                </a:rPr>
                <a:t>местного самоуправления</a:t>
              </a:r>
            </a:p>
            <a:p>
              <a:r>
                <a:rPr lang="ru-RU" dirty="0" smtClean="0"/>
                <a:t>- </a:t>
              </a:r>
              <a:endParaRPr lang="ru-RU" dirty="0"/>
            </a:p>
          </p:txBody>
        </p:sp>
        <p:sp>
          <p:nvSpPr>
            <p:cNvPr id="18" name="Пятиугольник 4"/>
            <p:cNvSpPr/>
            <p:nvPr/>
          </p:nvSpPr>
          <p:spPr>
            <a:xfrm rot="16200000">
              <a:off x="250299" y="251906"/>
              <a:ext cx="3378987" cy="2007401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5400" tIns="12700" rIns="0" bIns="12700" numCol="1" spcCol="1270" anchor="ctr" anchorCtr="0">
              <a:noAutofit/>
            </a:bodyPr>
            <a:lstStyle/>
            <a:p>
              <a:pPr lvl="0" algn="ctr" defTabSz="88900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2000" kern="1200" dirty="0"/>
            </a:p>
          </p:txBody>
        </p:sp>
      </p:grpSp>
    </p:spTree>
    <p:extLst>
      <p:ext uri="{BB962C8B-B14F-4D97-AF65-F5344CB8AC3E}">
        <p14:creationId xmlns:p14="http://schemas.microsoft.com/office/powerpoint/2010/main" val="13441676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60648"/>
            <a:ext cx="8229600" cy="1051520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ru-RU" sz="2800" b="1" dirty="0" smtClean="0">
                <a:solidFill>
                  <a:schemeClr val="tx1"/>
                </a:solidFill>
              </a:rPr>
              <a:t>Основные понятия, используемые в бюджетном процессе</a:t>
            </a:r>
            <a:endParaRPr lang="ru-RU" sz="2800" b="1" dirty="0">
              <a:solidFill>
                <a:schemeClr val="tx1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781128"/>
          </a:xfrm>
        </p:spPr>
        <p:txBody>
          <a:bodyPr/>
          <a:lstStyle/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3491" y="1583186"/>
            <a:ext cx="7956550" cy="8969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Прямоугольник 6"/>
          <p:cNvSpPr/>
          <p:nvPr/>
        </p:nvSpPr>
        <p:spPr>
          <a:xfrm rot="10800000" flipV="1">
            <a:off x="721420" y="1556792"/>
            <a:ext cx="7884571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b="1" dirty="0">
                <a:solidFill>
                  <a:schemeClr val="lt1"/>
                </a:solidFill>
                <a:latin typeface="Times New Roman"/>
              </a:rPr>
              <a:t>Расходы бюджета </a:t>
            </a:r>
            <a:r>
              <a:rPr lang="ru-RU" dirty="0">
                <a:solidFill>
                  <a:schemeClr val="lt1"/>
                </a:solidFill>
                <a:latin typeface="Times New Roman"/>
              </a:rPr>
              <a:t>- выплачиваемые из бюджета денежные средства, за исключением средств, являющихся источниками финансирования дефицита бюджета</a:t>
            </a:r>
          </a:p>
        </p:txBody>
      </p:sp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3491" y="2480122"/>
            <a:ext cx="7956549" cy="41681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298020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980" y="2149275"/>
            <a:ext cx="8066176" cy="44452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12916" y="188640"/>
            <a:ext cx="8229600" cy="907504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ru-RU" sz="2800" b="1" dirty="0" smtClean="0">
                <a:solidFill>
                  <a:schemeClr val="tx1"/>
                </a:solidFill>
              </a:rPr>
              <a:t>Основные понятия, используемые в бюджетном процессе</a:t>
            </a:r>
            <a:endParaRPr lang="ru-RU" sz="2800" b="1" dirty="0">
              <a:solidFill>
                <a:schemeClr val="tx1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781128"/>
          </a:xfrm>
        </p:spPr>
        <p:txBody>
          <a:bodyPr/>
          <a:lstStyle/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</p:txBody>
      </p:sp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981" y="1163229"/>
            <a:ext cx="8066176" cy="4655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Прямоугольник 7"/>
          <p:cNvSpPr/>
          <p:nvPr/>
        </p:nvSpPr>
        <p:spPr>
          <a:xfrm>
            <a:off x="631606" y="1163230"/>
            <a:ext cx="775137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schemeClr val="lt1"/>
                </a:solidFill>
                <a:latin typeface="Times New Roman"/>
              </a:rPr>
              <a:t>Д</a:t>
            </a:r>
            <a:r>
              <a:rPr lang="ru-RU" b="1" dirty="0" smtClean="0">
                <a:solidFill>
                  <a:schemeClr val="lt1"/>
                </a:solidFill>
                <a:latin typeface="Times New Roman"/>
              </a:rPr>
              <a:t>ефицит </a:t>
            </a:r>
            <a:r>
              <a:rPr lang="ru-RU" b="1" dirty="0">
                <a:solidFill>
                  <a:schemeClr val="lt1"/>
                </a:solidFill>
                <a:latin typeface="Times New Roman"/>
              </a:rPr>
              <a:t>бюджета </a:t>
            </a:r>
            <a:r>
              <a:rPr lang="ru-RU" dirty="0">
                <a:solidFill>
                  <a:schemeClr val="lt1"/>
                </a:solidFill>
                <a:latin typeface="Times New Roman"/>
              </a:rPr>
              <a:t>- превышение расходов бюджета над его доходами</a:t>
            </a:r>
          </a:p>
        </p:txBody>
      </p:sp>
      <p:pic>
        <p:nvPicPr>
          <p:cNvPr id="13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980" y="1700808"/>
            <a:ext cx="8092317" cy="4484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Прямоугольник 8"/>
          <p:cNvSpPr/>
          <p:nvPr/>
        </p:nvSpPr>
        <p:spPr>
          <a:xfrm>
            <a:off x="667276" y="1750369"/>
            <a:ext cx="792088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schemeClr val="lt1"/>
                </a:solidFill>
                <a:latin typeface="Times New Roman"/>
              </a:rPr>
              <a:t>П</a:t>
            </a:r>
            <a:r>
              <a:rPr lang="ru-RU" b="1" dirty="0" smtClean="0">
                <a:solidFill>
                  <a:schemeClr val="lt1"/>
                </a:solidFill>
                <a:latin typeface="Times New Roman"/>
              </a:rPr>
              <a:t>рофицит </a:t>
            </a:r>
            <a:r>
              <a:rPr lang="ru-RU" b="1" dirty="0">
                <a:solidFill>
                  <a:schemeClr val="lt1"/>
                </a:solidFill>
                <a:latin typeface="Times New Roman"/>
              </a:rPr>
              <a:t>бюджета</a:t>
            </a:r>
            <a:r>
              <a:rPr lang="ru-RU" b="1" dirty="0"/>
              <a:t> </a:t>
            </a:r>
            <a:r>
              <a:rPr lang="ru-RU" dirty="0">
                <a:solidFill>
                  <a:schemeClr val="lt1"/>
                </a:solidFill>
                <a:latin typeface="Times New Roman"/>
              </a:rPr>
              <a:t>- превышение доходов бюджета над его расходами</a:t>
            </a:r>
          </a:p>
        </p:txBody>
      </p:sp>
    </p:spTree>
    <p:extLst>
      <p:ext uri="{BB962C8B-B14F-4D97-AF65-F5344CB8AC3E}">
        <p14:creationId xmlns:p14="http://schemas.microsoft.com/office/powerpoint/2010/main" val="5935993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547464"/>
          </a:xfrm>
        </p:spPr>
        <p:txBody>
          <a:bodyPr/>
          <a:lstStyle/>
          <a:p>
            <a:r>
              <a:rPr lang="ru-RU" sz="2600" b="1" dirty="0" smtClean="0">
                <a:solidFill>
                  <a:schemeClr val="tx1"/>
                </a:solidFill>
              </a:rPr>
              <a:t>Гражданин, его участие в бюджетном процессе</a:t>
            </a:r>
            <a:endParaRPr lang="ru-RU" sz="2600" b="1" dirty="0">
              <a:solidFill>
                <a:schemeClr val="tx1"/>
              </a:solidFill>
            </a:endParaRPr>
          </a:p>
        </p:txBody>
      </p:sp>
      <p:pic>
        <p:nvPicPr>
          <p:cNvPr id="4099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692696"/>
            <a:ext cx="8640960" cy="59046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099887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772816"/>
            <a:ext cx="3062439" cy="43819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476672"/>
            <a:ext cx="8229600" cy="864096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ru-RU" sz="2400" b="1" dirty="0">
                <a:solidFill>
                  <a:schemeClr val="tx1"/>
                </a:solidFill>
              </a:rPr>
              <a:t>Административно-территориальное деление Тяжинского муниципального района</a:t>
            </a:r>
          </a:p>
        </p:txBody>
      </p:sp>
      <p:sp>
        <p:nvSpPr>
          <p:cNvPr id="4" name="Прямоугольник с двумя скругленными противолежащими углами 3"/>
          <p:cNvSpPr/>
          <p:nvPr/>
        </p:nvSpPr>
        <p:spPr>
          <a:xfrm>
            <a:off x="3995936" y="1844824"/>
            <a:ext cx="4752528" cy="1008112"/>
          </a:xfrm>
          <a:prstGeom prst="round2DiagRect">
            <a:avLst>
              <a:gd name="adj1" fmla="val 50000"/>
              <a:gd name="adj2" fmla="val 50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Территория Тяжинского муниципального района </a:t>
            </a:r>
            <a:r>
              <a:rPr lang="en-US" dirty="0" smtClean="0"/>
              <a:t>S = 3</a:t>
            </a:r>
            <a:r>
              <a:rPr lang="ru-RU" dirty="0" smtClean="0"/>
              <a:t> </a:t>
            </a:r>
            <a:r>
              <a:rPr lang="en-US" dirty="0" smtClean="0"/>
              <a:t>531 </a:t>
            </a:r>
            <a:r>
              <a:rPr lang="ru-RU" dirty="0" err="1" smtClean="0"/>
              <a:t>кв.км</a:t>
            </a:r>
            <a:r>
              <a:rPr lang="ru-RU" dirty="0" smtClean="0"/>
              <a:t> численность на 01.01.2017  - 22 670 чел.</a:t>
            </a:r>
            <a:endParaRPr lang="ru-RU" dirty="0"/>
          </a:p>
        </p:txBody>
      </p:sp>
      <p:sp>
        <p:nvSpPr>
          <p:cNvPr id="7" name="Прямоугольник с двумя скругленными противолежащими углами 6"/>
          <p:cNvSpPr/>
          <p:nvPr/>
        </p:nvSpPr>
        <p:spPr>
          <a:xfrm>
            <a:off x="4198564" y="3068960"/>
            <a:ext cx="4752528" cy="2952328"/>
          </a:xfrm>
          <a:prstGeom prst="round2DiagRect">
            <a:avLst>
              <a:gd name="adj1" fmla="val 50000"/>
              <a:gd name="adj2" fmla="val 50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/>
              <a:t>По площади Тяжинский муниципальный район занимает 10 место среди муниципальных  образований Кемеровской области, по численности населения –</a:t>
            </a:r>
          </a:p>
          <a:p>
            <a:pPr algn="ctr"/>
            <a:r>
              <a:rPr lang="ru-RU" sz="1600" dirty="0" smtClean="0"/>
              <a:t> 5  место в области.</a:t>
            </a:r>
          </a:p>
          <a:p>
            <a:pPr algn="ctr"/>
            <a:r>
              <a:rPr lang="ru-RU" sz="1600" dirty="0" smtClean="0"/>
              <a:t>Плотность населения составляет </a:t>
            </a:r>
          </a:p>
          <a:p>
            <a:pPr algn="ctr"/>
            <a:r>
              <a:rPr lang="ru-RU" sz="1600" dirty="0" smtClean="0"/>
              <a:t> 6,42 чел. на </a:t>
            </a:r>
            <a:r>
              <a:rPr lang="ru-RU" sz="1600" dirty="0" err="1" smtClean="0"/>
              <a:t>кв.км</a:t>
            </a:r>
            <a:r>
              <a:rPr lang="ru-RU" sz="1600" dirty="0" smtClean="0"/>
              <a:t>.</a:t>
            </a:r>
          </a:p>
          <a:p>
            <a:pPr algn="ctr"/>
            <a:r>
              <a:rPr lang="ru-RU" sz="1600" dirty="0" smtClean="0"/>
              <a:t>В Тяжинском районе  42 населенных пункта в составе 2 городских и 10 сельских поселений</a:t>
            </a:r>
            <a:endParaRPr lang="ru-RU" sz="1600" dirty="0"/>
          </a:p>
        </p:txBody>
      </p:sp>
    </p:spTree>
    <p:extLst>
      <p:ext uri="{BB962C8B-B14F-4D97-AF65-F5344CB8AC3E}">
        <p14:creationId xmlns:p14="http://schemas.microsoft.com/office/powerpoint/2010/main" val="6327817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260648"/>
            <a:ext cx="8712968" cy="1008112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ru-RU" sz="2800" b="1" dirty="0">
                <a:solidFill>
                  <a:schemeClr val="tx1"/>
                </a:solidFill>
              </a:rPr>
              <a:t>Правовое регулирование исполнения бюджета Тяжинского муниципального района</a:t>
            </a:r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611560" y="1988840"/>
            <a:ext cx="2304256" cy="280831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БЮДЖЕТ </a:t>
            </a:r>
          </a:p>
          <a:p>
            <a:pPr algn="ctr"/>
            <a:endParaRPr lang="ru-RU" dirty="0"/>
          </a:p>
          <a:p>
            <a:pPr algn="ctr"/>
            <a:r>
              <a:rPr lang="ru-RU" dirty="0" smtClean="0"/>
              <a:t>ТЯЖИНСКОГО МУНИЦИАЛЬНОГО РАЙОНА </a:t>
            </a:r>
          </a:p>
          <a:p>
            <a:pPr algn="ctr"/>
            <a:endParaRPr lang="ru-RU" dirty="0" smtClean="0"/>
          </a:p>
          <a:p>
            <a:pPr algn="ctr"/>
            <a:r>
              <a:rPr lang="ru-RU" dirty="0" smtClean="0"/>
              <a:t>на  2017 год</a:t>
            </a:r>
            <a:endParaRPr lang="ru-RU" dirty="0"/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3419872" y="1484784"/>
            <a:ext cx="5472608" cy="151216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sz="1600" dirty="0" smtClean="0"/>
              <a:t>был сформирован и исполнялся на основе:</a:t>
            </a:r>
          </a:p>
          <a:p>
            <a:pPr algn="just"/>
            <a:r>
              <a:rPr lang="ru-RU" sz="1600" dirty="0"/>
              <a:t>*</a:t>
            </a:r>
            <a:r>
              <a:rPr lang="ru-RU" sz="1600" dirty="0" smtClean="0"/>
              <a:t> </a:t>
            </a:r>
            <a:r>
              <a:rPr lang="ru-RU" sz="1600" dirty="0"/>
              <a:t>прогноза </a:t>
            </a:r>
            <a:r>
              <a:rPr lang="ru-RU" sz="1600" dirty="0" smtClean="0"/>
              <a:t>социально-экономического развития района на 2017 год и плановый период 2018 и 2019 годов</a:t>
            </a:r>
          </a:p>
          <a:p>
            <a:pPr algn="just"/>
            <a:r>
              <a:rPr lang="ru-RU" sz="1600" dirty="0" smtClean="0"/>
              <a:t>* основных направлений бюджетной и налоговой политики района</a:t>
            </a:r>
            <a:endParaRPr lang="ru-RU" sz="1600" dirty="0"/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3419872" y="3284984"/>
            <a:ext cx="5472608" cy="1800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600" dirty="0" smtClean="0"/>
              <a:t>руководствовался основными принципами:</a:t>
            </a:r>
          </a:p>
          <a:p>
            <a:pPr algn="just"/>
            <a:r>
              <a:rPr lang="ru-RU" sz="1600" dirty="0" smtClean="0"/>
              <a:t>* самостоятельности </a:t>
            </a:r>
            <a:r>
              <a:rPr lang="ru-RU" sz="1600" dirty="0"/>
              <a:t>бюджета</a:t>
            </a:r>
            <a:endParaRPr lang="ru-RU" sz="1600" dirty="0" smtClean="0"/>
          </a:p>
          <a:p>
            <a:pPr algn="just"/>
            <a:r>
              <a:rPr lang="ru-RU" sz="1600" dirty="0" smtClean="0"/>
              <a:t>* сбалансированности бюджета</a:t>
            </a:r>
          </a:p>
          <a:p>
            <a:pPr algn="just"/>
            <a:r>
              <a:rPr lang="ru-RU" sz="1600" dirty="0" smtClean="0"/>
              <a:t>* прозрачности (открытости)</a:t>
            </a:r>
          </a:p>
          <a:p>
            <a:pPr algn="just"/>
            <a:r>
              <a:rPr lang="ru-RU" sz="1600" dirty="0" smtClean="0"/>
              <a:t>* эффективности </a:t>
            </a:r>
            <a:r>
              <a:rPr lang="ru-RU" sz="1600" dirty="0"/>
              <a:t>использования бюджетных </a:t>
            </a:r>
            <a:r>
              <a:rPr lang="ru-RU" sz="1600" dirty="0" smtClean="0"/>
              <a:t>средств</a:t>
            </a:r>
          </a:p>
          <a:p>
            <a:pPr algn="just"/>
            <a:r>
              <a:rPr lang="ru-RU" sz="1600" dirty="0" smtClean="0"/>
              <a:t>* </a:t>
            </a:r>
            <a:r>
              <a:rPr lang="ru-RU" sz="1600" dirty="0"/>
              <a:t>адресности и целевого характера бюджетных средств</a:t>
            </a:r>
            <a:endParaRPr lang="ru-RU" dirty="0" smtClean="0"/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611560" y="5373216"/>
            <a:ext cx="8280920" cy="129614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 smtClean="0"/>
              <a:t>утвержден: </a:t>
            </a:r>
          </a:p>
          <a:p>
            <a:pPr algn="just"/>
            <a:r>
              <a:rPr lang="ru-RU" dirty="0" smtClean="0"/>
              <a:t>Решением Совета народных депутатов Тяжинского муниципального района «О бюджете Тяжинского муниципального района на 2017 год и на плановый период 2018 и 2019 годов» от 22.12.2016 № 27.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943159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188640"/>
            <a:ext cx="8686800" cy="794392"/>
          </a:xfrm>
        </p:spPr>
        <p:txBody>
          <a:bodyPr>
            <a:noAutofit/>
          </a:bodyPr>
          <a:lstStyle/>
          <a:p>
            <a:pPr algn="ctr" eaLnBrk="1" fontAlgn="auto" hangingPunct="1">
              <a:lnSpc>
                <a:spcPct val="100000"/>
              </a:lnSpc>
              <a:spcAft>
                <a:spcPts val="0"/>
              </a:spcAft>
              <a:defRPr/>
            </a:pPr>
            <a:r>
              <a:rPr lang="ru-RU" sz="2600" b="1" dirty="0">
                <a:solidFill>
                  <a:schemeClr val="tx1"/>
                </a:solidFill>
              </a:rPr>
              <a:t>Основные характеристики бюджета </a:t>
            </a:r>
            <a:br>
              <a:rPr lang="ru-RU" sz="2600" b="1" dirty="0">
                <a:solidFill>
                  <a:schemeClr val="tx1"/>
                </a:solidFill>
              </a:rPr>
            </a:br>
            <a:r>
              <a:rPr lang="ru-RU" sz="2600" b="1" dirty="0">
                <a:solidFill>
                  <a:schemeClr val="tx1"/>
                </a:solidFill>
              </a:rPr>
              <a:t>   Тяжинского муниципального района за 2017 год</a:t>
            </a:r>
          </a:p>
        </p:txBody>
      </p:sp>
      <p:graphicFrame>
        <p:nvGraphicFramePr>
          <p:cNvPr id="3" name="Схема 2"/>
          <p:cNvGraphicFramePr/>
          <p:nvPr>
            <p:extLst>
              <p:ext uri="{D42A27DB-BD31-4B8C-83A1-F6EECF244321}">
                <p14:modId xmlns:p14="http://schemas.microsoft.com/office/powerpoint/2010/main" val="994284082"/>
              </p:ext>
            </p:extLst>
          </p:nvPr>
        </p:nvGraphicFramePr>
        <p:xfrm>
          <a:off x="357158" y="1357298"/>
          <a:ext cx="8358246" cy="507209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8" name="Цилиндр 7"/>
          <p:cNvSpPr/>
          <p:nvPr/>
        </p:nvSpPr>
        <p:spPr>
          <a:xfrm>
            <a:off x="1785918" y="2643182"/>
            <a:ext cx="1633954" cy="928694"/>
          </a:xfrm>
          <a:prstGeom prst="can">
            <a:avLst>
              <a:gd name="adj" fmla="val 21545"/>
            </a:avLst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dirty="0" smtClean="0">
                <a:solidFill>
                  <a:schemeClr val="bg2">
                    <a:lumMod val="10000"/>
                  </a:schemeClr>
                </a:solidFill>
              </a:rPr>
              <a:t>1 094 095 338,16</a:t>
            </a:r>
            <a:endParaRPr lang="ru-RU" sz="1400" dirty="0">
              <a:solidFill>
                <a:schemeClr val="bg2">
                  <a:lumMod val="10000"/>
                </a:schemeClr>
              </a:solidFill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b="1" dirty="0">
              <a:ln w="50800"/>
              <a:solidFill>
                <a:schemeClr val="bg1">
                  <a:shade val="50000"/>
                </a:schemeClr>
              </a:solidFill>
            </a:endParaRPr>
          </a:p>
        </p:txBody>
      </p:sp>
      <p:sp>
        <p:nvSpPr>
          <p:cNvPr id="10" name="Цилиндр 9"/>
          <p:cNvSpPr/>
          <p:nvPr/>
        </p:nvSpPr>
        <p:spPr>
          <a:xfrm>
            <a:off x="3681507" y="4005064"/>
            <a:ext cx="1648197" cy="928688"/>
          </a:xfrm>
          <a:prstGeom prst="can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dirty="0" smtClean="0">
                <a:solidFill>
                  <a:schemeClr val="tx1"/>
                </a:solidFill>
              </a:rPr>
              <a:t>1 087 073 508,44</a:t>
            </a:r>
            <a:endParaRPr lang="ru-RU" sz="1400" dirty="0">
              <a:solidFill>
                <a:schemeClr val="tx1"/>
              </a:solidFill>
            </a:endParaRPr>
          </a:p>
        </p:txBody>
      </p:sp>
      <p:sp>
        <p:nvSpPr>
          <p:cNvPr id="11" name="Цилиндр 10"/>
          <p:cNvSpPr/>
          <p:nvPr/>
        </p:nvSpPr>
        <p:spPr>
          <a:xfrm>
            <a:off x="3707904" y="2643188"/>
            <a:ext cx="1648197" cy="928687"/>
          </a:xfrm>
          <a:prstGeom prst="can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dirty="0" smtClean="0">
                <a:solidFill>
                  <a:schemeClr val="bg2">
                    <a:lumMod val="10000"/>
                  </a:schemeClr>
                </a:solidFill>
              </a:rPr>
              <a:t>1 090 144 866,08</a:t>
            </a:r>
            <a:endParaRPr lang="ru-RU" sz="1400" dirty="0">
              <a:solidFill>
                <a:schemeClr val="bg2">
                  <a:lumMod val="10000"/>
                </a:schemeClr>
              </a:solidFill>
            </a:endParaRPr>
          </a:p>
        </p:txBody>
      </p:sp>
      <p:sp>
        <p:nvSpPr>
          <p:cNvPr id="12" name="Цилиндр 11"/>
          <p:cNvSpPr/>
          <p:nvPr/>
        </p:nvSpPr>
        <p:spPr>
          <a:xfrm>
            <a:off x="5655492" y="4005064"/>
            <a:ext cx="1285875" cy="928688"/>
          </a:xfrm>
          <a:prstGeom prst="can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dirty="0" smtClean="0">
                <a:solidFill>
                  <a:schemeClr val="tx1"/>
                </a:solidFill>
              </a:rPr>
              <a:t>99,3%</a:t>
            </a:r>
            <a:endParaRPr lang="ru-RU" sz="1400" dirty="0">
              <a:solidFill>
                <a:schemeClr val="tx1"/>
              </a:solidFill>
            </a:endParaRPr>
          </a:p>
        </p:txBody>
      </p:sp>
      <p:sp>
        <p:nvSpPr>
          <p:cNvPr id="13" name="Цилиндр 12"/>
          <p:cNvSpPr/>
          <p:nvPr/>
        </p:nvSpPr>
        <p:spPr>
          <a:xfrm>
            <a:off x="5652120" y="2646363"/>
            <a:ext cx="1285874" cy="925512"/>
          </a:xfrm>
          <a:prstGeom prst="can">
            <a:avLst>
              <a:gd name="adj" fmla="val 23297"/>
            </a:avLst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dirty="0" smtClean="0">
                <a:solidFill>
                  <a:schemeClr val="tx1"/>
                </a:solidFill>
              </a:rPr>
              <a:t>99,6%</a:t>
            </a:r>
            <a:endParaRPr lang="ru-RU" sz="1400" dirty="0">
              <a:solidFill>
                <a:schemeClr val="tx1"/>
              </a:solidFill>
            </a:endParaRPr>
          </a:p>
        </p:txBody>
      </p:sp>
      <p:sp>
        <p:nvSpPr>
          <p:cNvPr id="15" name="Цилиндр 14"/>
          <p:cNvSpPr/>
          <p:nvPr/>
        </p:nvSpPr>
        <p:spPr>
          <a:xfrm>
            <a:off x="1785938" y="4005064"/>
            <a:ext cx="1633934" cy="928688"/>
          </a:xfrm>
          <a:prstGeom prst="can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dirty="0" smtClean="0">
                <a:solidFill>
                  <a:schemeClr val="tx1"/>
                </a:solidFill>
              </a:rPr>
              <a:t>1 094 095 338,16</a:t>
            </a:r>
            <a:endParaRPr lang="ru-RU" sz="1400" dirty="0">
              <a:solidFill>
                <a:schemeClr val="tx1"/>
              </a:solidFill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16" name="Цилиндр 15"/>
          <p:cNvSpPr/>
          <p:nvPr/>
        </p:nvSpPr>
        <p:spPr>
          <a:xfrm>
            <a:off x="3707904" y="5273671"/>
            <a:ext cx="1648196" cy="857250"/>
          </a:xfrm>
          <a:prstGeom prst="can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dirty="0" smtClean="0">
                <a:solidFill>
                  <a:schemeClr val="tx1"/>
                </a:solidFill>
              </a:rPr>
              <a:t>3 071 357,64</a:t>
            </a:r>
            <a:endParaRPr lang="ru-RU" sz="1400" dirty="0">
              <a:solidFill>
                <a:schemeClr val="tx1"/>
              </a:solidFill>
            </a:endParaRPr>
          </a:p>
        </p:txBody>
      </p:sp>
      <p:sp>
        <p:nvSpPr>
          <p:cNvPr id="17" name="Цилиндр 16"/>
          <p:cNvSpPr/>
          <p:nvPr/>
        </p:nvSpPr>
        <p:spPr>
          <a:xfrm>
            <a:off x="1794079" y="5301208"/>
            <a:ext cx="1633954" cy="857250"/>
          </a:xfrm>
          <a:prstGeom prst="can">
            <a:avLst>
              <a:gd name="adj" fmla="val 28233"/>
            </a:avLst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dirty="0" smtClean="0">
                <a:solidFill>
                  <a:schemeClr val="tx1"/>
                </a:solidFill>
              </a:rPr>
              <a:t>0,00</a:t>
            </a:r>
            <a:endParaRPr lang="ru-RU" sz="1400" dirty="0">
              <a:solidFill>
                <a:schemeClr val="tx1"/>
              </a:solidFill>
            </a:endParaRPr>
          </a:p>
        </p:txBody>
      </p:sp>
      <p:sp>
        <p:nvSpPr>
          <p:cNvPr id="18" name="Цилиндр 17"/>
          <p:cNvSpPr/>
          <p:nvPr/>
        </p:nvSpPr>
        <p:spPr>
          <a:xfrm>
            <a:off x="7143750" y="2643188"/>
            <a:ext cx="1500188" cy="928687"/>
          </a:xfrm>
          <a:prstGeom prst="can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dirty="0" smtClean="0">
                <a:solidFill>
                  <a:schemeClr val="tx1"/>
                </a:solidFill>
              </a:rPr>
              <a:t>3 950 472,08</a:t>
            </a:r>
            <a:endParaRPr lang="ru-RU" sz="1400" dirty="0">
              <a:solidFill>
                <a:schemeClr val="tx1"/>
              </a:solidFill>
            </a:endParaRPr>
          </a:p>
        </p:txBody>
      </p:sp>
      <p:sp>
        <p:nvSpPr>
          <p:cNvPr id="19" name="Цилиндр 18"/>
          <p:cNvSpPr/>
          <p:nvPr/>
        </p:nvSpPr>
        <p:spPr>
          <a:xfrm>
            <a:off x="7143751" y="3992047"/>
            <a:ext cx="1500188" cy="928688"/>
          </a:xfrm>
          <a:prstGeom prst="can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dirty="0" smtClean="0">
                <a:solidFill>
                  <a:schemeClr val="tx1"/>
                </a:solidFill>
              </a:rPr>
              <a:t>7 021 829,72</a:t>
            </a:r>
            <a:endParaRPr lang="ru-RU" sz="1400" dirty="0">
              <a:solidFill>
                <a:schemeClr val="tx1"/>
              </a:solidFill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23" name="Прямоугольник 22"/>
          <p:cNvSpPr/>
          <p:nvPr/>
        </p:nvSpPr>
        <p:spPr>
          <a:xfrm>
            <a:off x="1785918" y="1340768"/>
            <a:ext cx="1633954" cy="1002382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Утверждено бюджетных </a:t>
            </a:r>
            <a:r>
              <a:rPr lang="ru-RU" sz="16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ассигнований, рублей</a:t>
            </a:r>
            <a:endParaRPr lang="ru-RU" sz="16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" name="Прямоугольник 24"/>
          <p:cNvSpPr/>
          <p:nvPr/>
        </p:nvSpPr>
        <p:spPr>
          <a:xfrm>
            <a:off x="3707904" y="1340768"/>
            <a:ext cx="1648196" cy="1014153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Исполнено, рублей</a:t>
            </a:r>
          </a:p>
        </p:txBody>
      </p:sp>
      <p:sp>
        <p:nvSpPr>
          <p:cNvPr id="27" name="Прямоугольник 26"/>
          <p:cNvSpPr/>
          <p:nvPr/>
        </p:nvSpPr>
        <p:spPr>
          <a:xfrm>
            <a:off x="5652120" y="1340768"/>
            <a:ext cx="1285875" cy="1002382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% исполнения</a:t>
            </a:r>
          </a:p>
        </p:txBody>
      </p:sp>
      <p:sp>
        <p:nvSpPr>
          <p:cNvPr id="28" name="Прямоугольник 27"/>
          <p:cNvSpPr/>
          <p:nvPr/>
        </p:nvSpPr>
        <p:spPr>
          <a:xfrm>
            <a:off x="7143751" y="1340768"/>
            <a:ext cx="1500187" cy="1002382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Неисполненные назначения, рублей</a:t>
            </a:r>
          </a:p>
        </p:txBody>
      </p:sp>
      <p:sp>
        <p:nvSpPr>
          <p:cNvPr id="4" name="Стрелка вправо 3"/>
          <p:cNvSpPr/>
          <p:nvPr/>
        </p:nvSpPr>
        <p:spPr>
          <a:xfrm>
            <a:off x="107504" y="2756583"/>
            <a:ext cx="1459802" cy="705072"/>
          </a:xfrm>
          <a:prstGeom prst="rightArrow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bg1"/>
                </a:solidFill>
              </a:rPr>
              <a:t>доходы</a:t>
            </a:r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20" name="Стрелка вправо 19"/>
          <p:cNvSpPr/>
          <p:nvPr/>
        </p:nvSpPr>
        <p:spPr>
          <a:xfrm>
            <a:off x="107504" y="4089920"/>
            <a:ext cx="1459802" cy="732941"/>
          </a:xfrm>
          <a:prstGeom prst="rightArrow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bg1"/>
                </a:solidFill>
              </a:rPr>
              <a:t>расходы</a:t>
            </a:r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21" name="Стрелка вправо 20"/>
          <p:cNvSpPr/>
          <p:nvPr/>
        </p:nvSpPr>
        <p:spPr>
          <a:xfrm>
            <a:off x="107504" y="5273672"/>
            <a:ext cx="1800199" cy="1035648"/>
          </a:xfrm>
          <a:prstGeom prst="rightArrow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500" b="1" dirty="0" smtClean="0">
                <a:solidFill>
                  <a:schemeClr val="bg1"/>
                </a:solidFill>
              </a:rPr>
              <a:t>дефицит (-) профицит (+)</a:t>
            </a:r>
            <a:endParaRPr lang="ru-RU" sz="15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692696"/>
          </a:xfrm>
        </p:spPr>
        <p:txBody>
          <a:bodyPr>
            <a:noAutofit/>
          </a:bodyPr>
          <a:lstStyle/>
          <a:p>
            <a:pPr algn="ctr" eaLnBrk="1" fontAlgn="auto" hangingPunct="1">
              <a:lnSpc>
                <a:spcPct val="100000"/>
              </a:lnSpc>
              <a:spcAft>
                <a:spcPts val="0"/>
              </a:spcAft>
              <a:defRPr/>
            </a:pPr>
            <a:r>
              <a:rPr lang="ru-RU" sz="2500" b="1" dirty="0">
                <a:solidFill>
                  <a:schemeClr val="tx1"/>
                </a:solidFill>
              </a:rPr>
              <a:t>Основные параметры исполнения бюджета Тяжинского муниципального района за 2017 год</a:t>
            </a:r>
          </a:p>
        </p:txBody>
      </p:sp>
      <p:sp>
        <p:nvSpPr>
          <p:cNvPr id="5" name="Пятиугольник 4"/>
          <p:cNvSpPr/>
          <p:nvPr/>
        </p:nvSpPr>
        <p:spPr>
          <a:xfrm>
            <a:off x="251520" y="1714500"/>
            <a:ext cx="1677274" cy="1285875"/>
          </a:xfrm>
          <a:prstGeom prst="homePlate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200" dirty="0">
                <a:solidFill>
                  <a:schemeClr val="tx1"/>
                </a:solidFill>
              </a:rPr>
              <a:t>Налоговый доходы  - </a:t>
            </a:r>
            <a:endParaRPr lang="ru-RU" sz="1200" dirty="0" smtClean="0">
              <a:solidFill>
                <a:schemeClr val="tx1"/>
              </a:solidFill>
            </a:endParaRPr>
          </a:p>
          <a:p>
            <a:pPr algn="ctr">
              <a:defRPr/>
            </a:pPr>
            <a:r>
              <a:rPr lang="ru-RU" sz="1200" b="1" dirty="0" smtClean="0">
                <a:solidFill>
                  <a:schemeClr val="tx1"/>
                </a:solidFill>
              </a:rPr>
              <a:t>75 973 433,22 рубля</a:t>
            </a:r>
            <a:endParaRPr lang="ru-RU" sz="1200" b="1" dirty="0">
              <a:solidFill>
                <a:schemeClr val="tx1"/>
              </a:solidFill>
            </a:endParaRPr>
          </a:p>
        </p:txBody>
      </p:sp>
      <p:sp>
        <p:nvSpPr>
          <p:cNvPr id="7" name="Пятиугольник 6"/>
          <p:cNvSpPr/>
          <p:nvPr/>
        </p:nvSpPr>
        <p:spPr>
          <a:xfrm>
            <a:off x="251520" y="3237273"/>
            <a:ext cx="1677274" cy="1214438"/>
          </a:xfrm>
          <a:prstGeom prst="homePlate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200" dirty="0">
                <a:solidFill>
                  <a:schemeClr val="tx1"/>
                </a:solidFill>
              </a:rPr>
              <a:t>Неналоговые доходы – </a:t>
            </a:r>
            <a:endParaRPr lang="ru-RU" sz="1200" dirty="0" smtClean="0">
              <a:solidFill>
                <a:schemeClr val="tx1"/>
              </a:solidFill>
            </a:endParaRPr>
          </a:p>
          <a:p>
            <a:pPr algn="ctr">
              <a:defRPr/>
            </a:pPr>
            <a:r>
              <a:rPr lang="ru-RU" sz="1200" b="1" dirty="0" smtClean="0">
                <a:solidFill>
                  <a:schemeClr val="tx1"/>
                </a:solidFill>
              </a:rPr>
              <a:t>15 235 629,94</a:t>
            </a:r>
            <a:endParaRPr lang="ru-RU" sz="1200" b="1" dirty="0">
              <a:solidFill>
                <a:schemeClr val="tx1"/>
              </a:solidFill>
            </a:endParaRPr>
          </a:p>
          <a:p>
            <a:pPr algn="ctr">
              <a:defRPr/>
            </a:pPr>
            <a:r>
              <a:rPr lang="ru-RU" sz="1200" b="1" dirty="0">
                <a:solidFill>
                  <a:schemeClr val="tx1"/>
                </a:solidFill>
              </a:rPr>
              <a:t> </a:t>
            </a:r>
            <a:r>
              <a:rPr lang="ru-RU" sz="1200" b="1" dirty="0" smtClean="0">
                <a:solidFill>
                  <a:schemeClr val="tx1"/>
                </a:solidFill>
              </a:rPr>
              <a:t>рублей</a:t>
            </a:r>
            <a:endParaRPr lang="ru-RU" sz="1200" b="1" dirty="0">
              <a:solidFill>
                <a:schemeClr val="tx1"/>
              </a:solidFill>
            </a:endParaRPr>
          </a:p>
        </p:txBody>
      </p:sp>
      <p:sp>
        <p:nvSpPr>
          <p:cNvPr id="8" name="Пятиугольник 7"/>
          <p:cNvSpPr/>
          <p:nvPr/>
        </p:nvSpPr>
        <p:spPr>
          <a:xfrm>
            <a:off x="263990" y="4756157"/>
            <a:ext cx="1677274" cy="1357313"/>
          </a:xfrm>
          <a:prstGeom prst="homePlate">
            <a:avLst>
              <a:gd name="adj" fmla="val 41869"/>
            </a:avLst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200" dirty="0">
                <a:solidFill>
                  <a:schemeClr val="tx1"/>
                </a:solidFill>
              </a:rPr>
              <a:t>Безвозмездные поступления – </a:t>
            </a:r>
            <a:r>
              <a:rPr lang="ru-RU" sz="1200" b="1" dirty="0" smtClean="0">
                <a:solidFill>
                  <a:schemeClr val="tx1"/>
                </a:solidFill>
              </a:rPr>
              <a:t>998 935 802,92</a:t>
            </a:r>
          </a:p>
          <a:p>
            <a:pPr algn="ctr">
              <a:defRPr/>
            </a:pPr>
            <a:r>
              <a:rPr lang="ru-RU" sz="1200" b="1" dirty="0" smtClean="0">
                <a:solidFill>
                  <a:schemeClr val="tx1"/>
                </a:solidFill>
              </a:rPr>
              <a:t>рубля</a:t>
            </a:r>
            <a:endParaRPr lang="ru-RU" sz="1200" b="1" dirty="0">
              <a:solidFill>
                <a:schemeClr val="tx1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1928794" y="1340768"/>
            <a:ext cx="785818" cy="508862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anchor="ctr"/>
          <a:lstStyle/>
          <a:p>
            <a:pPr algn="ctr">
              <a:defRPr/>
            </a:pPr>
            <a:r>
              <a:rPr lang="ru-RU" dirty="0" smtClean="0"/>
              <a:t> </a:t>
            </a:r>
            <a:r>
              <a:rPr lang="ru-RU" dirty="0" smtClean="0">
                <a:solidFill>
                  <a:schemeClr val="tx1"/>
                </a:solidFill>
              </a:rPr>
              <a:t>Доходы  бюджета – </a:t>
            </a:r>
            <a:r>
              <a:rPr lang="ru-RU" b="1" dirty="0" smtClean="0">
                <a:solidFill>
                  <a:schemeClr val="tx1"/>
                </a:solidFill>
              </a:rPr>
              <a:t>1 090 144 866,08 рублей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3214688" y="1643063"/>
            <a:ext cx="1500187" cy="128587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200" dirty="0">
                <a:solidFill>
                  <a:schemeClr val="tx1"/>
                </a:solidFill>
              </a:rPr>
              <a:t>Доходы в расчете на 1 жителя за </a:t>
            </a:r>
            <a:r>
              <a:rPr lang="ru-RU" sz="1200" dirty="0" smtClean="0">
                <a:solidFill>
                  <a:schemeClr val="tx1"/>
                </a:solidFill>
              </a:rPr>
              <a:t>2017 </a:t>
            </a:r>
            <a:r>
              <a:rPr lang="ru-RU" sz="1200" dirty="0">
                <a:solidFill>
                  <a:schemeClr val="tx1"/>
                </a:solidFill>
              </a:rPr>
              <a:t>год </a:t>
            </a:r>
            <a:r>
              <a:rPr lang="ru-RU" sz="1200" dirty="0" smtClean="0">
                <a:solidFill>
                  <a:schemeClr val="tx1"/>
                </a:solidFill>
              </a:rPr>
              <a:t>– </a:t>
            </a:r>
          </a:p>
          <a:p>
            <a:pPr algn="ctr">
              <a:defRPr/>
            </a:pPr>
            <a:r>
              <a:rPr lang="ru-RU" sz="1200" b="1" dirty="0" smtClean="0">
                <a:solidFill>
                  <a:schemeClr val="tx1"/>
                </a:solidFill>
              </a:rPr>
              <a:t>48 087,55</a:t>
            </a:r>
          </a:p>
          <a:p>
            <a:pPr algn="ctr">
              <a:defRPr/>
            </a:pPr>
            <a:r>
              <a:rPr lang="ru-RU" sz="1200" b="1" dirty="0" smtClean="0">
                <a:solidFill>
                  <a:schemeClr val="tx1"/>
                </a:solidFill>
              </a:rPr>
              <a:t>рублей</a:t>
            </a:r>
            <a:endParaRPr lang="ru-RU" sz="1200" b="1" dirty="0">
              <a:solidFill>
                <a:schemeClr val="tx1"/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3214688" y="4929188"/>
            <a:ext cx="1500187" cy="135731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200" dirty="0">
                <a:solidFill>
                  <a:schemeClr val="tx1"/>
                </a:solidFill>
              </a:rPr>
              <a:t>Расходы в расчете на 1 жителя </a:t>
            </a:r>
            <a:r>
              <a:rPr lang="ru-RU" sz="1200" dirty="0" smtClean="0">
                <a:solidFill>
                  <a:schemeClr val="tx1"/>
                </a:solidFill>
              </a:rPr>
              <a:t>за</a:t>
            </a:r>
          </a:p>
          <a:p>
            <a:pPr algn="ctr">
              <a:defRPr/>
            </a:pPr>
            <a:r>
              <a:rPr lang="ru-RU" sz="1200" dirty="0" smtClean="0">
                <a:solidFill>
                  <a:schemeClr val="tx1"/>
                </a:solidFill>
              </a:rPr>
              <a:t> 2017 </a:t>
            </a:r>
            <a:r>
              <a:rPr lang="ru-RU" sz="1200" dirty="0">
                <a:solidFill>
                  <a:schemeClr val="tx1"/>
                </a:solidFill>
              </a:rPr>
              <a:t>год </a:t>
            </a:r>
            <a:r>
              <a:rPr lang="ru-RU" sz="1200" dirty="0" smtClean="0">
                <a:solidFill>
                  <a:schemeClr val="tx1"/>
                </a:solidFill>
              </a:rPr>
              <a:t>–</a:t>
            </a:r>
          </a:p>
          <a:p>
            <a:pPr algn="ctr">
              <a:defRPr/>
            </a:pPr>
            <a:r>
              <a:rPr lang="ru-RU" sz="1200" dirty="0" smtClean="0">
                <a:solidFill>
                  <a:schemeClr val="tx1"/>
                </a:solidFill>
              </a:rPr>
              <a:t> </a:t>
            </a:r>
            <a:r>
              <a:rPr lang="ru-RU" sz="1200" b="1" dirty="0" smtClean="0">
                <a:solidFill>
                  <a:schemeClr val="tx1"/>
                </a:solidFill>
              </a:rPr>
              <a:t>47 952,07</a:t>
            </a:r>
          </a:p>
          <a:p>
            <a:pPr algn="ctr">
              <a:defRPr/>
            </a:pPr>
            <a:r>
              <a:rPr lang="ru-RU" sz="1200" b="1" dirty="0" smtClean="0">
                <a:solidFill>
                  <a:schemeClr val="tx1"/>
                </a:solidFill>
              </a:rPr>
              <a:t>рубля</a:t>
            </a:r>
            <a:endParaRPr lang="ru-RU" sz="1200" b="1" dirty="0">
              <a:solidFill>
                <a:schemeClr val="tx1"/>
              </a:solidFill>
            </a:endParaRPr>
          </a:p>
        </p:txBody>
      </p:sp>
      <p:sp>
        <p:nvSpPr>
          <p:cNvPr id="13" name="Шестиугольник 12"/>
          <p:cNvSpPr/>
          <p:nvPr/>
        </p:nvSpPr>
        <p:spPr>
          <a:xfrm>
            <a:off x="2748308" y="3164851"/>
            <a:ext cx="2466881" cy="1500187"/>
          </a:xfrm>
          <a:prstGeom prst="hexagon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400" b="1" dirty="0">
                <a:solidFill>
                  <a:schemeClr val="bg1"/>
                </a:solidFill>
              </a:rPr>
              <a:t>Бюджет </a:t>
            </a:r>
            <a:r>
              <a:rPr lang="ru-RU" sz="1400" b="1" dirty="0" smtClean="0">
                <a:solidFill>
                  <a:schemeClr val="bg1"/>
                </a:solidFill>
              </a:rPr>
              <a:t>Тяжинского муниципального района</a:t>
            </a:r>
            <a:endParaRPr lang="ru-RU" sz="1400" b="1" dirty="0">
              <a:solidFill>
                <a:schemeClr val="bg1"/>
              </a:solidFill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5286380" y="1500188"/>
            <a:ext cx="785818" cy="492920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anchor="ctr"/>
          <a:lstStyle/>
          <a:p>
            <a:pPr algn="ctr">
              <a:defRPr/>
            </a:pPr>
            <a:r>
              <a:rPr lang="ru-RU" dirty="0">
                <a:solidFill>
                  <a:schemeClr val="tx1"/>
                </a:solidFill>
              </a:rPr>
              <a:t>Расходы бюджета </a:t>
            </a:r>
            <a:r>
              <a:rPr lang="ru-RU" dirty="0" smtClean="0">
                <a:solidFill>
                  <a:schemeClr val="tx1"/>
                </a:solidFill>
              </a:rPr>
              <a:t>-</a:t>
            </a:r>
            <a:r>
              <a:rPr lang="ru-RU" b="1" dirty="0" smtClean="0">
                <a:solidFill>
                  <a:schemeClr val="tx1"/>
                </a:solidFill>
              </a:rPr>
              <a:t>1 087 073 508,44 рублей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6228183" y="1176540"/>
            <a:ext cx="2701503" cy="5476808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1000" dirty="0"/>
          </a:p>
          <a:p>
            <a:pPr algn="ctr">
              <a:defRPr/>
            </a:pPr>
            <a:r>
              <a:rPr lang="ru-RU" sz="1200" dirty="0">
                <a:solidFill>
                  <a:schemeClr val="tx1"/>
                </a:solidFill>
              </a:rPr>
              <a:t>Общегосударственные вопросы </a:t>
            </a:r>
            <a:r>
              <a:rPr lang="ru-RU" sz="1200" dirty="0" smtClean="0">
                <a:solidFill>
                  <a:schemeClr val="tx1"/>
                </a:solidFill>
              </a:rPr>
              <a:t>– </a:t>
            </a:r>
            <a:r>
              <a:rPr lang="ru-RU" sz="1200" b="1" dirty="0" smtClean="0">
                <a:solidFill>
                  <a:schemeClr val="tx1"/>
                </a:solidFill>
              </a:rPr>
              <a:t>35 207 990,41 рублей</a:t>
            </a:r>
            <a:endParaRPr lang="ru-RU" sz="1200" b="1" dirty="0">
              <a:solidFill>
                <a:schemeClr val="tx1"/>
              </a:solidFill>
            </a:endParaRPr>
          </a:p>
          <a:p>
            <a:pPr algn="ctr">
              <a:defRPr/>
            </a:pPr>
            <a:r>
              <a:rPr lang="ru-RU" sz="1200" dirty="0">
                <a:solidFill>
                  <a:schemeClr val="tx1"/>
                </a:solidFill>
              </a:rPr>
              <a:t>Национальная </a:t>
            </a:r>
            <a:r>
              <a:rPr lang="ru-RU" sz="1200" dirty="0" smtClean="0">
                <a:solidFill>
                  <a:schemeClr val="tx1"/>
                </a:solidFill>
              </a:rPr>
              <a:t>оборона – </a:t>
            </a:r>
          </a:p>
          <a:p>
            <a:pPr algn="ctr">
              <a:defRPr/>
            </a:pPr>
            <a:r>
              <a:rPr lang="ru-RU" sz="1200" b="1" dirty="0" smtClean="0">
                <a:solidFill>
                  <a:schemeClr val="tx1"/>
                </a:solidFill>
              </a:rPr>
              <a:t>1 128 200,00 рублей </a:t>
            </a:r>
          </a:p>
          <a:p>
            <a:pPr algn="ctr">
              <a:defRPr/>
            </a:pPr>
            <a:r>
              <a:rPr lang="ru-RU" sz="1200" dirty="0">
                <a:solidFill>
                  <a:schemeClr val="tx1"/>
                </a:solidFill>
              </a:rPr>
              <a:t>Национальная безопасность и правоохранительная </a:t>
            </a:r>
            <a:r>
              <a:rPr lang="ru-RU" sz="1200" dirty="0" smtClean="0">
                <a:solidFill>
                  <a:schemeClr val="tx1"/>
                </a:solidFill>
              </a:rPr>
              <a:t>деятельность – </a:t>
            </a:r>
            <a:r>
              <a:rPr lang="ru-RU" sz="1200" b="1" dirty="0" smtClean="0">
                <a:solidFill>
                  <a:schemeClr val="tx1"/>
                </a:solidFill>
              </a:rPr>
              <a:t>499 470,02 рублей</a:t>
            </a:r>
            <a:endParaRPr lang="ru-RU" sz="1200" b="1" dirty="0">
              <a:solidFill>
                <a:schemeClr val="tx1"/>
              </a:solidFill>
            </a:endParaRPr>
          </a:p>
          <a:p>
            <a:pPr algn="ctr">
              <a:defRPr/>
            </a:pPr>
            <a:r>
              <a:rPr lang="ru-RU" sz="1200" dirty="0">
                <a:solidFill>
                  <a:schemeClr val="tx1"/>
                </a:solidFill>
              </a:rPr>
              <a:t>Национальная экономика </a:t>
            </a:r>
            <a:r>
              <a:rPr lang="ru-RU" sz="1200" dirty="0" smtClean="0">
                <a:solidFill>
                  <a:schemeClr val="tx1"/>
                </a:solidFill>
              </a:rPr>
              <a:t>–</a:t>
            </a:r>
          </a:p>
          <a:p>
            <a:pPr algn="ctr">
              <a:defRPr/>
            </a:pPr>
            <a:r>
              <a:rPr lang="ru-RU" sz="1200" b="1" dirty="0" smtClean="0">
                <a:solidFill>
                  <a:schemeClr val="tx1"/>
                </a:solidFill>
              </a:rPr>
              <a:t>9 293 983,86 рубля </a:t>
            </a:r>
            <a:endParaRPr lang="ru-RU" sz="1200" b="1" dirty="0">
              <a:solidFill>
                <a:schemeClr val="tx1"/>
              </a:solidFill>
            </a:endParaRPr>
          </a:p>
          <a:p>
            <a:pPr algn="ctr">
              <a:defRPr/>
            </a:pPr>
            <a:r>
              <a:rPr lang="ru-RU" sz="1200" dirty="0">
                <a:solidFill>
                  <a:schemeClr val="tx1"/>
                </a:solidFill>
              </a:rPr>
              <a:t>Жилищно-коммунальное хозяйство – </a:t>
            </a:r>
            <a:r>
              <a:rPr lang="ru-RU" sz="1200" dirty="0" smtClean="0">
                <a:solidFill>
                  <a:schemeClr val="tx1"/>
                </a:solidFill>
              </a:rPr>
              <a:t> </a:t>
            </a:r>
          </a:p>
          <a:p>
            <a:pPr algn="ctr">
              <a:defRPr/>
            </a:pPr>
            <a:r>
              <a:rPr lang="ru-RU" sz="1200" b="1" dirty="0" smtClean="0">
                <a:solidFill>
                  <a:schemeClr val="tx1"/>
                </a:solidFill>
              </a:rPr>
              <a:t>54 768 968,69 рублей </a:t>
            </a:r>
            <a:r>
              <a:rPr lang="ru-RU" sz="1200" dirty="0" smtClean="0">
                <a:solidFill>
                  <a:schemeClr val="tx1"/>
                </a:solidFill>
              </a:rPr>
              <a:t>  </a:t>
            </a:r>
            <a:endParaRPr lang="ru-RU" sz="1200" dirty="0">
              <a:solidFill>
                <a:schemeClr val="tx1"/>
              </a:solidFill>
            </a:endParaRPr>
          </a:p>
          <a:p>
            <a:pPr algn="ctr">
              <a:defRPr/>
            </a:pPr>
            <a:r>
              <a:rPr lang="ru-RU" sz="1200" dirty="0">
                <a:solidFill>
                  <a:schemeClr val="tx1"/>
                </a:solidFill>
              </a:rPr>
              <a:t>Образование </a:t>
            </a:r>
            <a:r>
              <a:rPr lang="ru-RU" sz="1200" dirty="0" smtClean="0">
                <a:solidFill>
                  <a:schemeClr val="tx1"/>
                </a:solidFill>
              </a:rPr>
              <a:t>– </a:t>
            </a:r>
          </a:p>
          <a:p>
            <a:pPr algn="ctr">
              <a:defRPr/>
            </a:pPr>
            <a:r>
              <a:rPr lang="ru-RU" sz="1200" b="1" dirty="0" smtClean="0">
                <a:solidFill>
                  <a:schemeClr val="tx1"/>
                </a:solidFill>
              </a:rPr>
              <a:t>480 477 314,81 рублей</a:t>
            </a:r>
            <a:endParaRPr lang="ru-RU" sz="1200" b="1" dirty="0">
              <a:solidFill>
                <a:schemeClr val="tx1"/>
              </a:solidFill>
            </a:endParaRPr>
          </a:p>
          <a:p>
            <a:pPr algn="ctr">
              <a:defRPr/>
            </a:pPr>
            <a:r>
              <a:rPr lang="ru-RU" sz="1200" dirty="0">
                <a:solidFill>
                  <a:schemeClr val="tx1"/>
                </a:solidFill>
              </a:rPr>
              <a:t>Культура, кинематография </a:t>
            </a:r>
            <a:r>
              <a:rPr lang="ru-RU" sz="1200" dirty="0" smtClean="0">
                <a:solidFill>
                  <a:schemeClr val="tx1"/>
                </a:solidFill>
              </a:rPr>
              <a:t>– </a:t>
            </a:r>
          </a:p>
          <a:p>
            <a:pPr algn="ctr">
              <a:defRPr/>
            </a:pPr>
            <a:r>
              <a:rPr lang="ru-RU" sz="1200" b="1" dirty="0" smtClean="0">
                <a:solidFill>
                  <a:schemeClr val="tx1"/>
                </a:solidFill>
              </a:rPr>
              <a:t>105 182 076,86 рублей</a:t>
            </a:r>
          </a:p>
          <a:p>
            <a:pPr algn="ctr">
              <a:defRPr/>
            </a:pPr>
            <a:r>
              <a:rPr lang="ru-RU" sz="1200" dirty="0" smtClean="0">
                <a:solidFill>
                  <a:schemeClr val="tx1"/>
                </a:solidFill>
              </a:rPr>
              <a:t>Здравоохранение –</a:t>
            </a:r>
          </a:p>
          <a:p>
            <a:pPr algn="ctr">
              <a:defRPr/>
            </a:pPr>
            <a:r>
              <a:rPr lang="ru-RU" sz="1200" b="1" dirty="0" smtClean="0">
                <a:solidFill>
                  <a:schemeClr val="tx1"/>
                </a:solidFill>
              </a:rPr>
              <a:t>85 000,00 рублей</a:t>
            </a:r>
            <a:endParaRPr lang="ru-RU" sz="1200" b="1" dirty="0">
              <a:solidFill>
                <a:schemeClr val="tx1"/>
              </a:solidFill>
            </a:endParaRPr>
          </a:p>
          <a:p>
            <a:pPr algn="ctr">
              <a:defRPr/>
            </a:pPr>
            <a:r>
              <a:rPr lang="ru-RU" sz="1200" dirty="0">
                <a:solidFill>
                  <a:schemeClr val="tx1"/>
                </a:solidFill>
              </a:rPr>
              <a:t>Социальная политика – </a:t>
            </a:r>
            <a:endParaRPr lang="ru-RU" sz="1200" b="1" dirty="0" smtClean="0">
              <a:solidFill>
                <a:schemeClr val="tx1"/>
              </a:solidFill>
            </a:endParaRPr>
          </a:p>
          <a:p>
            <a:pPr algn="ctr">
              <a:defRPr/>
            </a:pPr>
            <a:r>
              <a:rPr lang="ru-RU" sz="1200" b="1" dirty="0" smtClean="0">
                <a:solidFill>
                  <a:schemeClr val="tx1"/>
                </a:solidFill>
              </a:rPr>
              <a:t>274 118 289,99 рублей</a:t>
            </a:r>
            <a:endParaRPr lang="ru-RU" sz="1200" b="1" dirty="0">
              <a:solidFill>
                <a:schemeClr val="tx1"/>
              </a:solidFill>
            </a:endParaRPr>
          </a:p>
          <a:p>
            <a:pPr algn="ctr">
              <a:defRPr/>
            </a:pPr>
            <a:r>
              <a:rPr lang="ru-RU" sz="1200" dirty="0">
                <a:solidFill>
                  <a:schemeClr val="tx1"/>
                </a:solidFill>
              </a:rPr>
              <a:t>Физическая культура и спорт </a:t>
            </a:r>
            <a:r>
              <a:rPr lang="ru-RU" sz="1200" dirty="0" smtClean="0">
                <a:solidFill>
                  <a:schemeClr val="tx1"/>
                </a:solidFill>
              </a:rPr>
              <a:t>–</a:t>
            </a:r>
          </a:p>
          <a:p>
            <a:pPr algn="ctr">
              <a:defRPr/>
            </a:pPr>
            <a:r>
              <a:rPr lang="ru-RU" sz="1200" b="1" dirty="0" smtClean="0">
                <a:solidFill>
                  <a:schemeClr val="tx1"/>
                </a:solidFill>
              </a:rPr>
              <a:t>20 000,00 рублей</a:t>
            </a:r>
            <a:endParaRPr lang="ru-RU" sz="1200" b="1" dirty="0">
              <a:solidFill>
                <a:schemeClr val="tx1"/>
              </a:solidFill>
            </a:endParaRPr>
          </a:p>
          <a:p>
            <a:pPr algn="ctr">
              <a:defRPr/>
            </a:pPr>
            <a:r>
              <a:rPr lang="ru-RU" sz="1200" dirty="0">
                <a:solidFill>
                  <a:schemeClr val="tx1"/>
                </a:solidFill>
              </a:rPr>
              <a:t>Средства массовой информации – </a:t>
            </a:r>
            <a:endParaRPr lang="ru-RU" sz="1200" dirty="0" smtClean="0">
              <a:solidFill>
                <a:schemeClr val="tx1"/>
              </a:solidFill>
            </a:endParaRPr>
          </a:p>
          <a:p>
            <a:pPr algn="ctr">
              <a:defRPr/>
            </a:pPr>
            <a:r>
              <a:rPr lang="ru-RU" sz="1200" b="1" dirty="0" smtClean="0">
                <a:solidFill>
                  <a:schemeClr val="tx1"/>
                </a:solidFill>
              </a:rPr>
              <a:t>150 000,00 рублей</a:t>
            </a:r>
            <a:endParaRPr lang="ru-RU" sz="1200" b="1" dirty="0">
              <a:solidFill>
                <a:schemeClr val="tx1"/>
              </a:solidFill>
            </a:endParaRPr>
          </a:p>
          <a:p>
            <a:pPr algn="ctr">
              <a:defRPr/>
            </a:pPr>
            <a:r>
              <a:rPr lang="ru-RU" sz="1200" dirty="0">
                <a:solidFill>
                  <a:schemeClr val="tx1"/>
                </a:solidFill>
              </a:rPr>
              <a:t>Обслуживание муниципального долга </a:t>
            </a:r>
            <a:r>
              <a:rPr lang="ru-RU" sz="1200" dirty="0" smtClean="0">
                <a:solidFill>
                  <a:schemeClr val="tx1"/>
                </a:solidFill>
              </a:rPr>
              <a:t>– </a:t>
            </a:r>
            <a:r>
              <a:rPr lang="ru-RU" sz="1200" b="1" dirty="0" smtClean="0">
                <a:solidFill>
                  <a:schemeClr val="tx1"/>
                </a:solidFill>
              </a:rPr>
              <a:t>62 492,71 рубля</a:t>
            </a:r>
          </a:p>
          <a:p>
            <a:pPr algn="ctr">
              <a:defRPr/>
            </a:pPr>
            <a:r>
              <a:rPr lang="ru-RU" sz="1200" dirty="0">
                <a:solidFill>
                  <a:schemeClr val="tx1"/>
                </a:solidFill>
              </a:rPr>
              <a:t>Межбюджетные трансферты общего характера- </a:t>
            </a:r>
            <a:endParaRPr lang="ru-RU" sz="1200" dirty="0" smtClean="0">
              <a:solidFill>
                <a:schemeClr val="tx1"/>
              </a:solidFill>
            </a:endParaRPr>
          </a:p>
          <a:p>
            <a:pPr algn="ctr">
              <a:defRPr/>
            </a:pPr>
            <a:r>
              <a:rPr lang="ru-RU" sz="1200" b="1" dirty="0" smtClean="0">
                <a:solidFill>
                  <a:schemeClr val="tx1"/>
                </a:solidFill>
              </a:rPr>
              <a:t>126 079 721,09 рубль</a:t>
            </a:r>
            <a:endParaRPr lang="ru-RU" sz="1000" dirty="0"/>
          </a:p>
          <a:p>
            <a:pPr algn="ctr">
              <a:defRPr/>
            </a:pPr>
            <a:endParaRPr lang="ru-RU" sz="1000" dirty="0"/>
          </a:p>
          <a:p>
            <a:pPr algn="ctr">
              <a:defRPr/>
            </a:pPr>
            <a:endParaRPr lang="ru-RU" sz="1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8" y="188640"/>
            <a:ext cx="7848872" cy="811468"/>
          </a:xfrm>
        </p:spPr>
        <p:txBody>
          <a:bodyPr>
            <a:normAutofit fontScale="90000"/>
          </a:bodyPr>
          <a:lstStyle/>
          <a:p>
            <a:pPr algn="ctr" eaLnBrk="1" fontAlgn="auto" hangingPunct="1">
              <a:lnSpc>
                <a:spcPct val="100000"/>
              </a:lnSpc>
              <a:spcAft>
                <a:spcPts val="0"/>
              </a:spcAft>
              <a:defRPr/>
            </a:pPr>
            <a:r>
              <a:rPr lang="ru-RU" sz="2800" dirty="0" smtClean="0"/>
              <a:t> </a:t>
            </a:r>
            <a:r>
              <a:rPr lang="ru-RU" sz="2800" b="1" dirty="0">
                <a:solidFill>
                  <a:schemeClr val="tx1"/>
                </a:solidFill>
              </a:rPr>
              <a:t>Доходы бюджета Тяжинского </a:t>
            </a:r>
            <a:br>
              <a:rPr lang="ru-RU" sz="2800" b="1" dirty="0">
                <a:solidFill>
                  <a:schemeClr val="tx1"/>
                </a:solidFill>
              </a:rPr>
            </a:br>
            <a:r>
              <a:rPr lang="ru-RU" sz="2800" b="1" dirty="0">
                <a:solidFill>
                  <a:schemeClr val="tx1"/>
                </a:solidFill>
              </a:rPr>
              <a:t>муниципального района за 2017 год</a:t>
            </a:r>
          </a:p>
        </p:txBody>
      </p:sp>
      <p:graphicFrame>
        <p:nvGraphicFramePr>
          <p:cNvPr id="5" name="Содержимое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34664533"/>
              </p:ext>
            </p:extLst>
          </p:nvPr>
        </p:nvGraphicFramePr>
        <p:xfrm>
          <a:off x="323850" y="1484313"/>
          <a:ext cx="8640763" cy="446087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87910"/>
                <a:gridCol w="2304256"/>
                <a:gridCol w="2304256"/>
                <a:gridCol w="1944341"/>
              </a:tblGrid>
              <a:tr h="1208154">
                <a:tc>
                  <a:txBody>
                    <a:bodyPr/>
                    <a:lstStyle/>
                    <a:p>
                      <a:endParaRPr lang="ru-RU" sz="2400" dirty="0">
                        <a:solidFill>
                          <a:schemeClr val="bg1"/>
                        </a:solidFill>
                        <a:effectLst/>
                      </a:endParaRPr>
                    </a:p>
                  </a:txBody>
                  <a:tcPr marL="91438" marR="91438" marT="45717" marB="45717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solidFill>
                            <a:schemeClr val="bg1"/>
                          </a:solidFill>
                          <a:effectLst/>
                        </a:rPr>
                        <a:t>Уточненный план, рублей</a:t>
                      </a:r>
                      <a:endParaRPr lang="ru-RU" sz="2000" dirty="0">
                        <a:solidFill>
                          <a:schemeClr val="bg1"/>
                        </a:solidFill>
                        <a:effectLst/>
                      </a:endParaRPr>
                    </a:p>
                  </a:txBody>
                  <a:tcPr marL="91438" marR="91438" marT="45717" marB="45717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solidFill>
                            <a:schemeClr val="bg1"/>
                          </a:solidFill>
                          <a:effectLst/>
                        </a:rPr>
                        <a:t>Исполнено, рублей</a:t>
                      </a:r>
                      <a:endParaRPr lang="ru-RU" sz="2000" dirty="0">
                        <a:solidFill>
                          <a:schemeClr val="bg1"/>
                        </a:solidFill>
                        <a:effectLst/>
                      </a:endParaRPr>
                    </a:p>
                  </a:txBody>
                  <a:tcPr marL="91438" marR="91438" marT="45717" marB="45717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900" dirty="0" smtClean="0">
                        <a:solidFill>
                          <a:schemeClr val="bg1"/>
                        </a:solidFill>
                        <a:effectLst/>
                      </a:endParaRPr>
                    </a:p>
                    <a:p>
                      <a:pPr algn="ctr"/>
                      <a:r>
                        <a:rPr lang="ru-RU" sz="2000" dirty="0" smtClean="0">
                          <a:solidFill>
                            <a:schemeClr val="bg1"/>
                          </a:solidFill>
                          <a:effectLst/>
                        </a:rPr>
                        <a:t>% исполнения </a:t>
                      </a:r>
                      <a:endParaRPr lang="ru-RU" sz="2000" dirty="0">
                        <a:solidFill>
                          <a:schemeClr val="bg1"/>
                        </a:solidFill>
                        <a:effectLst/>
                      </a:endParaRPr>
                    </a:p>
                  </a:txBody>
                  <a:tcPr marL="91438" marR="91438" marT="45717" marB="45717" anchor="ctr">
                    <a:solidFill>
                      <a:schemeClr val="accent1"/>
                    </a:solidFill>
                  </a:tcPr>
                </a:tc>
              </a:tr>
              <a:tr h="1208154">
                <a:tc>
                  <a:txBody>
                    <a:bodyPr/>
                    <a:lstStyle/>
                    <a:p>
                      <a:r>
                        <a:rPr lang="ru-RU" sz="2000" kern="1200" dirty="0" smtClean="0">
                          <a:solidFill>
                            <a:schemeClr val="tx1">
                              <a:lumMod val="1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Налоговые и неналоговые доходы </a:t>
                      </a:r>
                      <a:endParaRPr lang="ru-RU" sz="2000" kern="1200" dirty="0">
                        <a:solidFill>
                          <a:schemeClr val="tx1">
                            <a:lumMod val="10000"/>
                          </a:schemeClr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38" marR="91438" marT="45717" marB="45717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kern="1200" dirty="0" smtClean="0">
                          <a:solidFill>
                            <a:schemeClr val="tx1">
                              <a:lumMod val="1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90 862 000,00</a:t>
                      </a:r>
                      <a:endParaRPr lang="ru-RU" sz="2000" kern="1200" dirty="0">
                        <a:solidFill>
                          <a:schemeClr val="tx1">
                            <a:lumMod val="10000"/>
                          </a:schemeClr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38" marR="91438" marT="45717" marB="45717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kern="1200" dirty="0" smtClean="0">
                          <a:solidFill>
                            <a:schemeClr val="tx1">
                              <a:lumMod val="1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91 209 063,16</a:t>
                      </a:r>
                      <a:endParaRPr lang="ru-RU" sz="2000" kern="1200" dirty="0">
                        <a:solidFill>
                          <a:schemeClr val="tx1">
                            <a:lumMod val="10000"/>
                          </a:schemeClr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38" marR="91438" marT="45717" marB="45717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kern="1200" dirty="0" smtClean="0">
                          <a:solidFill>
                            <a:schemeClr val="tx1">
                              <a:lumMod val="1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100,38%</a:t>
                      </a:r>
                    </a:p>
                  </a:txBody>
                  <a:tcPr marL="91438" marR="91438" marT="45717" marB="45717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1208154">
                <a:tc>
                  <a:txBody>
                    <a:bodyPr/>
                    <a:lstStyle/>
                    <a:p>
                      <a:r>
                        <a:rPr lang="ru-RU" sz="2000" dirty="0" smtClean="0">
                          <a:solidFill>
                            <a:schemeClr val="tx1">
                              <a:lumMod val="10000"/>
                            </a:schemeClr>
                          </a:solidFill>
                          <a:effectLst/>
                        </a:rPr>
                        <a:t>Безвозмездные</a:t>
                      </a:r>
                      <a:r>
                        <a:rPr lang="ru-RU" sz="2000" baseline="0" dirty="0" smtClean="0">
                          <a:solidFill>
                            <a:schemeClr val="tx1">
                              <a:lumMod val="10000"/>
                            </a:schemeClr>
                          </a:solidFill>
                          <a:effectLst/>
                        </a:rPr>
                        <a:t> поступления</a:t>
                      </a:r>
                      <a:endParaRPr lang="ru-RU" sz="2000" dirty="0">
                        <a:solidFill>
                          <a:schemeClr val="tx1">
                            <a:lumMod val="10000"/>
                          </a:schemeClr>
                        </a:solidFill>
                        <a:effectLst/>
                      </a:endParaRPr>
                    </a:p>
                  </a:txBody>
                  <a:tcPr marL="91438" marR="91438" marT="45717" marB="45717">
                    <a:solidFill>
                      <a:schemeClr val="tx2">
                        <a:lumMod val="25000"/>
                        <a:lumOff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200" dirty="0" smtClean="0">
                          <a:solidFill>
                            <a:schemeClr val="tx1">
                              <a:lumMod val="10000"/>
                            </a:schemeClr>
                          </a:solidFill>
                          <a:effectLst/>
                        </a:rPr>
                        <a:t>1 003 233</a:t>
                      </a:r>
                      <a:r>
                        <a:rPr lang="ru-RU" sz="2200" baseline="0" dirty="0" smtClean="0">
                          <a:solidFill>
                            <a:schemeClr val="tx1">
                              <a:lumMod val="10000"/>
                            </a:schemeClr>
                          </a:solidFill>
                          <a:effectLst/>
                        </a:rPr>
                        <a:t> 338,16</a:t>
                      </a:r>
                      <a:endParaRPr lang="ru-RU" sz="2200" dirty="0">
                        <a:solidFill>
                          <a:schemeClr val="tx1">
                            <a:lumMod val="10000"/>
                          </a:schemeClr>
                        </a:solidFill>
                        <a:effectLst/>
                      </a:endParaRPr>
                    </a:p>
                  </a:txBody>
                  <a:tcPr marL="91438" marR="91438" marT="45717" marB="45717">
                    <a:solidFill>
                      <a:schemeClr val="tx2">
                        <a:lumMod val="25000"/>
                        <a:lumOff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200" dirty="0" smtClean="0">
                          <a:solidFill>
                            <a:schemeClr val="tx1">
                              <a:lumMod val="10000"/>
                            </a:schemeClr>
                          </a:solidFill>
                          <a:effectLst/>
                        </a:rPr>
                        <a:t>998 935 802,92</a:t>
                      </a:r>
                      <a:endParaRPr lang="ru-RU" sz="2200" dirty="0">
                        <a:solidFill>
                          <a:schemeClr val="tx1">
                            <a:lumMod val="10000"/>
                          </a:schemeClr>
                        </a:solidFill>
                        <a:effectLst/>
                      </a:endParaRPr>
                    </a:p>
                  </a:txBody>
                  <a:tcPr marL="91438" marR="91438" marT="45717" marB="45717">
                    <a:solidFill>
                      <a:schemeClr val="tx2">
                        <a:lumMod val="25000"/>
                        <a:lumOff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200" dirty="0" smtClean="0">
                          <a:solidFill>
                            <a:schemeClr val="tx1">
                              <a:lumMod val="10000"/>
                            </a:schemeClr>
                          </a:solidFill>
                          <a:effectLst/>
                        </a:rPr>
                        <a:t>99,57%</a:t>
                      </a:r>
                      <a:endParaRPr lang="ru-RU" sz="2200" dirty="0">
                        <a:solidFill>
                          <a:schemeClr val="tx1">
                            <a:lumMod val="10000"/>
                          </a:schemeClr>
                        </a:solidFill>
                        <a:effectLst/>
                      </a:endParaRPr>
                    </a:p>
                  </a:txBody>
                  <a:tcPr marL="91438" marR="91438" marT="45717" marB="45717">
                    <a:solidFill>
                      <a:schemeClr val="tx2">
                        <a:lumMod val="25000"/>
                        <a:lumOff val="75000"/>
                      </a:schemeClr>
                    </a:solidFill>
                  </a:tcPr>
                </a:tc>
              </a:tr>
              <a:tr h="836414">
                <a:tc>
                  <a:txBody>
                    <a:bodyPr/>
                    <a:lstStyle/>
                    <a:p>
                      <a:r>
                        <a:rPr lang="ru-RU" sz="2000" b="1" dirty="0" smtClean="0">
                          <a:solidFill>
                            <a:schemeClr val="bg1"/>
                          </a:solidFill>
                          <a:effectLst/>
                        </a:rPr>
                        <a:t>Итого доходов</a:t>
                      </a:r>
                      <a:endParaRPr lang="ru-RU" sz="2000" b="1" dirty="0">
                        <a:solidFill>
                          <a:schemeClr val="bg1"/>
                        </a:solidFill>
                        <a:effectLst/>
                      </a:endParaRPr>
                    </a:p>
                  </a:txBody>
                  <a:tcPr marL="91438" marR="91438" marT="45717" marB="45717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200" b="1" dirty="0" smtClean="0">
                          <a:solidFill>
                            <a:schemeClr val="bg1"/>
                          </a:solidFill>
                          <a:effectLst/>
                        </a:rPr>
                        <a:t>1 094 095 338,16</a:t>
                      </a:r>
                      <a:endParaRPr lang="ru-RU" sz="2200" b="1" dirty="0">
                        <a:solidFill>
                          <a:schemeClr val="bg1"/>
                        </a:solidFill>
                        <a:effectLst/>
                      </a:endParaRPr>
                    </a:p>
                  </a:txBody>
                  <a:tcPr marL="91438" marR="91438" marT="45717" marB="45717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200" b="1" dirty="0" smtClean="0">
                          <a:solidFill>
                            <a:schemeClr val="bg1"/>
                          </a:solidFill>
                          <a:effectLst/>
                        </a:rPr>
                        <a:t>1 090 144 866,08</a:t>
                      </a:r>
                      <a:endParaRPr lang="ru-RU" sz="2200" b="1" dirty="0">
                        <a:solidFill>
                          <a:schemeClr val="bg1"/>
                        </a:solidFill>
                        <a:effectLst/>
                      </a:endParaRPr>
                    </a:p>
                  </a:txBody>
                  <a:tcPr marL="91438" marR="91438" marT="45717" marB="45717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200" b="1" dirty="0" smtClean="0">
                          <a:solidFill>
                            <a:schemeClr val="bg1"/>
                          </a:solidFill>
                          <a:effectLst/>
                        </a:rPr>
                        <a:t>99,64%</a:t>
                      </a:r>
                      <a:endParaRPr lang="ru-RU" sz="2200" b="1" dirty="0">
                        <a:solidFill>
                          <a:schemeClr val="bg1"/>
                        </a:solidFill>
                        <a:effectLst/>
                      </a:endParaRPr>
                    </a:p>
                  </a:txBody>
                  <a:tcPr marL="91438" marR="91438" marT="45717" marB="45717">
                    <a:solidFill>
                      <a:schemeClr val="accent1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539552" y="116632"/>
            <a:ext cx="8208912" cy="792088"/>
          </a:xfrm>
        </p:spPr>
        <p:txBody>
          <a:bodyPr>
            <a:noAutofit/>
          </a:bodyPr>
          <a:lstStyle/>
          <a:p>
            <a:pPr algn="ctr" eaLnBrk="1" fontAlgn="auto" hangingPunct="1">
              <a:lnSpc>
                <a:spcPct val="100000"/>
              </a:lnSpc>
              <a:spcAft>
                <a:spcPts val="0"/>
              </a:spcAft>
              <a:defRPr/>
            </a:pPr>
            <a:r>
              <a:rPr lang="ru-RU" sz="2200" b="1" dirty="0">
                <a:solidFill>
                  <a:schemeClr val="tx1"/>
                </a:solidFill>
              </a:rPr>
              <a:t>Структура поступления доходов бюджета Тяжинского муниципального района </a:t>
            </a:r>
            <a:r>
              <a:rPr lang="ru-RU" sz="2200" b="1" dirty="0" smtClean="0">
                <a:solidFill>
                  <a:schemeClr val="tx1"/>
                </a:solidFill>
              </a:rPr>
              <a:t>за </a:t>
            </a:r>
            <a:r>
              <a:rPr lang="ru-RU" sz="2200" b="1" dirty="0">
                <a:solidFill>
                  <a:schemeClr val="tx1"/>
                </a:solidFill>
              </a:rPr>
              <a:t>2017 </a:t>
            </a:r>
            <a:r>
              <a:rPr lang="ru-RU" sz="2200" b="1" dirty="0" smtClean="0">
                <a:solidFill>
                  <a:schemeClr val="tx1"/>
                </a:solidFill>
              </a:rPr>
              <a:t>год, тыс. рублей</a:t>
            </a:r>
            <a:endParaRPr lang="ru-RU" sz="2200" b="1" dirty="0">
              <a:solidFill>
                <a:schemeClr val="tx1"/>
              </a:solidFill>
            </a:endParaRPr>
          </a:p>
        </p:txBody>
      </p:sp>
      <p:graphicFrame>
        <p:nvGraphicFramePr>
          <p:cNvPr id="2" name="Содержимое 5"/>
          <p:cNvGraphicFramePr>
            <a:graphicFrameLocks noGrp="1" noChangeAspect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64864998"/>
              </p:ext>
            </p:extLst>
          </p:nvPr>
        </p:nvGraphicFramePr>
        <p:xfrm>
          <a:off x="251520" y="1124744"/>
          <a:ext cx="8568022" cy="50405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44464"/>
            <a:ext cx="8208912" cy="36445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3789040"/>
            <a:ext cx="8569072" cy="2736304"/>
          </a:xfrm>
        </p:spPr>
        <p:txBody>
          <a:bodyPr>
            <a:normAutofit fontScale="90000"/>
          </a:bodyPr>
          <a:lstStyle/>
          <a:p>
            <a:pPr algn="r">
              <a:lnSpc>
                <a:spcPct val="100000"/>
              </a:lnSpc>
              <a:defRPr/>
            </a:pPr>
            <a:r>
              <a:rPr lang="ru-RU" sz="5300" i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5300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5300" i="1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5300" i="1" dirty="0">
                <a:latin typeface="Times New Roman" pitchFamily="18" charset="0"/>
                <a:cs typeface="Times New Roman" pitchFamily="18" charset="0"/>
              </a:rPr>
            </a:br>
            <a:r>
              <a:rPr lang="ru-RU" sz="5300" i="1" dirty="0" smtClean="0">
                <a:latin typeface="Times New Roman" pitchFamily="18" charset="0"/>
                <a:cs typeface="Times New Roman" pitchFamily="18" charset="0"/>
              </a:rPr>
              <a:t>Отчет </a:t>
            </a:r>
            <a:r>
              <a:rPr lang="ru-RU" sz="5300" i="1" dirty="0">
                <a:latin typeface="Times New Roman" pitchFamily="18" charset="0"/>
                <a:cs typeface="Times New Roman" pitchFamily="18" charset="0"/>
              </a:rPr>
              <a:t>для граждан – </a:t>
            </a:r>
            <a:br>
              <a:rPr lang="ru-RU" sz="5300" i="1" dirty="0">
                <a:latin typeface="Times New Roman" pitchFamily="18" charset="0"/>
                <a:cs typeface="Times New Roman" pitchFamily="18" charset="0"/>
              </a:rPr>
            </a:br>
            <a:r>
              <a:rPr lang="ru-RU" sz="3100" dirty="0" smtClean="0">
                <a:latin typeface="Times New Roman" pitchFamily="18" charset="0"/>
                <a:cs typeface="Times New Roman" pitchFamily="18" charset="0"/>
              </a:rPr>
              <a:t>подготовлен на основании </a:t>
            </a:r>
            <a:r>
              <a:rPr lang="ru-RU" sz="3100" dirty="0">
                <a:latin typeface="Times New Roman" pitchFamily="18" charset="0"/>
                <a:cs typeface="Times New Roman" pitchFamily="18" charset="0"/>
              </a:rPr>
              <a:t>Решения Совета народных депутатов Тяжинского муниципального </a:t>
            </a:r>
            <a:r>
              <a:rPr lang="ru-RU" sz="3100" dirty="0" smtClean="0">
                <a:latin typeface="Times New Roman" pitchFamily="18" charset="0"/>
                <a:cs typeface="Times New Roman" pitchFamily="18" charset="0"/>
              </a:rPr>
              <a:t>района </a:t>
            </a:r>
            <a:br>
              <a:rPr lang="ru-RU" sz="31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100" dirty="0" smtClean="0">
                <a:latin typeface="Times New Roman" pitchFamily="18" charset="0"/>
                <a:cs typeface="Times New Roman" pitchFamily="18" charset="0"/>
              </a:rPr>
              <a:t>от </a:t>
            </a:r>
            <a:r>
              <a:rPr lang="ru-RU" sz="3100" dirty="0">
                <a:latin typeface="Times New Roman" pitchFamily="18" charset="0"/>
                <a:cs typeface="Times New Roman" pitchFamily="18" charset="0"/>
              </a:rPr>
              <a:t>25.05.2018 г № </a:t>
            </a:r>
            <a:r>
              <a:rPr lang="ru-RU" sz="3100" dirty="0" smtClean="0">
                <a:latin typeface="Times New Roman" pitchFamily="18" charset="0"/>
                <a:cs typeface="Times New Roman" pitchFamily="18" charset="0"/>
              </a:rPr>
              <a:t>151</a:t>
            </a:r>
            <a:r>
              <a:rPr lang="ru-RU" sz="3100" dirty="0" smtClean="0">
                <a:latin typeface="Times New Roman" pitchFamily="18" charset="0"/>
                <a:cs typeface="Times New Roman" pitchFamily="18" charset="0"/>
              </a:rPr>
              <a:t>«Об исполнении бюджета Тяжинского муниципального </a:t>
            </a:r>
            <a:r>
              <a:rPr lang="ru-RU" sz="3100" dirty="0" smtClean="0">
                <a:latin typeface="Times New Roman" pitchFamily="18" charset="0"/>
                <a:cs typeface="Times New Roman" pitchFamily="18" charset="0"/>
              </a:rPr>
              <a:t>района за </a:t>
            </a:r>
            <a:r>
              <a:rPr lang="ru-RU" sz="3100" dirty="0" smtClean="0">
                <a:latin typeface="Times New Roman" pitchFamily="18" charset="0"/>
                <a:cs typeface="Times New Roman" pitchFamily="18" charset="0"/>
              </a:rPr>
              <a:t>2017год»</a:t>
            </a:r>
            <a:endParaRPr lang="ru-RU" sz="31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51520" y="4005064"/>
            <a:ext cx="8640960" cy="216024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80920" cy="792088"/>
          </a:xfrm>
        </p:spPr>
        <p:txBody>
          <a:bodyPr>
            <a:noAutofit/>
          </a:bodyPr>
          <a:lstStyle/>
          <a:p>
            <a:pPr algn="ctr" eaLnBrk="1" fontAlgn="auto" hangingPunct="1">
              <a:lnSpc>
                <a:spcPct val="100000"/>
              </a:lnSpc>
              <a:spcAft>
                <a:spcPts val="0"/>
              </a:spcAft>
              <a:defRPr/>
            </a:pPr>
            <a:r>
              <a:rPr lang="ru-RU" sz="2500" b="1" dirty="0">
                <a:solidFill>
                  <a:schemeClr val="tx1"/>
                </a:solidFill>
              </a:rPr>
              <a:t>Исполнение налоговых доходов бюджета Тяжинского муниципального района за 2017 год</a:t>
            </a:r>
          </a:p>
        </p:txBody>
      </p:sp>
      <p:graphicFrame>
        <p:nvGraphicFramePr>
          <p:cNvPr id="6" name="Содержимое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61369388"/>
              </p:ext>
            </p:extLst>
          </p:nvPr>
        </p:nvGraphicFramePr>
        <p:xfrm>
          <a:off x="323850" y="1341438"/>
          <a:ext cx="8640764" cy="456365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35982"/>
                <a:gridCol w="1512168"/>
                <a:gridCol w="1440160"/>
                <a:gridCol w="1440159"/>
                <a:gridCol w="1512295"/>
              </a:tblGrid>
              <a:tr h="799381">
                <a:tc>
                  <a:txBody>
                    <a:bodyPr/>
                    <a:lstStyle/>
                    <a:p>
                      <a:endParaRPr lang="ru-RU" sz="1600" dirty="0">
                        <a:solidFill>
                          <a:schemeClr val="bg1"/>
                        </a:solidFill>
                      </a:endParaRPr>
                    </a:p>
                  </a:txBody>
                  <a:tcPr marT="44410" marB="44410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solidFill>
                            <a:schemeClr val="bg1"/>
                          </a:solidFill>
                        </a:rPr>
                        <a:t>Уточненный</a:t>
                      </a:r>
                    </a:p>
                    <a:p>
                      <a:r>
                        <a:rPr lang="ru-RU" sz="1600" dirty="0" smtClean="0">
                          <a:solidFill>
                            <a:schemeClr val="bg1"/>
                          </a:solidFill>
                        </a:rPr>
                        <a:t>   план на  </a:t>
                      </a:r>
                    </a:p>
                    <a:p>
                      <a:r>
                        <a:rPr lang="ru-RU" sz="1600" dirty="0" smtClean="0">
                          <a:solidFill>
                            <a:schemeClr val="bg1"/>
                          </a:solidFill>
                        </a:rPr>
                        <a:t>      2017г., тыс. рублей</a:t>
                      </a:r>
                      <a:endParaRPr lang="ru-RU" sz="1600" dirty="0">
                        <a:solidFill>
                          <a:schemeClr val="bg1"/>
                        </a:solidFill>
                      </a:endParaRPr>
                    </a:p>
                  </a:txBody>
                  <a:tcPr marT="44410" marB="44410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solidFill>
                            <a:schemeClr val="bg1"/>
                          </a:solidFill>
                        </a:rPr>
                        <a:t>    Факт </a:t>
                      </a:r>
                    </a:p>
                    <a:p>
                      <a:r>
                        <a:rPr lang="ru-RU" sz="1600" dirty="0" smtClean="0">
                          <a:solidFill>
                            <a:schemeClr val="bg1"/>
                          </a:solidFill>
                        </a:rPr>
                        <a:t>    2017 г., тыс. рублей</a:t>
                      </a:r>
                      <a:endParaRPr lang="ru-RU" sz="1600" dirty="0">
                        <a:solidFill>
                          <a:schemeClr val="bg1"/>
                        </a:solidFill>
                      </a:endParaRPr>
                    </a:p>
                  </a:txBody>
                  <a:tcPr marT="44410" marB="44410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solidFill>
                            <a:schemeClr val="bg1"/>
                          </a:solidFill>
                        </a:rPr>
                        <a:t>          % исполнения</a:t>
                      </a:r>
                    </a:p>
                    <a:p>
                      <a:r>
                        <a:rPr lang="ru-RU" sz="1600" dirty="0" smtClean="0">
                          <a:solidFill>
                            <a:schemeClr val="bg1"/>
                          </a:solidFill>
                        </a:rPr>
                        <a:t>   за 2017 г.</a:t>
                      </a:r>
                      <a:endParaRPr lang="ru-RU" sz="1600" dirty="0">
                        <a:solidFill>
                          <a:schemeClr val="bg1"/>
                        </a:solidFill>
                      </a:endParaRPr>
                    </a:p>
                  </a:txBody>
                  <a:tcPr marT="44410" marB="44410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solidFill>
                            <a:schemeClr val="bg1"/>
                          </a:solidFill>
                        </a:rPr>
                        <a:t>          % исполнения </a:t>
                      </a:r>
                    </a:p>
                    <a:p>
                      <a:r>
                        <a:rPr lang="ru-RU" sz="1600" dirty="0" smtClean="0">
                          <a:solidFill>
                            <a:schemeClr val="bg1"/>
                          </a:solidFill>
                        </a:rPr>
                        <a:t>     к 2016 г.</a:t>
                      </a:r>
                      <a:endParaRPr lang="ru-RU" sz="1600" dirty="0">
                        <a:solidFill>
                          <a:schemeClr val="bg1"/>
                        </a:solidFill>
                      </a:endParaRPr>
                    </a:p>
                  </a:txBody>
                  <a:tcPr marT="44410" marB="44410">
                    <a:solidFill>
                      <a:schemeClr val="accent1"/>
                    </a:solidFill>
                  </a:tcPr>
                </a:tc>
              </a:tr>
              <a:tr h="742644"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solidFill>
                            <a:schemeClr val="tx1">
                              <a:lumMod val="10000"/>
                            </a:schemeClr>
                          </a:solidFill>
                        </a:rPr>
                        <a:t>Налог на доходы физических лиц</a:t>
                      </a:r>
                      <a:endParaRPr lang="ru-RU" sz="1600" dirty="0">
                        <a:solidFill>
                          <a:schemeClr val="tx1">
                            <a:lumMod val="10000"/>
                          </a:schemeClr>
                        </a:solidFill>
                      </a:endParaRPr>
                    </a:p>
                  </a:txBody>
                  <a:tcPr marT="44410" marB="44410">
                    <a:solidFill>
                      <a:schemeClr val="tx2">
                        <a:lumMod val="25000"/>
                        <a:lumOff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 smtClean="0">
                          <a:solidFill>
                            <a:schemeClr val="tx1">
                              <a:lumMod val="10000"/>
                            </a:schemeClr>
                          </a:solidFill>
                        </a:rPr>
                        <a:t>63 852,0</a:t>
                      </a:r>
                      <a:endParaRPr lang="ru-RU" sz="1500" dirty="0">
                        <a:solidFill>
                          <a:schemeClr val="tx1">
                            <a:lumMod val="10000"/>
                          </a:schemeClr>
                        </a:solidFill>
                      </a:endParaRPr>
                    </a:p>
                  </a:txBody>
                  <a:tcPr marT="44410" marB="44410">
                    <a:solidFill>
                      <a:schemeClr val="tx2">
                        <a:lumMod val="25000"/>
                        <a:lumOff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 smtClean="0">
                          <a:solidFill>
                            <a:schemeClr val="tx1">
                              <a:lumMod val="10000"/>
                            </a:schemeClr>
                          </a:solidFill>
                        </a:rPr>
                        <a:t>64 002,6</a:t>
                      </a:r>
                      <a:endParaRPr lang="ru-RU" sz="1500" dirty="0">
                        <a:solidFill>
                          <a:schemeClr val="tx1">
                            <a:lumMod val="10000"/>
                          </a:schemeClr>
                        </a:solidFill>
                      </a:endParaRPr>
                    </a:p>
                  </a:txBody>
                  <a:tcPr marT="44410" marB="44410">
                    <a:solidFill>
                      <a:schemeClr val="tx2">
                        <a:lumMod val="25000"/>
                        <a:lumOff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 smtClean="0">
                          <a:solidFill>
                            <a:schemeClr val="tx1">
                              <a:lumMod val="10000"/>
                            </a:schemeClr>
                          </a:solidFill>
                        </a:rPr>
                        <a:t>100,2</a:t>
                      </a:r>
                      <a:endParaRPr lang="ru-RU" sz="1500" dirty="0">
                        <a:solidFill>
                          <a:schemeClr val="tx1">
                            <a:lumMod val="10000"/>
                          </a:schemeClr>
                        </a:solidFill>
                      </a:endParaRPr>
                    </a:p>
                  </a:txBody>
                  <a:tcPr marT="44410" marB="44410">
                    <a:solidFill>
                      <a:schemeClr val="tx2">
                        <a:lumMod val="25000"/>
                        <a:lumOff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 smtClean="0">
                          <a:solidFill>
                            <a:schemeClr val="tx1">
                              <a:lumMod val="10000"/>
                            </a:schemeClr>
                          </a:solidFill>
                        </a:rPr>
                        <a:t>102,9</a:t>
                      </a:r>
                      <a:endParaRPr lang="ru-RU" sz="1500" dirty="0">
                        <a:solidFill>
                          <a:schemeClr val="tx1">
                            <a:lumMod val="10000"/>
                          </a:schemeClr>
                        </a:solidFill>
                      </a:endParaRPr>
                    </a:p>
                  </a:txBody>
                  <a:tcPr marT="44410" marB="44410">
                    <a:solidFill>
                      <a:schemeClr val="tx2">
                        <a:lumMod val="25000"/>
                        <a:lumOff val="75000"/>
                      </a:schemeClr>
                    </a:solidFill>
                  </a:tcPr>
                </a:tc>
              </a:tr>
              <a:tr h="668594"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solidFill>
                            <a:schemeClr val="tx1">
                              <a:lumMod val="10000"/>
                            </a:schemeClr>
                          </a:solidFill>
                        </a:rPr>
                        <a:t>Налоги на совокупный доход</a:t>
                      </a:r>
                      <a:endParaRPr lang="ru-RU" sz="1600" dirty="0">
                        <a:solidFill>
                          <a:schemeClr val="tx1">
                            <a:lumMod val="10000"/>
                          </a:schemeClr>
                        </a:solidFill>
                      </a:endParaRPr>
                    </a:p>
                  </a:txBody>
                  <a:tcPr marT="44410" marB="4441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 smtClean="0">
                          <a:solidFill>
                            <a:schemeClr val="tx1">
                              <a:lumMod val="10000"/>
                            </a:schemeClr>
                          </a:solidFill>
                        </a:rPr>
                        <a:t>9 279,0</a:t>
                      </a:r>
                      <a:endParaRPr lang="ru-RU" sz="1500" dirty="0">
                        <a:solidFill>
                          <a:schemeClr val="tx1">
                            <a:lumMod val="10000"/>
                          </a:schemeClr>
                        </a:solidFill>
                      </a:endParaRPr>
                    </a:p>
                  </a:txBody>
                  <a:tcPr marT="44410" marB="4441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 smtClean="0">
                          <a:solidFill>
                            <a:schemeClr val="tx1">
                              <a:lumMod val="10000"/>
                            </a:schemeClr>
                          </a:solidFill>
                        </a:rPr>
                        <a:t>9</a:t>
                      </a:r>
                      <a:r>
                        <a:rPr lang="ru-RU" sz="1500" baseline="0" dirty="0" smtClean="0">
                          <a:solidFill>
                            <a:schemeClr val="tx1">
                              <a:lumMod val="10000"/>
                            </a:schemeClr>
                          </a:solidFill>
                        </a:rPr>
                        <a:t> 293,0</a:t>
                      </a:r>
                      <a:endParaRPr lang="ru-RU" sz="1500" dirty="0">
                        <a:solidFill>
                          <a:schemeClr val="tx1">
                            <a:lumMod val="10000"/>
                          </a:schemeClr>
                        </a:solidFill>
                      </a:endParaRPr>
                    </a:p>
                  </a:txBody>
                  <a:tcPr marT="44410" marB="4441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 smtClean="0">
                          <a:solidFill>
                            <a:schemeClr val="tx1">
                              <a:lumMod val="10000"/>
                            </a:schemeClr>
                          </a:solidFill>
                        </a:rPr>
                        <a:t>100,2</a:t>
                      </a:r>
                      <a:endParaRPr lang="ru-RU" sz="1500" dirty="0">
                        <a:solidFill>
                          <a:schemeClr val="tx1">
                            <a:lumMod val="10000"/>
                          </a:schemeClr>
                        </a:solidFill>
                      </a:endParaRPr>
                    </a:p>
                  </a:txBody>
                  <a:tcPr marT="44410" marB="4441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 smtClean="0">
                          <a:solidFill>
                            <a:schemeClr val="tx1">
                              <a:lumMod val="10000"/>
                            </a:schemeClr>
                          </a:solidFill>
                        </a:rPr>
                        <a:t>88,3</a:t>
                      </a:r>
                      <a:endParaRPr lang="ru-RU" sz="1500" dirty="0">
                        <a:solidFill>
                          <a:schemeClr val="tx1">
                            <a:lumMod val="10000"/>
                          </a:schemeClr>
                        </a:solidFill>
                      </a:endParaRPr>
                    </a:p>
                  </a:txBody>
                  <a:tcPr marT="44410" marB="4441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742644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 smtClean="0">
                          <a:solidFill>
                            <a:schemeClr val="tx1">
                              <a:lumMod val="10000"/>
                            </a:schemeClr>
                          </a:solidFill>
                        </a:rPr>
                        <a:t>Транспортный налог</a:t>
                      </a:r>
                    </a:p>
                  </a:txBody>
                  <a:tcPr marT="44410" marB="44410">
                    <a:solidFill>
                      <a:schemeClr val="tx2">
                        <a:lumMod val="25000"/>
                        <a:lumOff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 smtClean="0">
                          <a:solidFill>
                            <a:schemeClr val="tx1">
                              <a:lumMod val="10000"/>
                            </a:schemeClr>
                          </a:solidFill>
                        </a:rPr>
                        <a:t>483,0</a:t>
                      </a:r>
                      <a:endParaRPr lang="ru-RU" sz="1500" dirty="0">
                        <a:solidFill>
                          <a:schemeClr val="tx1">
                            <a:lumMod val="10000"/>
                          </a:schemeClr>
                        </a:solidFill>
                      </a:endParaRPr>
                    </a:p>
                  </a:txBody>
                  <a:tcPr marT="44410" marB="44410">
                    <a:solidFill>
                      <a:schemeClr val="tx2">
                        <a:lumMod val="25000"/>
                        <a:lumOff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 smtClean="0">
                          <a:solidFill>
                            <a:schemeClr val="tx1">
                              <a:lumMod val="10000"/>
                            </a:schemeClr>
                          </a:solidFill>
                        </a:rPr>
                        <a:t>485,5</a:t>
                      </a:r>
                      <a:endParaRPr lang="ru-RU" sz="1500" dirty="0">
                        <a:solidFill>
                          <a:schemeClr val="tx1">
                            <a:lumMod val="10000"/>
                          </a:schemeClr>
                        </a:solidFill>
                      </a:endParaRPr>
                    </a:p>
                  </a:txBody>
                  <a:tcPr marT="44410" marB="44410">
                    <a:solidFill>
                      <a:schemeClr val="tx2">
                        <a:lumMod val="25000"/>
                        <a:lumOff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 smtClean="0">
                          <a:solidFill>
                            <a:schemeClr val="tx1">
                              <a:lumMod val="10000"/>
                            </a:schemeClr>
                          </a:solidFill>
                        </a:rPr>
                        <a:t>100,5</a:t>
                      </a:r>
                      <a:endParaRPr lang="ru-RU" sz="1500" dirty="0">
                        <a:solidFill>
                          <a:schemeClr val="tx1">
                            <a:lumMod val="10000"/>
                          </a:schemeClr>
                        </a:solidFill>
                      </a:endParaRPr>
                    </a:p>
                  </a:txBody>
                  <a:tcPr marT="44410" marB="44410">
                    <a:solidFill>
                      <a:schemeClr val="tx2">
                        <a:lumMod val="25000"/>
                        <a:lumOff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 smtClean="0">
                          <a:solidFill>
                            <a:schemeClr val="tx1">
                              <a:lumMod val="10000"/>
                            </a:schemeClr>
                          </a:solidFill>
                        </a:rPr>
                        <a:t>104,2</a:t>
                      </a:r>
                      <a:endParaRPr lang="ru-RU" sz="1500" dirty="0">
                        <a:solidFill>
                          <a:schemeClr val="tx1">
                            <a:lumMod val="10000"/>
                          </a:schemeClr>
                        </a:solidFill>
                      </a:endParaRPr>
                    </a:p>
                  </a:txBody>
                  <a:tcPr marT="44410" marB="44410">
                    <a:solidFill>
                      <a:schemeClr val="tx2">
                        <a:lumMod val="25000"/>
                        <a:lumOff val="75000"/>
                      </a:schemeClr>
                    </a:solidFill>
                  </a:tcPr>
                </a:tc>
              </a:tr>
              <a:tr h="625508"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solidFill>
                            <a:schemeClr val="tx1">
                              <a:lumMod val="10000"/>
                            </a:schemeClr>
                          </a:solidFill>
                        </a:rPr>
                        <a:t>Государственная пошлина</a:t>
                      </a:r>
                      <a:endParaRPr lang="ru-RU" sz="1600" dirty="0">
                        <a:solidFill>
                          <a:schemeClr val="tx1">
                            <a:lumMod val="10000"/>
                          </a:schemeClr>
                        </a:solidFill>
                      </a:endParaRPr>
                    </a:p>
                  </a:txBody>
                  <a:tcPr marT="44410" marB="4441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 smtClean="0">
                          <a:solidFill>
                            <a:schemeClr val="tx1">
                              <a:lumMod val="10000"/>
                            </a:schemeClr>
                          </a:solidFill>
                        </a:rPr>
                        <a:t>2 160,0</a:t>
                      </a:r>
                      <a:endParaRPr lang="ru-RU" sz="1500" dirty="0">
                        <a:solidFill>
                          <a:schemeClr val="tx1">
                            <a:lumMod val="10000"/>
                          </a:schemeClr>
                        </a:solidFill>
                      </a:endParaRPr>
                    </a:p>
                  </a:txBody>
                  <a:tcPr marT="44410" marB="4441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 smtClean="0">
                          <a:solidFill>
                            <a:schemeClr val="tx1">
                              <a:lumMod val="10000"/>
                            </a:schemeClr>
                          </a:solidFill>
                        </a:rPr>
                        <a:t>2 192,4</a:t>
                      </a:r>
                      <a:endParaRPr lang="ru-RU" sz="1500" dirty="0">
                        <a:solidFill>
                          <a:schemeClr val="tx1">
                            <a:lumMod val="10000"/>
                          </a:schemeClr>
                        </a:solidFill>
                      </a:endParaRPr>
                    </a:p>
                  </a:txBody>
                  <a:tcPr marT="44410" marB="4441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 smtClean="0">
                          <a:solidFill>
                            <a:schemeClr val="tx1">
                              <a:lumMod val="10000"/>
                            </a:schemeClr>
                          </a:solidFill>
                        </a:rPr>
                        <a:t>101,5</a:t>
                      </a:r>
                      <a:endParaRPr lang="ru-RU" sz="1500" dirty="0">
                        <a:solidFill>
                          <a:schemeClr val="tx1">
                            <a:lumMod val="10000"/>
                          </a:schemeClr>
                        </a:solidFill>
                      </a:endParaRPr>
                    </a:p>
                  </a:txBody>
                  <a:tcPr marT="44410" marB="4441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 smtClean="0">
                          <a:solidFill>
                            <a:schemeClr val="tx1">
                              <a:lumMod val="10000"/>
                            </a:schemeClr>
                          </a:solidFill>
                        </a:rPr>
                        <a:t>125,8</a:t>
                      </a:r>
                      <a:endParaRPr lang="ru-RU" sz="1500" dirty="0">
                        <a:solidFill>
                          <a:schemeClr val="tx1">
                            <a:lumMod val="10000"/>
                          </a:schemeClr>
                        </a:solidFill>
                      </a:endParaRPr>
                    </a:p>
                  </a:txBody>
                  <a:tcPr marT="44410" marB="4441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720080">
                <a:tc>
                  <a:txBody>
                    <a:bodyPr/>
                    <a:lstStyle/>
                    <a:p>
                      <a:r>
                        <a:rPr lang="ru-RU" sz="1600" b="1" dirty="0" smtClean="0">
                          <a:solidFill>
                            <a:schemeClr val="bg1"/>
                          </a:solidFill>
                        </a:rPr>
                        <a:t>Итого</a:t>
                      </a:r>
                      <a:r>
                        <a:rPr lang="ru-RU" sz="1600" b="1" baseline="0" dirty="0" smtClean="0">
                          <a:solidFill>
                            <a:schemeClr val="bg1"/>
                          </a:solidFill>
                        </a:rPr>
                        <a:t> по налоговым доходам</a:t>
                      </a:r>
                      <a:endParaRPr lang="ru-RU" sz="1600" b="1" dirty="0">
                        <a:solidFill>
                          <a:schemeClr val="bg1"/>
                        </a:solidFill>
                      </a:endParaRPr>
                    </a:p>
                  </a:txBody>
                  <a:tcPr marT="44410" marB="44410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solidFill>
                            <a:schemeClr val="bg1"/>
                          </a:solidFill>
                        </a:rPr>
                        <a:t>75 774,0</a:t>
                      </a:r>
                      <a:endParaRPr lang="ru-RU" sz="1600" b="1" dirty="0">
                        <a:solidFill>
                          <a:schemeClr val="bg1"/>
                        </a:solidFill>
                      </a:endParaRPr>
                    </a:p>
                  </a:txBody>
                  <a:tcPr marT="44410" marB="44410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solidFill>
                            <a:schemeClr val="bg1"/>
                          </a:solidFill>
                        </a:rPr>
                        <a:t>75 973,4</a:t>
                      </a:r>
                      <a:endParaRPr lang="ru-RU" sz="1600" b="1" dirty="0">
                        <a:solidFill>
                          <a:schemeClr val="bg1"/>
                        </a:solidFill>
                      </a:endParaRPr>
                    </a:p>
                  </a:txBody>
                  <a:tcPr marT="44410" marB="44410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solidFill>
                            <a:schemeClr val="bg1"/>
                          </a:solidFill>
                        </a:rPr>
                        <a:t>100,3</a:t>
                      </a:r>
                      <a:endParaRPr lang="ru-RU" sz="1600" b="1" dirty="0">
                        <a:solidFill>
                          <a:schemeClr val="bg1"/>
                        </a:solidFill>
                      </a:endParaRPr>
                    </a:p>
                  </a:txBody>
                  <a:tcPr marT="44410" marB="44410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solidFill>
                            <a:schemeClr val="bg1"/>
                          </a:solidFill>
                        </a:rPr>
                        <a:t>101,4</a:t>
                      </a:r>
                      <a:endParaRPr lang="ru-RU" sz="1600" b="1" dirty="0">
                        <a:solidFill>
                          <a:schemeClr val="bg1"/>
                        </a:solidFill>
                      </a:endParaRPr>
                    </a:p>
                  </a:txBody>
                  <a:tcPr marT="44410" marB="44410">
                    <a:solidFill>
                      <a:schemeClr val="accent1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395536" y="116632"/>
            <a:ext cx="8281615" cy="792088"/>
          </a:xfrm>
        </p:spPr>
        <p:txBody>
          <a:bodyPr>
            <a:noAutofit/>
          </a:bodyPr>
          <a:lstStyle/>
          <a:p>
            <a:pPr algn="ctr" eaLnBrk="1" fontAlgn="auto" hangingPunct="1">
              <a:lnSpc>
                <a:spcPct val="100000"/>
              </a:lnSpc>
              <a:spcAft>
                <a:spcPts val="0"/>
              </a:spcAft>
              <a:defRPr/>
            </a:pPr>
            <a:r>
              <a:rPr lang="ru-RU" sz="2400" b="1" dirty="0">
                <a:solidFill>
                  <a:schemeClr val="tx1"/>
                </a:solidFill>
              </a:rPr>
              <a:t>Структура налоговых доходов бюджета Тяжинского муниципального района за 2017 </a:t>
            </a:r>
            <a:r>
              <a:rPr lang="ru-RU" sz="2400" b="1" dirty="0" smtClean="0">
                <a:solidFill>
                  <a:schemeClr val="tx1"/>
                </a:solidFill>
              </a:rPr>
              <a:t>год, тыс. рублей</a:t>
            </a:r>
            <a:endParaRPr lang="ru-RU" sz="2400" b="1" dirty="0">
              <a:solidFill>
                <a:schemeClr val="tx1"/>
              </a:solidFill>
            </a:endParaRPr>
          </a:p>
        </p:txBody>
      </p:sp>
      <p:graphicFrame>
        <p:nvGraphicFramePr>
          <p:cNvPr id="2050" name="Содержимое 5"/>
          <p:cNvGraphicFramePr>
            <a:graphicFrameLocks noGrp="1" noChangeAspect="1"/>
          </p:cNvGraphicFramePr>
          <p:nvPr>
            <p:ph idx="1"/>
            <p:extLst>
              <p:ext uri="{D42A27DB-BD31-4B8C-83A1-F6EECF244321}">
                <p14:modId xmlns:p14="http://schemas.microsoft.com/office/powerpoint/2010/main" val="430934896"/>
              </p:ext>
            </p:extLst>
          </p:nvPr>
        </p:nvGraphicFramePr>
        <p:xfrm>
          <a:off x="1692275" y="1412875"/>
          <a:ext cx="5210175" cy="34750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18" r:id="rId3" imgW="6090432" imgH="4060288" progId="">
                  <p:embed/>
                </p:oleObj>
              </mc:Choice>
              <mc:Fallback>
                <p:oleObj r:id="rId3" imgW="6090432" imgH="4060288" progId="">
                  <p:embed/>
                  <p:pic>
                    <p:nvPicPr>
                      <p:cNvPr id="0" name="Содержимое 5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92275" y="1412875"/>
                        <a:ext cx="5210175" cy="34750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39306225"/>
              </p:ext>
            </p:extLst>
          </p:nvPr>
        </p:nvGraphicFramePr>
        <p:xfrm>
          <a:off x="395536" y="980728"/>
          <a:ext cx="8458200" cy="53943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116632"/>
            <a:ext cx="8686800" cy="1080120"/>
          </a:xfrm>
        </p:spPr>
        <p:txBody>
          <a:bodyPr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sz="2400" b="1" dirty="0">
                <a:solidFill>
                  <a:schemeClr val="tx1"/>
                </a:solidFill>
              </a:rPr>
              <a:t>Динамика поступления основных видов налоговых доходов в бюджет Тяжинского муниципального района за </a:t>
            </a:r>
            <a:r>
              <a:rPr lang="ru-RU" sz="2400" b="1" dirty="0" smtClean="0">
                <a:solidFill>
                  <a:schemeClr val="tx1"/>
                </a:solidFill>
              </a:rPr>
              <a:t>2016-2017гг., тыс. рублей</a:t>
            </a:r>
            <a:endParaRPr lang="ru-RU" sz="2400" b="1" dirty="0">
              <a:solidFill>
                <a:schemeClr val="tx1"/>
              </a:solidFill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8607251"/>
              </p:ext>
            </p:extLst>
          </p:nvPr>
        </p:nvGraphicFramePr>
        <p:xfrm>
          <a:off x="539552" y="1484784"/>
          <a:ext cx="8136904" cy="446449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3980517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188640"/>
            <a:ext cx="8748464" cy="720080"/>
          </a:xfrm>
        </p:spPr>
        <p:txBody>
          <a:bodyPr>
            <a:noAutofit/>
          </a:bodyPr>
          <a:lstStyle/>
          <a:p>
            <a:pPr algn="ctr" eaLnBrk="1" fontAlgn="auto" hangingPunct="1">
              <a:lnSpc>
                <a:spcPct val="100000"/>
              </a:lnSpc>
              <a:spcAft>
                <a:spcPts val="0"/>
              </a:spcAft>
              <a:defRPr/>
            </a:pPr>
            <a:r>
              <a:rPr lang="ru-RU" sz="2400" b="1" dirty="0">
                <a:solidFill>
                  <a:schemeClr val="tx1"/>
                </a:solidFill>
              </a:rPr>
              <a:t>Исполнение неналоговых доходов бюджета Тяжинского муниципального района за 2017 год </a:t>
            </a:r>
          </a:p>
        </p:txBody>
      </p:sp>
      <p:graphicFrame>
        <p:nvGraphicFramePr>
          <p:cNvPr id="5" name="Содержимое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46126626"/>
              </p:ext>
            </p:extLst>
          </p:nvPr>
        </p:nvGraphicFramePr>
        <p:xfrm>
          <a:off x="395536" y="1268760"/>
          <a:ext cx="8352928" cy="537355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75599"/>
                <a:gridCol w="1437798"/>
                <a:gridCol w="1300865"/>
                <a:gridCol w="1369332"/>
                <a:gridCol w="1369334"/>
              </a:tblGrid>
              <a:tr h="992853">
                <a:tc>
                  <a:txBody>
                    <a:bodyPr/>
                    <a:lstStyle/>
                    <a:p>
                      <a:endParaRPr lang="ru-RU" sz="1500" dirty="0">
                        <a:solidFill>
                          <a:schemeClr val="bg1"/>
                        </a:solidFill>
                      </a:endParaRPr>
                    </a:p>
                  </a:txBody>
                  <a:tcPr marL="91443" marR="91443" marT="43667" marB="43667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bg1"/>
                          </a:solidFill>
                        </a:rPr>
                        <a:t>Уточненный</a:t>
                      </a:r>
                    </a:p>
                    <a:p>
                      <a:pPr algn="ctr"/>
                      <a:r>
                        <a:rPr lang="ru-RU" sz="1400" dirty="0" smtClean="0">
                          <a:solidFill>
                            <a:schemeClr val="bg1"/>
                          </a:solidFill>
                        </a:rPr>
                        <a:t>план на  </a:t>
                      </a:r>
                    </a:p>
                    <a:p>
                      <a:pPr algn="ctr"/>
                      <a:r>
                        <a:rPr lang="ru-RU" sz="1400" dirty="0" smtClean="0">
                          <a:solidFill>
                            <a:schemeClr val="bg1"/>
                          </a:solidFill>
                        </a:rPr>
                        <a:t>2017г., </a:t>
                      </a:r>
                    </a:p>
                    <a:p>
                      <a:pPr algn="ctr"/>
                      <a:r>
                        <a:rPr lang="ru-RU" sz="1400" dirty="0" smtClean="0">
                          <a:solidFill>
                            <a:schemeClr val="bg1"/>
                          </a:solidFill>
                        </a:rPr>
                        <a:t>тыс. рублей</a:t>
                      </a:r>
                    </a:p>
                  </a:txBody>
                  <a:tcPr marL="91443" marR="91443" marT="43667" marB="43667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solidFill>
                            <a:schemeClr val="bg1"/>
                          </a:solidFill>
                        </a:rPr>
                        <a:t>Факт 2017г., тыс. рублей</a:t>
                      </a:r>
                      <a:endParaRPr lang="ru-RU" sz="1400" dirty="0">
                        <a:solidFill>
                          <a:schemeClr val="bg1"/>
                        </a:solidFill>
                      </a:endParaRPr>
                    </a:p>
                  </a:txBody>
                  <a:tcPr marL="91443" marR="91443" marT="43667" marB="43667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solidFill>
                            <a:schemeClr val="bg1"/>
                          </a:solidFill>
                        </a:rPr>
                        <a:t>          %  исполнения </a:t>
                      </a:r>
                    </a:p>
                    <a:p>
                      <a:r>
                        <a:rPr lang="ru-RU" sz="1400" dirty="0" smtClean="0">
                          <a:solidFill>
                            <a:schemeClr val="bg1"/>
                          </a:solidFill>
                        </a:rPr>
                        <a:t>    за 2017г.</a:t>
                      </a:r>
                      <a:endParaRPr lang="ru-RU" sz="1400" dirty="0">
                        <a:solidFill>
                          <a:schemeClr val="bg1"/>
                        </a:solidFill>
                      </a:endParaRPr>
                    </a:p>
                  </a:txBody>
                  <a:tcPr marL="91443" marR="91443" marT="43667" marB="43667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solidFill>
                            <a:schemeClr val="bg1"/>
                          </a:solidFill>
                        </a:rPr>
                        <a:t>          % исполнения</a:t>
                      </a:r>
                    </a:p>
                    <a:p>
                      <a:r>
                        <a:rPr lang="ru-RU" sz="1400" dirty="0" smtClean="0">
                          <a:solidFill>
                            <a:schemeClr val="bg1"/>
                          </a:solidFill>
                        </a:rPr>
                        <a:t>    к 2016г.</a:t>
                      </a:r>
                      <a:endParaRPr lang="ru-RU" sz="1400" dirty="0">
                        <a:solidFill>
                          <a:schemeClr val="bg1"/>
                        </a:solidFill>
                      </a:endParaRPr>
                    </a:p>
                  </a:txBody>
                  <a:tcPr marL="91443" marR="91443" marT="43667" marB="43667">
                    <a:solidFill>
                      <a:schemeClr val="accent1"/>
                    </a:solidFill>
                  </a:tcPr>
                </a:tc>
              </a:tr>
              <a:tr h="566257">
                <a:tc>
                  <a:txBody>
                    <a:bodyPr/>
                    <a:lstStyle/>
                    <a:p>
                      <a:r>
                        <a:rPr lang="ru-RU" sz="1500" dirty="0" smtClean="0">
                          <a:solidFill>
                            <a:schemeClr val="tx1">
                              <a:lumMod val="10000"/>
                            </a:schemeClr>
                          </a:solidFill>
                        </a:rPr>
                        <a:t>Доходы от использования имущества</a:t>
                      </a:r>
                      <a:endParaRPr lang="ru-RU" sz="1500" dirty="0">
                        <a:solidFill>
                          <a:schemeClr val="tx1">
                            <a:lumMod val="10000"/>
                          </a:schemeClr>
                        </a:solidFill>
                      </a:endParaRPr>
                    </a:p>
                  </a:txBody>
                  <a:tcPr marL="91443" marR="91443" marT="43667" marB="43667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 smtClean="0">
                          <a:solidFill>
                            <a:schemeClr val="tx1">
                              <a:lumMod val="10000"/>
                            </a:schemeClr>
                          </a:solidFill>
                        </a:rPr>
                        <a:t>9 488,0</a:t>
                      </a:r>
                      <a:endParaRPr lang="ru-RU" sz="1500" dirty="0">
                        <a:solidFill>
                          <a:schemeClr val="tx1">
                            <a:lumMod val="10000"/>
                          </a:schemeClr>
                        </a:solidFill>
                      </a:endParaRPr>
                    </a:p>
                  </a:txBody>
                  <a:tcPr marL="91443" marR="91443" marT="43667" marB="43667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 smtClean="0">
                          <a:solidFill>
                            <a:schemeClr val="tx1">
                              <a:lumMod val="10000"/>
                            </a:schemeClr>
                          </a:solidFill>
                        </a:rPr>
                        <a:t>9 522,9</a:t>
                      </a:r>
                      <a:endParaRPr lang="ru-RU" sz="1500" dirty="0">
                        <a:solidFill>
                          <a:schemeClr val="tx1">
                            <a:lumMod val="10000"/>
                          </a:schemeClr>
                        </a:solidFill>
                      </a:endParaRPr>
                    </a:p>
                  </a:txBody>
                  <a:tcPr marL="91443" marR="91443" marT="43667" marB="43667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 smtClean="0">
                          <a:solidFill>
                            <a:schemeClr val="tx1">
                              <a:lumMod val="10000"/>
                            </a:schemeClr>
                          </a:solidFill>
                        </a:rPr>
                        <a:t>100,4</a:t>
                      </a:r>
                      <a:endParaRPr lang="ru-RU" sz="1500" dirty="0">
                        <a:solidFill>
                          <a:schemeClr val="tx1">
                            <a:lumMod val="10000"/>
                          </a:schemeClr>
                        </a:solidFill>
                      </a:endParaRPr>
                    </a:p>
                  </a:txBody>
                  <a:tcPr marL="91443" marR="91443" marT="43667" marB="43667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 smtClean="0">
                          <a:solidFill>
                            <a:schemeClr val="tx1">
                              <a:lumMod val="10000"/>
                            </a:schemeClr>
                          </a:solidFill>
                        </a:rPr>
                        <a:t>110,5</a:t>
                      </a:r>
                    </a:p>
                    <a:p>
                      <a:pPr algn="ctr"/>
                      <a:endParaRPr lang="ru-RU" sz="1500" dirty="0">
                        <a:solidFill>
                          <a:schemeClr val="tx1">
                            <a:lumMod val="10000"/>
                          </a:schemeClr>
                        </a:solidFill>
                      </a:endParaRPr>
                    </a:p>
                  </a:txBody>
                  <a:tcPr marL="91443" marR="91443" marT="43667" marB="43667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626143">
                <a:tc>
                  <a:txBody>
                    <a:bodyPr/>
                    <a:lstStyle/>
                    <a:p>
                      <a:r>
                        <a:rPr lang="ru-RU" sz="1500" dirty="0" smtClean="0">
                          <a:solidFill>
                            <a:schemeClr val="tx1">
                              <a:lumMod val="10000"/>
                            </a:schemeClr>
                          </a:solidFill>
                        </a:rPr>
                        <a:t>Платежи при пользовании природными ресурсами</a:t>
                      </a:r>
                      <a:endParaRPr lang="ru-RU" sz="1500" dirty="0">
                        <a:solidFill>
                          <a:schemeClr val="tx1">
                            <a:lumMod val="10000"/>
                          </a:schemeClr>
                        </a:solidFill>
                      </a:endParaRPr>
                    </a:p>
                  </a:txBody>
                  <a:tcPr marL="91443" marR="91443" marT="43667" marB="43667">
                    <a:solidFill>
                      <a:schemeClr val="tx2">
                        <a:lumMod val="25000"/>
                        <a:lumOff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 smtClean="0">
                          <a:solidFill>
                            <a:schemeClr val="tx1">
                              <a:lumMod val="10000"/>
                            </a:schemeClr>
                          </a:solidFill>
                        </a:rPr>
                        <a:t>672,0</a:t>
                      </a:r>
                      <a:endParaRPr lang="ru-RU" sz="1500" dirty="0">
                        <a:solidFill>
                          <a:schemeClr val="tx1">
                            <a:lumMod val="10000"/>
                          </a:schemeClr>
                        </a:solidFill>
                      </a:endParaRPr>
                    </a:p>
                  </a:txBody>
                  <a:tcPr marL="91443" marR="91443" marT="43667" marB="43667">
                    <a:solidFill>
                      <a:schemeClr val="tx2">
                        <a:lumMod val="25000"/>
                        <a:lumOff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 smtClean="0">
                          <a:solidFill>
                            <a:schemeClr val="tx1">
                              <a:lumMod val="10000"/>
                            </a:schemeClr>
                          </a:solidFill>
                        </a:rPr>
                        <a:t>674,8</a:t>
                      </a:r>
                      <a:endParaRPr lang="ru-RU" sz="1500" dirty="0">
                        <a:solidFill>
                          <a:schemeClr val="tx1">
                            <a:lumMod val="10000"/>
                          </a:schemeClr>
                        </a:solidFill>
                      </a:endParaRPr>
                    </a:p>
                  </a:txBody>
                  <a:tcPr marL="91443" marR="91443" marT="43667" marB="43667">
                    <a:solidFill>
                      <a:schemeClr val="tx2">
                        <a:lumMod val="25000"/>
                        <a:lumOff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 smtClean="0">
                          <a:solidFill>
                            <a:schemeClr val="tx1">
                              <a:lumMod val="10000"/>
                            </a:schemeClr>
                          </a:solidFill>
                        </a:rPr>
                        <a:t>100,4</a:t>
                      </a:r>
                      <a:endParaRPr lang="ru-RU" sz="1500" dirty="0">
                        <a:solidFill>
                          <a:schemeClr val="tx1">
                            <a:lumMod val="10000"/>
                          </a:schemeClr>
                        </a:solidFill>
                      </a:endParaRPr>
                    </a:p>
                  </a:txBody>
                  <a:tcPr marL="91443" marR="91443" marT="43667" marB="43667">
                    <a:solidFill>
                      <a:schemeClr val="tx2">
                        <a:lumMod val="25000"/>
                        <a:lumOff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 smtClean="0">
                          <a:solidFill>
                            <a:schemeClr val="tx1">
                              <a:lumMod val="10000"/>
                            </a:schemeClr>
                          </a:solidFill>
                        </a:rPr>
                        <a:t>106,8</a:t>
                      </a:r>
                      <a:endParaRPr lang="ru-RU" sz="1500" dirty="0">
                        <a:solidFill>
                          <a:schemeClr val="tx1">
                            <a:lumMod val="10000"/>
                          </a:schemeClr>
                        </a:solidFill>
                      </a:endParaRPr>
                    </a:p>
                  </a:txBody>
                  <a:tcPr marL="91443" marR="91443" marT="43667" marB="43667">
                    <a:solidFill>
                      <a:schemeClr val="tx2">
                        <a:lumMod val="25000"/>
                        <a:lumOff val="75000"/>
                      </a:schemeClr>
                    </a:solidFill>
                  </a:tcPr>
                </a:tc>
              </a:tr>
              <a:tr h="576183">
                <a:tc>
                  <a:txBody>
                    <a:bodyPr/>
                    <a:lstStyle/>
                    <a:p>
                      <a:r>
                        <a:rPr lang="ru-RU" sz="1500" dirty="0" smtClean="0">
                          <a:solidFill>
                            <a:schemeClr val="tx1">
                              <a:lumMod val="10000"/>
                            </a:schemeClr>
                          </a:solidFill>
                        </a:rPr>
                        <a:t>Доходы от оказания платных услуг</a:t>
                      </a:r>
                      <a:endParaRPr lang="ru-RU" sz="1500" dirty="0">
                        <a:solidFill>
                          <a:schemeClr val="tx1">
                            <a:lumMod val="10000"/>
                          </a:schemeClr>
                        </a:solidFill>
                      </a:endParaRPr>
                    </a:p>
                  </a:txBody>
                  <a:tcPr marL="91443" marR="91443" marT="43667" marB="43667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 smtClean="0">
                          <a:solidFill>
                            <a:schemeClr val="tx1">
                              <a:lumMod val="10000"/>
                            </a:schemeClr>
                          </a:solidFill>
                        </a:rPr>
                        <a:t>25,0</a:t>
                      </a:r>
                      <a:endParaRPr lang="ru-RU" sz="1500" dirty="0">
                        <a:solidFill>
                          <a:schemeClr val="tx1">
                            <a:lumMod val="10000"/>
                          </a:schemeClr>
                        </a:solidFill>
                      </a:endParaRPr>
                    </a:p>
                  </a:txBody>
                  <a:tcPr marL="91443" marR="91443" marT="43667" marB="43667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 smtClean="0">
                          <a:solidFill>
                            <a:schemeClr val="tx1">
                              <a:lumMod val="10000"/>
                            </a:schemeClr>
                          </a:solidFill>
                        </a:rPr>
                        <a:t>25,4</a:t>
                      </a:r>
                      <a:endParaRPr lang="ru-RU" sz="1500" dirty="0">
                        <a:solidFill>
                          <a:schemeClr val="tx1">
                            <a:lumMod val="10000"/>
                          </a:schemeClr>
                        </a:solidFill>
                      </a:endParaRPr>
                    </a:p>
                  </a:txBody>
                  <a:tcPr marL="91443" marR="91443" marT="43667" marB="43667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 smtClean="0">
                          <a:solidFill>
                            <a:schemeClr val="tx1">
                              <a:lumMod val="10000"/>
                            </a:schemeClr>
                          </a:solidFill>
                        </a:rPr>
                        <a:t>101,6</a:t>
                      </a:r>
                      <a:endParaRPr lang="ru-RU" sz="1500" dirty="0">
                        <a:solidFill>
                          <a:schemeClr val="tx1">
                            <a:lumMod val="10000"/>
                          </a:schemeClr>
                        </a:solidFill>
                      </a:endParaRPr>
                    </a:p>
                  </a:txBody>
                  <a:tcPr marL="91443" marR="91443" marT="43667" marB="43667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 smtClean="0">
                          <a:solidFill>
                            <a:schemeClr val="tx1">
                              <a:lumMod val="10000"/>
                            </a:schemeClr>
                          </a:solidFill>
                        </a:rPr>
                        <a:t>74,9</a:t>
                      </a:r>
                      <a:endParaRPr lang="ru-RU" sz="1500" dirty="0">
                        <a:solidFill>
                          <a:schemeClr val="tx1">
                            <a:lumMod val="10000"/>
                          </a:schemeClr>
                        </a:solidFill>
                      </a:endParaRPr>
                    </a:p>
                  </a:txBody>
                  <a:tcPr marL="91443" marR="91443" marT="43667" marB="43667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766279">
                <a:tc>
                  <a:txBody>
                    <a:bodyPr/>
                    <a:lstStyle/>
                    <a:p>
                      <a:r>
                        <a:rPr lang="ru-RU" sz="1500" dirty="0" smtClean="0">
                          <a:solidFill>
                            <a:schemeClr val="tx1">
                              <a:lumMod val="10000"/>
                            </a:schemeClr>
                          </a:solidFill>
                        </a:rPr>
                        <a:t>Доходы от продажи материальных и нематериальных активов</a:t>
                      </a:r>
                      <a:endParaRPr lang="ru-RU" sz="1500" dirty="0">
                        <a:solidFill>
                          <a:schemeClr val="tx1">
                            <a:lumMod val="10000"/>
                          </a:schemeClr>
                        </a:solidFill>
                      </a:endParaRPr>
                    </a:p>
                  </a:txBody>
                  <a:tcPr marL="91443" marR="91443" marT="43667" marB="43667">
                    <a:solidFill>
                      <a:schemeClr val="tx2">
                        <a:lumMod val="25000"/>
                        <a:lumOff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 smtClean="0">
                          <a:solidFill>
                            <a:schemeClr val="tx1">
                              <a:lumMod val="10000"/>
                            </a:schemeClr>
                          </a:solidFill>
                        </a:rPr>
                        <a:t>3 653,0</a:t>
                      </a:r>
                      <a:endParaRPr lang="ru-RU" sz="1500" dirty="0">
                        <a:solidFill>
                          <a:schemeClr val="tx1">
                            <a:lumMod val="10000"/>
                          </a:schemeClr>
                        </a:solidFill>
                      </a:endParaRPr>
                    </a:p>
                  </a:txBody>
                  <a:tcPr marL="91443" marR="91443" marT="43667" marB="43667">
                    <a:solidFill>
                      <a:schemeClr val="tx2">
                        <a:lumMod val="25000"/>
                        <a:lumOff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 smtClean="0">
                          <a:solidFill>
                            <a:schemeClr val="tx1">
                              <a:lumMod val="10000"/>
                            </a:schemeClr>
                          </a:solidFill>
                        </a:rPr>
                        <a:t>3 706,0</a:t>
                      </a:r>
                      <a:endParaRPr lang="ru-RU" sz="1500" dirty="0">
                        <a:solidFill>
                          <a:schemeClr val="tx1">
                            <a:lumMod val="10000"/>
                          </a:schemeClr>
                        </a:solidFill>
                      </a:endParaRPr>
                    </a:p>
                  </a:txBody>
                  <a:tcPr marL="91443" marR="91443" marT="43667" marB="43667">
                    <a:solidFill>
                      <a:schemeClr val="tx2">
                        <a:lumMod val="25000"/>
                        <a:lumOff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 smtClean="0">
                          <a:solidFill>
                            <a:schemeClr val="tx1">
                              <a:lumMod val="10000"/>
                            </a:schemeClr>
                          </a:solidFill>
                        </a:rPr>
                        <a:t>101,5</a:t>
                      </a:r>
                      <a:endParaRPr lang="ru-RU" sz="1500" dirty="0">
                        <a:solidFill>
                          <a:schemeClr val="tx1">
                            <a:lumMod val="10000"/>
                          </a:schemeClr>
                        </a:solidFill>
                      </a:endParaRPr>
                    </a:p>
                  </a:txBody>
                  <a:tcPr marL="91443" marR="91443" marT="43667" marB="43667">
                    <a:solidFill>
                      <a:schemeClr val="tx2">
                        <a:lumMod val="25000"/>
                        <a:lumOff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smtClean="0">
                          <a:solidFill>
                            <a:schemeClr val="tx1">
                              <a:lumMod val="10000"/>
                            </a:schemeClr>
                          </a:solidFill>
                        </a:rPr>
                        <a:t>68,4</a:t>
                      </a:r>
                      <a:endParaRPr lang="ru-RU" sz="1500" dirty="0">
                        <a:solidFill>
                          <a:schemeClr val="tx1">
                            <a:lumMod val="10000"/>
                          </a:schemeClr>
                        </a:solidFill>
                      </a:endParaRPr>
                    </a:p>
                  </a:txBody>
                  <a:tcPr marL="91443" marR="91443" marT="43667" marB="43667">
                    <a:solidFill>
                      <a:schemeClr val="tx2">
                        <a:lumMod val="25000"/>
                        <a:lumOff val="75000"/>
                      </a:schemeClr>
                    </a:solidFill>
                  </a:tcPr>
                </a:tc>
              </a:tr>
              <a:tr h="616744">
                <a:tc>
                  <a:txBody>
                    <a:bodyPr/>
                    <a:lstStyle/>
                    <a:p>
                      <a:r>
                        <a:rPr lang="ru-RU" sz="1500" dirty="0" smtClean="0">
                          <a:solidFill>
                            <a:schemeClr val="tx1">
                              <a:lumMod val="10000"/>
                            </a:schemeClr>
                          </a:solidFill>
                        </a:rPr>
                        <a:t>Штрафы, санкции,</a:t>
                      </a:r>
                      <a:r>
                        <a:rPr lang="ru-RU" sz="1500" baseline="0" dirty="0" smtClean="0">
                          <a:solidFill>
                            <a:schemeClr val="tx1">
                              <a:lumMod val="10000"/>
                            </a:schemeClr>
                          </a:solidFill>
                        </a:rPr>
                        <a:t> возмещение ущерба</a:t>
                      </a:r>
                      <a:endParaRPr lang="ru-RU" sz="1500" dirty="0">
                        <a:solidFill>
                          <a:schemeClr val="tx1">
                            <a:lumMod val="10000"/>
                          </a:schemeClr>
                        </a:solidFill>
                      </a:endParaRPr>
                    </a:p>
                  </a:txBody>
                  <a:tcPr marL="91443" marR="91443" marT="43667" marB="43667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 smtClean="0">
                          <a:solidFill>
                            <a:schemeClr val="tx1">
                              <a:lumMod val="10000"/>
                            </a:schemeClr>
                          </a:solidFill>
                        </a:rPr>
                        <a:t>1 246,0</a:t>
                      </a:r>
                      <a:endParaRPr lang="ru-RU" sz="1500" dirty="0">
                        <a:solidFill>
                          <a:schemeClr val="tx1">
                            <a:lumMod val="10000"/>
                          </a:schemeClr>
                        </a:solidFill>
                      </a:endParaRPr>
                    </a:p>
                  </a:txBody>
                  <a:tcPr marL="91443" marR="91443" marT="43667" marB="43667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 smtClean="0">
                          <a:solidFill>
                            <a:schemeClr val="tx1">
                              <a:lumMod val="10000"/>
                            </a:schemeClr>
                          </a:solidFill>
                        </a:rPr>
                        <a:t>1 302,4</a:t>
                      </a:r>
                      <a:endParaRPr lang="ru-RU" sz="1500" dirty="0">
                        <a:solidFill>
                          <a:schemeClr val="tx1">
                            <a:lumMod val="10000"/>
                          </a:schemeClr>
                        </a:solidFill>
                      </a:endParaRPr>
                    </a:p>
                  </a:txBody>
                  <a:tcPr marL="91443" marR="91443" marT="43667" marB="43667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 smtClean="0">
                          <a:solidFill>
                            <a:schemeClr val="tx1">
                              <a:lumMod val="10000"/>
                            </a:schemeClr>
                          </a:solidFill>
                        </a:rPr>
                        <a:t>104,5</a:t>
                      </a:r>
                      <a:endParaRPr lang="ru-RU" sz="1500" dirty="0">
                        <a:solidFill>
                          <a:schemeClr val="tx1">
                            <a:lumMod val="10000"/>
                          </a:schemeClr>
                        </a:solidFill>
                      </a:endParaRPr>
                    </a:p>
                  </a:txBody>
                  <a:tcPr marL="91443" marR="91443" marT="43667" marB="43667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 smtClean="0">
                          <a:solidFill>
                            <a:schemeClr val="tx1">
                              <a:lumMod val="10000"/>
                            </a:schemeClr>
                          </a:solidFill>
                        </a:rPr>
                        <a:t>139,4</a:t>
                      </a:r>
                      <a:endParaRPr lang="ru-RU" sz="1500" dirty="0">
                        <a:solidFill>
                          <a:schemeClr val="tx1">
                            <a:lumMod val="10000"/>
                          </a:schemeClr>
                        </a:solidFill>
                      </a:endParaRPr>
                    </a:p>
                  </a:txBody>
                  <a:tcPr marL="91443" marR="91443" marT="43667" marB="43667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616744">
                <a:tc>
                  <a:txBody>
                    <a:bodyPr/>
                    <a:lstStyle/>
                    <a:p>
                      <a:r>
                        <a:rPr lang="ru-RU" sz="1500" dirty="0" smtClean="0">
                          <a:solidFill>
                            <a:schemeClr val="tx1">
                              <a:lumMod val="10000"/>
                            </a:schemeClr>
                          </a:solidFill>
                        </a:rPr>
                        <a:t>Прочие неналоговые поступления</a:t>
                      </a:r>
                      <a:endParaRPr lang="ru-RU" sz="1500" dirty="0">
                        <a:solidFill>
                          <a:schemeClr val="tx1">
                            <a:lumMod val="10000"/>
                          </a:schemeClr>
                        </a:solidFill>
                      </a:endParaRPr>
                    </a:p>
                  </a:txBody>
                  <a:tcPr marL="91443" marR="91443" marT="43667" marB="43667">
                    <a:solidFill>
                      <a:schemeClr val="tx2">
                        <a:lumMod val="25000"/>
                        <a:lumOff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 smtClean="0">
                          <a:solidFill>
                            <a:schemeClr val="tx1">
                              <a:lumMod val="10000"/>
                            </a:schemeClr>
                          </a:solidFill>
                        </a:rPr>
                        <a:t>4,0</a:t>
                      </a:r>
                      <a:endParaRPr lang="ru-RU" sz="1500" dirty="0">
                        <a:solidFill>
                          <a:schemeClr val="tx1">
                            <a:lumMod val="10000"/>
                          </a:schemeClr>
                        </a:solidFill>
                      </a:endParaRPr>
                    </a:p>
                  </a:txBody>
                  <a:tcPr marL="91443" marR="91443" marT="43667" marB="43667">
                    <a:solidFill>
                      <a:schemeClr val="tx2">
                        <a:lumMod val="25000"/>
                        <a:lumOff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 smtClean="0">
                          <a:solidFill>
                            <a:schemeClr val="tx1">
                              <a:lumMod val="10000"/>
                            </a:schemeClr>
                          </a:solidFill>
                        </a:rPr>
                        <a:t>4,1</a:t>
                      </a:r>
                      <a:endParaRPr lang="ru-RU" sz="1500" dirty="0">
                        <a:solidFill>
                          <a:schemeClr val="tx1">
                            <a:lumMod val="10000"/>
                          </a:schemeClr>
                        </a:solidFill>
                      </a:endParaRPr>
                    </a:p>
                  </a:txBody>
                  <a:tcPr marL="91443" marR="91443" marT="43667" marB="43667">
                    <a:solidFill>
                      <a:schemeClr val="tx2">
                        <a:lumMod val="25000"/>
                        <a:lumOff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 smtClean="0">
                          <a:solidFill>
                            <a:schemeClr val="tx1">
                              <a:lumMod val="10000"/>
                            </a:schemeClr>
                          </a:solidFill>
                        </a:rPr>
                        <a:t>102,5</a:t>
                      </a:r>
                      <a:endParaRPr lang="ru-RU" sz="1500" dirty="0">
                        <a:solidFill>
                          <a:schemeClr val="tx1">
                            <a:lumMod val="10000"/>
                          </a:schemeClr>
                        </a:solidFill>
                      </a:endParaRPr>
                    </a:p>
                  </a:txBody>
                  <a:tcPr marL="91443" marR="91443" marT="43667" marB="43667">
                    <a:solidFill>
                      <a:schemeClr val="tx2">
                        <a:lumMod val="25000"/>
                        <a:lumOff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 smtClean="0">
                          <a:solidFill>
                            <a:schemeClr val="tx1">
                              <a:lumMod val="10000"/>
                            </a:schemeClr>
                          </a:solidFill>
                        </a:rPr>
                        <a:t>186,4</a:t>
                      </a:r>
                      <a:endParaRPr lang="ru-RU" sz="1500" dirty="0">
                        <a:solidFill>
                          <a:schemeClr val="tx1">
                            <a:lumMod val="10000"/>
                          </a:schemeClr>
                        </a:solidFill>
                      </a:endParaRPr>
                    </a:p>
                  </a:txBody>
                  <a:tcPr marL="91443" marR="91443" marT="43667" marB="43667">
                    <a:solidFill>
                      <a:schemeClr val="tx2">
                        <a:lumMod val="25000"/>
                        <a:lumOff val="75000"/>
                      </a:schemeClr>
                    </a:solidFill>
                  </a:tcPr>
                </a:tc>
              </a:tr>
              <a:tr h="539706">
                <a:tc>
                  <a:txBody>
                    <a:bodyPr/>
                    <a:lstStyle/>
                    <a:p>
                      <a:r>
                        <a:rPr lang="ru-RU" sz="1500" b="1" dirty="0" smtClean="0">
                          <a:solidFill>
                            <a:schemeClr val="bg1"/>
                          </a:solidFill>
                        </a:rPr>
                        <a:t>Итого по неналоговым доходам</a:t>
                      </a:r>
                      <a:endParaRPr lang="ru-RU" sz="1500" b="1" dirty="0">
                        <a:solidFill>
                          <a:schemeClr val="bg1"/>
                        </a:solidFill>
                      </a:endParaRPr>
                    </a:p>
                  </a:txBody>
                  <a:tcPr marL="91443" marR="91443" marT="43667" marB="43667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700" b="1" dirty="0" smtClean="0">
                          <a:solidFill>
                            <a:schemeClr val="bg1"/>
                          </a:solidFill>
                        </a:rPr>
                        <a:t>15 088,0</a:t>
                      </a:r>
                      <a:endParaRPr lang="ru-RU" sz="1700" b="1" dirty="0">
                        <a:solidFill>
                          <a:schemeClr val="bg1"/>
                        </a:solidFill>
                      </a:endParaRPr>
                    </a:p>
                  </a:txBody>
                  <a:tcPr marL="91443" marR="91443" marT="43667" marB="43667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700" b="1" dirty="0" smtClean="0">
                          <a:solidFill>
                            <a:schemeClr val="bg1"/>
                          </a:solidFill>
                        </a:rPr>
                        <a:t>15 235,6</a:t>
                      </a:r>
                      <a:endParaRPr lang="ru-RU" sz="1700" b="1" dirty="0">
                        <a:solidFill>
                          <a:schemeClr val="bg1"/>
                        </a:solidFill>
                      </a:endParaRPr>
                    </a:p>
                  </a:txBody>
                  <a:tcPr marL="91443" marR="91443" marT="43667" marB="43667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700" b="1" dirty="0" smtClean="0">
                          <a:solidFill>
                            <a:schemeClr val="bg1"/>
                          </a:solidFill>
                        </a:rPr>
                        <a:t>101,0</a:t>
                      </a:r>
                    </a:p>
                    <a:p>
                      <a:pPr algn="ctr"/>
                      <a:endParaRPr lang="ru-RU" sz="1700" b="1" dirty="0">
                        <a:solidFill>
                          <a:schemeClr val="bg1"/>
                        </a:solidFill>
                      </a:endParaRPr>
                    </a:p>
                  </a:txBody>
                  <a:tcPr marL="91443" marR="91443" marT="43667" marB="43667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700" b="1" dirty="0" smtClean="0">
                          <a:solidFill>
                            <a:schemeClr val="bg1"/>
                          </a:solidFill>
                        </a:rPr>
                        <a:t>97,4</a:t>
                      </a:r>
                    </a:p>
                    <a:p>
                      <a:pPr algn="ctr"/>
                      <a:endParaRPr lang="ru-RU" sz="1700" b="1" dirty="0">
                        <a:solidFill>
                          <a:schemeClr val="bg1"/>
                        </a:solidFill>
                      </a:endParaRPr>
                    </a:p>
                  </a:txBody>
                  <a:tcPr marL="91443" marR="91443" marT="43667" marB="43667">
                    <a:solidFill>
                      <a:schemeClr val="accent1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251520" y="116632"/>
            <a:ext cx="8712968" cy="864096"/>
          </a:xfrm>
        </p:spPr>
        <p:txBody>
          <a:bodyPr>
            <a:noAutofit/>
          </a:bodyPr>
          <a:lstStyle/>
          <a:p>
            <a:pPr algn="ctr" eaLnBrk="1" fontAlgn="auto" hangingPunct="1">
              <a:lnSpc>
                <a:spcPct val="100000"/>
              </a:lnSpc>
              <a:spcAft>
                <a:spcPts val="0"/>
              </a:spcAft>
              <a:defRPr/>
            </a:pPr>
            <a:r>
              <a:rPr lang="ru-RU" sz="2400" b="1" dirty="0">
                <a:solidFill>
                  <a:schemeClr val="tx1"/>
                </a:solidFill>
              </a:rPr>
              <a:t>Структура неналоговых доходов бюджета Тяжинского муниципального района за 2017 </a:t>
            </a:r>
            <a:r>
              <a:rPr lang="ru-RU" sz="2400" b="1" dirty="0" smtClean="0">
                <a:solidFill>
                  <a:schemeClr val="tx1"/>
                </a:solidFill>
              </a:rPr>
              <a:t>год, тыс. рублей</a:t>
            </a:r>
            <a:endParaRPr lang="ru-RU" sz="2400" b="1" dirty="0">
              <a:solidFill>
                <a:schemeClr val="tx1"/>
              </a:solidFill>
            </a:endParaRPr>
          </a:p>
        </p:txBody>
      </p:sp>
      <p:graphicFrame>
        <p:nvGraphicFramePr>
          <p:cNvPr id="2" name="Содержимое 4"/>
          <p:cNvGraphicFramePr>
            <a:graphicFrameLocks noGrp="1" noChangeAspect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07088286"/>
              </p:ext>
            </p:extLst>
          </p:nvPr>
        </p:nvGraphicFramePr>
        <p:xfrm>
          <a:off x="323527" y="1182016"/>
          <a:ext cx="8496945" cy="546401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116632"/>
            <a:ext cx="8686800" cy="1008112"/>
          </a:xfrm>
        </p:spPr>
        <p:txBody>
          <a:bodyPr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sz="2200" b="1" dirty="0" smtClean="0">
                <a:solidFill>
                  <a:schemeClr val="tx1"/>
                </a:solidFill>
              </a:rPr>
              <a:t>Динамика поступления неналоговых доходов в бюджет Тяжинского муниципального района </a:t>
            </a:r>
            <a:br>
              <a:rPr lang="ru-RU" sz="2200" b="1" dirty="0" smtClean="0">
                <a:solidFill>
                  <a:schemeClr val="tx1"/>
                </a:solidFill>
              </a:rPr>
            </a:br>
            <a:r>
              <a:rPr lang="ru-RU" sz="2200" b="1" dirty="0" smtClean="0">
                <a:solidFill>
                  <a:schemeClr val="tx1"/>
                </a:solidFill>
              </a:rPr>
              <a:t>за 2016-2017гг., тыс. рублей</a:t>
            </a:r>
            <a:endParaRPr lang="ru-RU" sz="2200" b="1" dirty="0">
              <a:solidFill>
                <a:schemeClr val="tx1"/>
              </a:solidFill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16703146"/>
              </p:ext>
            </p:extLst>
          </p:nvPr>
        </p:nvGraphicFramePr>
        <p:xfrm>
          <a:off x="461376" y="1124745"/>
          <a:ext cx="8686800" cy="5400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228743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395537" y="0"/>
            <a:ext cx="8496944" cy="1285875"/>
          </a:xfrm>
        </p:spPr>
        <p:txBody>
          <a:bodyPr>
            <a:normAutofit/>
          </a:bodyPr>
          <a:lstStyle/>
          <a:p>
            <a:pPr algn="ctr" eaLnBrk="1" fontAlgn="auto" hangingPunct="1">
              <a:lnSpc>
                <a:spcPct val="100000"/>
              </a:lnSpc>
              <a:spcAft>
                <a:spcPts val="0"/>
              </a:spcAft>
              <a:defRPr/>
            </a:pPr>
            <a:r>
              <a:rPr lang="ru-RU" sz="2400" b="1" dirty="0">
                <a:solidFill>
                  <a:schemeClr val="tx1"/>
                </a:solidFill>
              </a:rPr>
              <a:t>Безвозмездные поступления от других бюджетов бюджетной системы РФ в бюджет Тяжинского муниципального района в 2017 году               </a:t>
            </a:r>
            <a:r>
              <a:rPr lang="ru-RU" sz="1600" dirty="0" smtClean="0">
                <a:effectLst/>
              </a:rPr>
              <a:t>                                     </a:t>
            </a:r>
            <a:endParaRPr lang="ru-RU" sz="1600" dirty="0">
              <a:effectLst/>
            </a:endParaRPr>
          </a:p>
        </p:txBody>
      </p:sp>
      <p:graphicFrame>
        <p:nvGraphicFramePr>
          <p:cNvPr id="5" name="Содержимое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91235848"/>
              </p:ext>
            </p:extLst>
          </p:nvPr>
        </p:nvGraphicFramePr>
        <p:xfrm>
          <a:off x="179388" y="1428750"/>
          <a:ext cx="8785224" cy="436285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384500"/>
                <a:gridCol w="1872208"/>
                <a:gridCol w="1944216"/>
                <a:gridCol w="1584300"/>
              </a:tblGrid>
              <a:tr h="920130">
                <a:tc>
                  <a:txBody>
                    <a:bodyPr/>
                    <a:lstStyle/>
                    <a:p>
                      <a:endParaRPr lang="ru-RU" sz="1600" dirty="0">
                        <a:solidFill>
                          <a:schemeClr val="bg1"/>
                        </a:solidFill>
                      </a:endParaRPr>
                    </a:p>
                  </a:txBody>
                  <a:tcPr marT="45715" marB="45715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chemeClr val="bg1"/>
                          </a:solidFill>
                        </a:rPr>
                        <a:t>Уточненный</a:t>
                      </a:r>
                      <a:r>
                        <a:rPr lang="ru-RU" sz="1600" baseline="0" dirty="0" smtClean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ru-RU" sz="1600" dirty="0" smtClean="0">
                          <a:solidFill>
                            <a:schemeClr val="bg1"/>
                          </a:solidFill>
                        </a:rPr>
                        <a:t>план, </a:t>
                      </a:r>
                    </a:p>
                    <a:p>
                      <a:pPr algn="ctr"/>
                      <a:r>
                        <a:rPr lang="ru-RU" sz="1600" dirty="0" smtClean="0">
                          <a:solidFill>
                            <a:schemeClr val="bg1"/>
                          </a:solidFill>
                        </a:rPr>
                        <a:t>тыс. рублей</a:t>
                      </a:r>
                    </a:p>
                  </a:txBody>
                  <a:tcPr marT="45715" marB="45715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chemeClr val="bg1"/>
                          </a:solidFill>
                        </a:rPr>
                        <a:t>Фактически поступило, </a:t>
                      </a:r>
                    </a:p>
                    <a:p>
                      <a:pPr algn="ctr"/>
                      <a:r>
                        <a:rPr lang="ru-RU" sz="1600" dirty="0" smtClean="0">
                          <a:solidFill>
                            <a:schemeClr val="bg1"/>
                          </a:solidFill>
                        </a:rPr>
                        <a:t>тыс. рублей </a:t>
                      </a:r>
                    </a:p>
                    <a:p>
                      <a:pPr algn="ctr"/>
                      <a:endParaRPr lang="ru-RU" sz="1600" b="0" dirty="0" smtClean="0">
                        <a:solidFill>
                          <a:schemeClr val="bg1"/>
                        </a:solidFill>
                      </a:endParaRPr>
                    </a:p>
                    <a:p>
                      <a:pPr algn="r"/>
                      <a:endParaRPr lang="ru-RU" sz="1200" b="0" dirty="0" smtClean="0">
                        <a:solidFill>
                          <a:schemeClr val="bg1"/>
                        </a:solidFill>
                      </a:endParaRPr>
                    </a:p>
                  </a:txBody>
                  <a:tcPr marT="45715" marB="45715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chemeClr val="bg1"/>
                          </a:solidFill>
                        </a:rPr>
                        <a:t>% исполнения</a:t>
                      </a:r>
                      <a:endParaRPr lang="ru-RU" sz="1600" dirty="0">
                        <a:solidFill>
                          <a:schemeClr val="bg1"/>
                        </a:solidFill>
                      </a:endParaRPr>
                    </a:p>
                  </a:txBody>
                  <a:tcPr marT="45715" marB="45715">
                    <a:solidFill>
                      <a:schemeClr val="accent1"/>
                    </a:solidFill>
                  </a:tcPr>
                </a:tc>
              </a:tr>
              <a:tr h="606564"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solidFill>
                            <a:schemeClr val="tx1">
                              <a:lumMod val="10000"/>
                            </a:schemeClr>
                          </a:solidFill>
                        </a:rPr>
                        <a:t>Дотации</a:t>
                      </a:r>
                      <a:endParaRPr lang="ru-RU" sz="1600" dirty="0">
                        <a:solidFill>
                          <a:schemeClr val="tx1">
                            <a:lumMod val="10000"/>
                          </a:schemeClr>
                        </a:solidFill>
                      </a:endParaRPr>
                    </a:p>
                  </a:txBody>
                  <a:tcPr marT="45715" marB="45715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chemeClr val="tx1">
                              <a:lumMod val="10000"/>
                            </a:schemeClr>
                          </a:solidFill>
                        </a:rPr>
                        <a:t>447 537,6</a:t>
                      </a:r>
                      <a:endParaRPr lang="ru-RU" sz="1600" dirty="0">
                        <a:solidFill>
                          <a:schemeClr val="tx1">
                            <a:lumMod val="10000"/>
                          </a:schemeClr>
                        </a:solidFill>
                      </a:endParaRPr>
                    </a:p>
                  </a:txBody>
                  <a:tcPr marT="45715" marB="45715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chemeClr val="tx1">
                              <a:lumMod val="10000"/>
                            </a:schemeClr>
                          </a:solidFill>
                        </a:rPr>
                        <a:t>447 537,6</a:t>
                      </a:r>
                      <a:endParaRPr lang="ru-RU" sz="1600" dirty="0">
                        <a:solidFill>
                          <a:schemeClr val="tx1">
                            <a:lumMod val="10000"/>
                          </a:schemeClr>
                        </a:solidFill>
                      </a:endParaRPr>
                    </a:p>
                  </a:txBody>
                  <a:tcPr marT="45715" marB="45715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chemeClr val="tx1">
                              <a:lumMod val="10000"/>
                            </a:schemeClr>
                          </a:solidFill>
                        </a:rPr>
                        <a:t>100,0%</a:t>
                      </a:r>
                      <a:endParaRPr lang="ru-RU" sz="1600" dirty="0">
                        <a:solidFill>
                          <a:schemeClr val="tx1">
                            <a:lumMod val="10000"/>
                          </a:schemeClr>
                        </a:solidFill>
                      </a:endParaRPr>
                    </a:p>
                  </a:txBody>
                  <a:tcPr marT="45715" marB="45715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576064"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solidFill>
                            <a:schemeClr val="tx1">
                              <a:lumMod val="10000"/>
                            </a:schemeClr>
                          </a:solidFill>
                        </a:rPr>
                        <a:t>Субсидии</a:t>
                      </a:r>
                      <a:endParaRPr lang="ru-RU" sz="1600" dirty="0">
                        <a:solidFill>
                          <a:schemeClr val="tx1">
                            <a:lumMod val="10000"/>
                          </a:schemeClr>
                        </a:solidFill>
                      </a:endParaRPr>
                    </a:p>
                  </a:txBody>
                  <a:tcPr marT="45715" marB="45715">
                    <a:solidFill>
                      <a:schemeClr val="tx2">
                        <a:lumMod val="25000"/>
                        <a:lumOff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chemeClr val="tx1">
                              <a:lumMod val="10000"/>
                            </a:schemeClr>
                          </a:solidFill>
                        </a:rPr>
                        <a:t>13 678,1</a:t>
                      </a:r>
                    </a:p>
                  </a:txBody>
                  <a:tcPr marT="45715" marB="45715">
                    <a:solidFill>
                      <a:schemeClr val="tx2">
                        <a:lumMod val="25000"/>
                        <a:lumOff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chemeClr val="tx1">
                              <a:lumMod val="10000"/>
                            </a:schemeClr>
                          </a:solidFill>
                        </a:rPr>
                        <a:t>13 624,2</a:t>
                      </a:r>
                      <a:endParaRPr lang="ru-RU" sz="1600" dirty="0">
                        <a:solidFill>
                          <a:schemeClr val="tx1">
                            <a:lumMod val="10000"/>
                          </a:schemeClr>
                        </a:solidFill>
                      </a:endParaRPr>
                    </a:p>
                  </a:txBody>
                  <a:tcPr marT="45715" marB="45715">
                    <a:solidFill>
                      <a:schemeClr val="tx2">
                        <a:lumMod val="25000"/>
                        <a:lumOff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chemeClr val="tx1">
                              <a:lumMod val="10000"/>
                            </a:schemeClr>
                          </a:solidFill>
                        </a:rPr>
                        <a:t>99,6%</a:t>
                      </a:r>
                      <a:endParaRPr lang="ru-RU" sz="1600" dirty="0">
                        <a:solidFill>
                          <a:schemeClr val="tx1">
                            <a:lumMod val="10000"/>
                          </a:schemeClr>
                        </a:solidFill>
                      </a:endParaRPr>
                    </a:p>
                  </a:txBody>
                  <a:tcPr marT="45715" marB="45715">
                    <a:solidFill>
                      <a:schemeClr val="tx2">
                        <a:lumMod val="25000"/>
                        <a:lumOff val="75000"/>
                      </a:schemeClr>
                    </a:solidFill>
                  </a:tcPr>
                </a:tc>
              </a:tr>
              <a:tr h="648072"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solidFill>
                            <a:schemeClr val="tx1">
                              <a:lumMod val="10000"/>
                            </a:schemeClr>
                          </a:solidFill>
                        </a:rPr>
                        <a:t>Субвенции</a:t>
                      </a:r>
                      <a:endParaRPr lang="ru-RU" sz="1600" dirty="0">
                        <a:solidFill>
                          <a:schemeClr val="tx1">
                            <a:lumMod val="10000"/>
                          </a:schemeClr>
                        </a:solidFill>
                      </a:endParaRPr>
                    </a:p>
                  </a:txBody>
                  <a:tcPr marT="45715" marB="45715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chemeClr val="tx1">
                              <a:lumMod val="10000"/>
                            </a:schemeClr>
                          </a:solidFill>
                        </a:rPr>
                        <a:t>530 929,3</a:t>
                      </a:r>
                      <a:endParaRPr lang="ru-RU" sz="1600" dirty="0">
                        <a:solidFill>
                          <a:schemeClr val="tx1">
                            <a:lumMod val="10000"/>
                          </a:schemeClr>
                        </a:solidFill>
                      </a:endParaRPr>
                    </a:p>
                  </a:txBody>
                  <a:tcPr marT="45715" marB="45715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chemeClr val="tx1">
                              <a:lumMod val="10000"/>
                            </a:schemeClr>
                          </a:solidFill>
                        </a:rPr>
                        <a:t>526 686,8</a:t>
                      </a:r>
                      <a:endParaRPr lang="ru-RU" sz="1600" dirty="0">
                        <a:solidFill>
                          <a:schemeClr val="tx1">
                            <a:lumMod val="10000"/>
                          </a:schemeClr>
                        </a:solidFill>
                      </a:endParaRPr>
                    </a:p>
                  </a:txBody>
                  <a:tcPr marT="45715" marB="45715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chemeClr val="tx1">
                              <a:lumMod val="10000"/>
                            </a:schemeClr>
                          </a:solidFill>
                        </a:rPr>
                        <a:t>99,2%</a:t>
                      </a:r>
                      <a:endParaRPr lang="ru-RU" sz="1600" dirty="0">
                        <a:solidFill>
                          <a:schemeClr val="tx1">
                            <a:lumMod val="10000"/>
                          </a:schemeClr>
                        </a:solidFill>
                      </a:endParaRPr>
                    </a:p>
                  </a:txBody>
                  <a:tcPr marT="45715" marB="45715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641242"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solidFill>
                            <a:schemeClr val="tx1">
                              <a:lumMod val="10000"/>
                            </a:schemeClr>
                          </a:solidFill>
                        </a:rPr>
                        <a:t>Иные межбюджетные трансферты</a:t>
                      </a:r>
                      <a:endParaRPr lang="ru-RU" sz="1600" dirty="0">
                        <a:solidFill>
                          <a:schemeClr val="tx1">
                            <a:lumMod val="10000"/>
                          </a:schemeClr>
                        </a:solidFill>
                      </a:endParaRPr>
                    </a:p>
                  </a:txBody>
                  <a:tcPr marT="45715" marB="45715">
                    <a:solidFill>
                      <a:schemeClr val="tx2">
                        <a:lumMod val="25000"/>
                        <a:lumOff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chemeClr val="tx1">
                              <a:lumMod val="10000"/>
                            </a:schemeClr>
                          </a:solidFill>
                        </a:rPr>
                        <a:t>9 050,0</a:t>
                      </a:r>
                      <a:endParaRPr lang="ru-RU" sz="1600" dirty="0">
                        <a:solidFill>
                          <a:schemeClr val="tx1">
                            <a:lumMod val="10000"/>
                          </a:schemeClr>
                        </a:solidFill>
                      </a:endParaRPr>
                    </a:p>
                  </a:txBody>
                  <a:tcPr marT="45715" marB="45715">
                    <a:solidFill>
                      <a:schemeClr val="tx2">
                        <a:lumMod val="25000"/>
                        <a:lumOff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chemeClr val="tx1">
                              <a:lumMod val="10000"/>
                            </a:schemeClr>
                          </a:solidFill>
                        </a:rPr>
                        <a:t>9 050,0</a:t>
                      </a:r>
                      <a:endParaRPr lang="ru-RU" sz="1600" dirty="0">
                        <a:solidFill>
                          <a:schemeClr val="tx1">
                            <a:lumMod val="10000"/>
                          </a:schemeClr>
                        </a:solidFill>
                      </a:endParaRPr>
                    </a:p>
                  </a:txBody>
                  <a:tcPr marT="45715" marB="45715">
                    <a:solidFill>
                      <a:schemeClr val="tx2">
                        <a:lumMod val="25000"/>
                        <a:lumOff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chemeClr val="tx1">
                              <a:lumMod val="10000"/>
                            </a:schemeClr>
                          </a:solidFill>
                        </a:rPr>
                        <a:t>100,0%</a:t>
                      </a:r>
                      <a:endParaRPr lang="ru-RU" sz="1600" dirty="0">
                        <a:solidFill>
                          <a:schemeClr val="tx1">
                            <a:lumMod val="10000"/>
                          </a:schemeClr>
                        </a:solidFill>
                      </a:endParaRPr>
                    </a:p>
                  </a:txBody>
                  <a:tcPr marT="45715" marB="45715">
                    <a:solidFill>
                      <a:schemeClr val="tx2">
                        <a:lumMod val="25000"/>
                        <a:lumOff val="75000"/>
                      </a:schemeClr>
                    </a:solidFill>
                  </a:tcPr>
                </a:tc>
              </a:tr>
              <a:tr h="641242">
                <a:tc>
                  <a:txBody>
                    <a:bodyPr/>
                    <a:lstStyle/>
                    <a:p>
                      <a:r>
                        <a:rPr lang="ru-RU" sz="1600" b="1" dirty="0" smtClean="0">
                          <a:solidFill>
                            <a:schemeClr val="bg1"/>
                          </a:solidFill>
                        </a:rPr>
                        <a:t>Итого</a:t>
                      </a:r>
                      <a:r>
                        <a:rPr lang="ru-RU" sz="1600" b="1" baseline="0" dirty="0" smtClean="0">
                          <a:solidFill>
                            <a:schemeClr val="bg1"/>
                          </a:solidFill>
                        </a:rPr>
                        <a:t> безвозмездных поступлений</a:t>
                      </a:r>
                      <a:endParaRPr lang="ru-RU" sz="1600" b="1" dirty="0">
                        <a:solidFill>
                          <a:schemeClr val="bg1"/>
                        </a:solidFill>
                      </a:endParaRPr>
                    </a:p>
                  </a:txBody>
                  <a:tcPr marT="45715" marB="45715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solidFill>
                            <a:schemeClr val="bg1"/>
                          </a:solidFill>
                        </a:rPr>
                        <a:t>1 001 195,0</a:t>
                      </a:r>
                      <a:endParaRPr lang="ru-RU" sz="1600" b="1" dirty="0">
                        <a:solidFill>
                          <a:schemeClr val="bg1"/>
                        </a:solidFill>
                      </a:endParaRPr>
                    </a:p>
                  </a:txBody>
                  <a:tcPr marT="45715" marB="45715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solidFill>
                            <a:schemeClr val="bg1"/>
                          </a:solidFill>
                        </a:rPr>
                        <a:t>996 898,6</a:t>
                      </a:r>
                      <a:endParaRPr lang="ru-RU" sz="1600" b="1" dirty="0">
                        <a:solidFill>
                          <a:schemeClr val="bg1"/>
                        </a:solidFill>
                      </a:endParaRPr>
                    </a:p>
                  </a:txBody>
                  <a:tcPr marT="45715" marB="45715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solidFill>
                            <a:schemeClr val="bg1"/>
                          </a:solidFill>
                        </a:rPr>
                        <a:t>99,6%</a:t>
                      </a:r>
                      <a:endParaRPr lang="ru-RU" sz="1600" b="1" dirty="0">
                        <a:solidFill>
                          <a:schemeClr val="bg1"/>
                        </a:solidFill>
                      </a:endParaRPr>
                    </a:p>
                  </a:txBody>
                  <a:tcPr marT="45715" marB="45715">
                    <a:solidFill>
                      <a:schemeClr val="accent1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116632"/>
            <a:ext cx="8064896" cy="1104063"/>
          </a:xfrm>
        </p:spPr>
        <p:txBody>
          <a:bodyPr>
            <a:noAutofit/>
          </a:bodyPr>
          <a:lstStyle/>
          <a:p>
            <a:pPr algn="ctr" eaLnBrk="1" fontAlgn="auto" hangingPunct="1">
              <a:lnSpc>
                <a:spcPct val="100000"/>
              </a:lnSpc>
              <a:spcAft>
                <a:spcPts val="0"/>
              </a:spcAft>
              <a:defRPr/>
            </a:pPr>
            <a:r>
              <a:rPr lang="ru-RU" sz="2100" b="1" dirty="0">
                <a:solidFill>
                  <a:schemeClr val="tx1"/>
                </a:solidFill>
              </a:rPr>
              <a:t>Структура безвозмездных поступлений от других бюджетов бюджетной системы РФ в бюджет Тяжинского муниципального района за 2017 </a:t>
            </a:r>
            <a:r>
              <a:rPr lang="ru-RU" sz="2100" b="1" dirty="0" smtClean="0">
                <a:solidFill>
                  <a:schemeClr val="tx1"/>
                </a:solidFill>
              </a:rPr>
              <a:t>год, тыс. рублей</a:t>
            </a:r>
            <a:endParaRPr lang="ru-RU" sz="2100" b="1" dirty="0">
              <a:solidFill>
                <a:schemeClr val="tx1"/>
              </a:solidFill>
            </a:endParaRPr>
          </a:p>
        </p:txBody>
      </p:sp>
      <p:graphicFrame>
        <p:nvGraphicFramePr>
          <p:cNvPr id="3" name="Содержимое 4"/>
          <p:cNvGraphicFramePr>
            <a:graphicFrameLocks noGrp="1" noChangeAspect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95512823"/>
              </p:ext>
            </p:extLst>
          </p:nvPr>
        </p:nvGraphicFramePr>
        <p:xfrm>
          <a:off x="325438" y="1412875"/>
          <a:ext cx="8320087" cy="51101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3802" y="188640"/>
            <a:ext cx="8842248" cy="1071546"/>
          </a:xfrm>
        </p:spPr>
        <p:txBody>
          <a:bodyPr>
            <a:noAutofit/>
          </a:bodyPr>
          <a:lstStyle/>
          <a:p>
            <a:pPr algn="ctr" eaLnBrk="1" fontAlgn="auto" hangingPunct="1">
              <a:lnSpc>
                <a:spcPct val="100000"/>
              </a:lnSpc>
              <a:spcAft>
                <a:spcPts val="0"/>
              </a:spcAft>
              <a:defRPr/>
            </a:pPr>
            <a:r>
              <a:rPr lang="ru-RU" sz="2100" b="1" dirty="0">
                <a:solidFill>
                  <a:schemeClr val="tx1"/>
                </a:solidFill>
              </a:rPr>
              <a:t>Исполнение расходов бюджета Тяжинского муниципального района по отраслевому признаку в 2017 </a:t>
            </a:r>
            <a:r>
              <a:rPr lang="ru-RU" sz="2100" b="1" dirty="0" smtClean="0">
                <a:solidFill>
                  <a:schemeClr val="tx1"/>
                </a:solidFill>
              </a:rPr>
              <a:t>году</a:t>
            </a:r>
            <a:endParaRPr lang="ru-RU" sz="2100" b="1" dirty="0">
              <a:solidFill>
                <a:schemeClr val="tx1"/>
              </a:solidFill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73341627"/>
              </p:ext>
            </p:extLst>
          </p:nvPr>
        </p:nvGraphicFramePr>
        <p:xfrm>
          <a:off x="395537" y="1268760"/>
          <a:ext cx="8501633" cy="5165516"/>
        </p:xfrm>
        <a:graphic>
          <a:graphicData uri="http://schemas.openxmlformats.org/drawingml/2006/table">
            <a:tbl>
              <a:tblPr/>
              <a:tblGrid>
                <a:gridCol w="3495303"/>
                <a:gridCol w="1872208"/>
                <a:gridCol w="1728192"/>
                <a:gridCol w="1405930"/>
              </a:tblGrid>
              <a:tr h="648072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>
                          <a:solidFill>
                            <a:schemeClr val="bg1"/>
                          </a:solidFill>
                          <a:latin typeface="+mn-lt"/>
                        </a:rPr>
                        <a:t>Наименование показателя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 smtClean="0">
                          <a:solidFill>
                            <a:schemeClr val="bg1"/>
                          </a:solidFill>
                          <a:latin typeface="+mn-lt"/>
                        </a:rPr>
                        <a:t>Уточненный план, </a:t>
                      </a:r>
                    </a:p>
                    <a:p>
                      <a:pPr algn="ctr" fontAlgn="ctr"/>
                      <a:r>
                        <a:rPr lang="ru-RU" sz="1600" b="0" i="0" u="none" strike="noStrike" dirty="0" smtClean="0">
                          <a:solidFill>
                            <a:schemeClr val="bg1"/>
                          </a:solidFill>
                          <a:latin typeface="+mn-lt"/>
                        </a:rPr>
                        <a:t>рублей</a:t>
                      </a:r>
                      <a:endParaRPr lang="ru-RU" sz="1600" b="0" i="0" u="none" strike="noStrike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 smtClean="0">
                          <a:solidFill>
                            <a:schemeClr val="bg1"/>
                          </a:solidFill>
                          <a:latin typeface="+mn-lt"/>
                        </a:rPr>
                        <a:t>Исполнено,</a:t>
                      </a:r>
                    </a:p>
                    <a:p>
                      <a:pPr algn="ctr" fontAlgn="ctr"/>
                      <a:r>
                        <a:rPr lang="ru-RU" sz="1600" b="0" i="0" u="none" strike="noStrike" dirty="0" smtClean="0">
                          <a:solidFill>
                            <a:schemeClr val="bg1"/>
                          </a:solidFill>
                          <a:latin typeface="+mn-lt"/>
                        </a:rPr>
                        <a:t> рублей</a:t>
                      </a:r>
                      <a:endParaRPr lang="ru-RU" sz="1600" b="0" i="0" u="none" strike="noStrike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>
                          <a:solidFill>
                            <a:schemeClr val="bg1"/>
                          </a:solidFill>
                          <a:latin typeface="+mn-lt"/>
                        </a:rPr>
                        <a:t>% </a:t>
                      </a:r>
                      <a:r>
                        <a:rPr lang="ru-RU" sz="1600" b="0" i="0" u="none" strike="noStrike" dirty="0" smtClean="0">
                          <a:solidFill>
                            <a:schemeClr val="bg1"/>
                          </a:solidFill>
                          <a:latin typeface="+mn-lt"/>
                        </a:rPr>
                        <a:t>исполнения</a:t>
                      </a:r>
                      <a:endParaRPr lang="ru-RU" sz="1600" b="0" i="0" u="none" strike="noStrike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</a:tr>
              <a:tr h="271938"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    Общегосударственные вопросы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35 512 873,92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35 207 990,41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99,1%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271938"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    Национальная оборона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5000"/>
                        <a:lumOff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1 128 200,00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5000"/>
                        <a:lumOff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1 128 200,00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5000"/>
                        <a:lumOff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100,0%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5000"/>
                        <a:lumOff val="75000"/>
                      </a:schemeClr>
                    </a:solidFill>
                  </a:tcPr>
                </a:tc>
              </a:tr>
              <a:tr h="492218"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    Национальная безопасность и правоохранительная деятельность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508 937,57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499 470,02</a:t>
                      </a:r>
                    </a:p>
                    <a:p>
                      <a:pPr algn="ctr" fontAlgn="t"/>
                      <a:endParaRPr lang="ru-RU" sz="1400" b="1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98,1%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271938"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    Национальная экономика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5000"/>
                        <a:lumOff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9 293 983,86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5000"/>
                        <a:lumOff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9 293 983,86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5000"/>
                        <a:lumOff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100,0%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5000"/>
                        <a:lumOff val="75000"/>
                      </a:schemeClr>
                    </a:solidFill>
                  </a:tcPr>
                </a:tc>
              </a:tr>
              <a:tr h="271938"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    Жилищно-коммунальное хозяйство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54 769 444,64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54 768 968,69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99,99%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271938"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    Образование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5000"/>
                        <a:lumOff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481 805 116,40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5000"/>
                        <a:lumOff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480 477 314,81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5000"/>
                        <a:lumOff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99,7%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5000"/>
                        <a:lumOff val="75000"/>
                      </a:schemeClr>
                    </a:solidFill>
                  </a:tcPr>
                </a:tc>
              </a:tr>
              <a:tr h="271938"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    Культура, кинематография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107 394 563,10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105 182 076,86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97,9%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271938"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    Здравоохранение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5000"/>
                        <a:lumOff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85 000,00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5000"/>
                        <a:lumOff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85 000,00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5000"/>
                        <a:lumOff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100,0%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5000"/>
                        <a:lumOff val="75000"/>
                      </a:schemeClr>
                    </a:solidFill>
                  </a:tcPr>
                </a:tc>
              </a:tr>
              <a:tr h="271938"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    Социальная политика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277 284 997,58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274 118 289,99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98,9%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271938"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    Физическая культура и спорт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5000"/>
                        <a:lumOff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20 000,00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5000"/>
                        <a:lumOff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20 000,00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5000"/>
                        <a:lumOff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100,0%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5000"/>
                        <a:lumOff val="75000"/>
                      </a:schemeClr>
                    </a:solidFill>
                  </a:tcPr>
                </a:tc>
              </a:tr>
              <a:tr h="271938"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    Средства массовой информации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150 000,00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150 000,00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100,0%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492218"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    Обслуживание государственного и муниципального долга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5000"/>
                        <a:lumOff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62 500,00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5000"/>
                        <a:lumOff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62 492,71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5000"/>
                        <a:lumOff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99,99%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5000"/>
                        <a:lumOff val="75000"/>
                      </a:schemeClr>
                    </a:solidFill>
                  </a:tcPr>
                </a:tc>
              </a:tr>
              <a:tr h="472648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1" i="0" u="none" strike="noStrike" kern="1200" dirty="0" smtClean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   Межбюджетные трансферты общего характера</a:t>
                      </a:r>
                      <a:endParaRPr lang="ru-RU" sz="1400" b="1" i="0" u="none" strike="noStrike" kern="1200" dirty="0">
                        <a:solidFill>
                          <a:srgbClr val="00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126 079 721,09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126 079 721,09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100%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340980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1" i="0" u="none" strike="noStrike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Всего расходов</a:t>
                      </a:r>
                      <a:r>
                        <a:rPr lang="ru-RU" sz="1400" b="1" i="0" u="none" strike="noStrike" dirty="0">
                          <a:solidFill>
                            <a:schemeClr val="bg1"/>
                          </a:solidFill>
                          <a:latin typeface="+mn-lt"/>
                        </a:rPr>
                        <a:t>: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1" i="0" u="none" strike="noStrike" dirty="0" smtClean="0">
                          <a:solidFill>
                            <a:schemeClr val="bg1"/>
                          </a:solidFill>
                          <a:latin typeface="+mn-lt"/>
                        </a:rPr>
                        <a:t>1 094 095 338,16</a:t>
                      </a:r>
                      <a:endParaRPr lang="ru-RU" sz="1400" b="1" i="0" u="none" strike="noStrike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1" i="0" u="none" strike="noStrike" dirty="0" smtClean="0">
                          <a:solidFill>
                            <a:schemeClr val="bg1"/>
                          </a:solidFill>
                          <a:latin typeface="+mn-lt"/>
                        </a:rPr>
                        <a:t>1 087 073 508,44</a:t>
                      </a:r>
                      <a:endParaRPr lang="ru-RU" sz="1400" b="1" i="0" u="none" strike="noStrike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1" i="0" u="none" strike="noStrike" dirty="0" smtClean="0">
                          <a:solidFill>
                            <a:schemeClr val="bg1"/>
                          </a:solidFill>
                          <a:latin typeface="+mn-lt"/>
                        </a:rPr>
                        <a:t>99,4%</a:t>
                      </a:r>
                      <a:endParaRPr lang="ru-RU" sz="1400" b="1" i="0" u="none" strike="noStrike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283424" y="188640"/>
            <a:ext cx="8842248" cy="720080"/>
          </a:xfrm>
        </p:spPr>
        <p:txBody>
          <a:bodyPr>
            <a:noAutofit/>
          </a:bodyPr>
          <a:lstStyle/>
          <a:p>
            <a:pPr algn="ctr" eaLnBrk="1" fontAlgn="auto" hangingPunct="1">
              <a:lnSpc>
                <a:spcPct val="100000"/>
              </a:lnSpc>
              <a:spcAft>
                <a:spcPts val="0"/>
              </a:spcAft>
              <a:defRPr/>
            </a:pPr>
            <a:r>
              <a:rPr lang="ru-RU" sz="2100" b="1" dirty="0">
                <a:solidFill>
                  <a:schemeClr val="tx1"/>
                </a:solidFill>
              </a:rPr>
              <a:t>Структура исполнения бюджета Тяжинского муниципального района по расходам за 2017 </a:t>
            </a:r>
            <a:r>
              <a:rPr lang="ru-RU" sz="2100" b="1" dirty="0" smtClean="0">
                <a:solidFill>
                  <a:schemeClr val="tx1"/>
                </a:solidFill>
              </a:rPr>
              <a:t>год, тыс. рублей</a:t>
            </a:r>
            <a:endParaRPr lang="ru-RU" sz="2100" b="1" dirty="0">
              <a:solidFill>
                <a:schemeClr val="tx1"/>
              </a:solidFill>
            </a:endParaRPr>
          </a:p>
        </p:txBody>
      </p:sp>
      <p:graphicFrame>
        <p:nvGraphicFramePr>
          <p:cNvPr id="2" name="Содержимое 7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276742178"/>
              </p:ext>
            </p:extLst>
          </p:nvPr>
        </p:nvGraphicFramePr>
        <p:xfrm>
          <a:off x="251520" y="1412776"/>
          <a:ext cx="8647112" cy="50339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116632"/>
            <a:ext cx="8686800" cy="838200"/>
          </a:xfrm>
        </p:spPr>
        <p:txBody>
          <a:bodyPr>
            <a:noAutofit/>
          </a:bodyPr>
          <a:lstStyle/>
          <a:p>
            <a:pPr algn="ctr"/>
            <a:r>
              <a:rPr lang="ru-RU" sz="3000" i="1" dirty="0">
                <a:latin typeface="Times New Roman" pitchFamily="18" charset="0"/>
                <a:cs typeface="Times New Roman" pitchFamily="18" charset="0"/>
              </a:rPr>
              <a:t>Этапы составления бюджетной отчетности</a:t>
            </a:r>
          </a:p>
        </p:txBody>
      </p:sp>
      <p:sp>
        <p:nvSpPr>
          <p:cNvPr id="6" name="Объект 5"/>
          <p:cNvSpPr>
            <a:spLocks noGrp="1"/>
          </p:cNvSpPr>
          <p:nvPr>
            <p:ph idx="1"/>
          </p:nvPr>
        </p:nvSpPr>
        <p:spPr>
          <a:xfrm>
            <a:off x="304800" y="1268760"/>
            <a:ext cx="8686800" cy="5400600"/>
          </a:xfrm>
        </p:spPr>
        <p:txBody>
          <a:bodyPr>
            <a:normAutofit/>
          </a:bodyPr>
          <a:lstStyle/>
          <a:p>
            <a:r>
              <a:rPr lang="ru-RU" sz="2000" dirty="0" smtClean="0">
                <a:solidFill>
                  <a:schemeClr val="tx1"/>
                </a:solidFill>
              </a:rPr>
              <a:t>Годовой  </a:t>
            </a:r>
            <a:r>
              <a:rPr lang="ru-RU" sz="2000" dirty="0">
                <a:solidFill>
                  <a:schemeClr val="tx1"/>
                </a:solidFill>
              </a:rPr>
              <a:t>отчет  об  исполнении  </a:t>
            </a:r>
            <a:r>
              <a:rPr lang="ru-RU" sz="2000" dirty="0" smtClean="0">
                <a:solidFill>
                  <a:schemeClr val="tx1"/>
                </a:solidFill>
              </a:rPr>
              <a:t>бюджета  Тяжинского муниципального района  за 2017 год до его  </a:t>
            </a:r>
            <a:r>
              <a:rPr lang="ru-RU" sz="2000" dirty="0">
                <a:solidFill>
                  <a:schemeClr val="tx1"/>
                </a:solidFill>
              </a:rPr>
              <a:t>рассмотрения  в  Совете  </a:t>
            </a:r>
            <a:r>
              <a:rPr lang="ru-RU" sz="2000" dirty="0" smtClean="0">
                <a:solidFill>
                  <a:schemeClr val="tx1"/>
                </a:solidFill>
              </a:rPr>
              <a:t>народных депутатов  </a:t>
            </a:r>
            <a:r>
              <a:rPr lang="ru-RU" sz="2000" dirty="0">
                <a:solidFill>
                  <a:schemeClr val="tx1"/>
                </a:solidFill>
              </a:rPr>
              <a:t>подлежит  внешней  </a:t>
            </a:r>
            <a:r>
              <a:rPr lang="ru-RU" sz="2000" dirty="0" smtClean="0">
                <a:solidFill>
                  <a:schemeClr val="tx1"/>
                </a:solidFill>
              </a:rPr>
              <a:t>проверке контрольно-счетным органом Тяжинского муниципального района, результаты которой оформляются соответствующим заключением. </a:t>
            </a:r>
          </a:p>
          <a:p>
            <a:pPr marL="0" indent="0">
              <a:buNone/>
            </a:pPr>
            <a:endParaRPr lang="ru-RU" sz="2000" dirty="0">
              <a:solidFill>
                <a:schemeClr val="tx1"/>
              </a:solidFill>
            </a:endParaRPr>
          </a:p>
          <a:p>
            <a:r>
              <a:rPr lang="ru-RU" sz="2000" dirty="0" smtClean="0">
                <a:solidFill>
                  <a:schemeClr val="tx1"/>
                </a:solidFill>
              </a:rPr>
              <a:t>По  </a:t>
            </a:r>
            <a:r>
              <a:rPr lang="ru-RU" sz="2000" dirty="0">
                <a:solidFill>
                  <a:schemeClr val="tx1"/>
                </a:solidFill>
              </a:rPr>
              <a:t>проекту  решения  Совета  депутатов </a:t>
            </a:r>
            <a:r>
              <a:rPr lang="ru-RU" sz="2000" dirty="0" smtClean="0">
                <a:solidFill>
                  <a:schemeClr val="tx1"/>
                </a:solidFill>
              </a:rPr>
              <a:t>Тяжинского муниципального </a:t>
            </a:r>
            <a:r>
              <a:rPr lang="ru-RU" sz="2000" dirty="0">
                <a:solidFill>
                  <a:schemeClr val="tx1"/>
                </a:solidFill>
              </a:rPr>
              <a:t>района </a:t>
            </a:r>
            <a:r>
              <a:rPr lang="ru-RU" sz="2000" dirty="0" smtClean="0">
                <a:solidFill>
                  <a:schemeClr val="tx1"/>
                </a:solidFill>
              </a:rPr>
              <a:t>«Об </a:t>
            </a:r>
            <a:r>
              <a:rPr lang="ru-RU" sz="2000" dirty="0">
                <a:solidFill>
                  <a:schemeClr val="tx1"/>
                </a:solidFill>
              </a:rPr>
              <a:t>исполнении бюджета Тяжинского муниципального района за </a:t>
            </a:r>
            <a:r>
              <a:rPr lang="ru-RU" sz="2000" dirty="0" smtClean="0">
                <a:solidFill>
                  <a:schemeClr val="tx1"/>
                </a:solidFill>
              </a:rPr>
              <a:t>2017 год» проводятся </a:t>
            </a:r>
            <a:r>
              <a:rPr lang="ru-RU" sz="2000" dirty="0">
                <a:solidFill>
                  <a:schemeClr val="tx1"/>
                </a:solidFill>
              </a:rPr>
              <a:t>п</a:t>
            </a:r>
            <a:r>
              <a:rPr lang="ru-RU" sz="2000" dirty="0" smtClean="0">
                <a:solidFill>
                  <a:schemeClr val="tx1"/>
                </a:solidFill>
              </a:rPr>
              <a:t>убличные  слушания.</a:t>
            </a:r>
          </a:p>
          <a:p>
            <a:pPr marL="0" indent="0">
              <a:buNone/>
            </a:pPr>
            <a:endParaRPr lang="ru-RU" sz="2000" dirty="0" smtClean="0">
              <a:solidFill>
                <a:schemeClr val="tx1"/>
              </a:solidFill>
            </a:endParaRPr>
          </a:p>
          <a:p>
            <a:r>
              <a:rPr lang="ru-RU" sz="2000" dirty="0">
                <a:solidFill>
                  <a:schemeClr val="tx1"/>
                </a:solidFill>
              </a:rPr>
              <a:t>О</a:t>
            </a:r>
            <a:r>
              <a:rPr lang="ru-RU" sz="2000" dirty="0" smtClean="0">
                <a:solidFill>
                  <a:schemeClr val="tx1"/>
                </a:solidFill>
              </a:rPr>
              <a:t>тчет  </a:t>
            </a:r>
            <a:r>
              <a:rPr lang="ru-RU" sz="2000" dirty="0">
                <a:solidFill>
                  <a:schemeClr val="tx1"/>
                </a:solidFill>
              </a:rPr>
              <a:t>об  исполнении  бюджета </a:t>
            </a:r>
            <a:r>
              <a:rPr lang="ru-RU" sz="2000" dirty="0" smtClean="0">
                <a:solidFill>
                  <a:schemeClr val="tx1"/>
                </a:solidFill>
              </a:rPr>
              <a:t>Тяжинского муниципального района  за 2017 год  утверждается  </a:t>
            </a:r>
            <a:r>
              <a:rPr lang="ru-RU" sz="2000" dirty="0">
                <a:solidFill>
                  <a:schemeClr val="tx1"/>
                </a:solidFill>
              </a:rPr>
              <a:t>Решением  Совета </a:t>
            </a:r>
            <a:r>
              <a:rPr lang="ru-RU" sz="2000" dirty="0" smtClean="0">
                <a:solidFill>
                  <a:schemeClr val="tx1"/>
                </a:solidFill>
              </a:rPr>
              <a:t>народных депутатов Тяжинского муниципального района</a:t>
            </a:r>
            <a:r>
              <a:rPr lang="ru-RU" sz="2000" dirty="0" smtClean="0"/>
              <a:t>.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27903352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7019" y="188640"/>
            <a:ext cx="8842248" cy="738890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  <a:defRPr/>
            </a:pPr>
            <a:r>
              <a:rPr lang="ru-RU" sz="1800" b="1" dirty="0">
                <a:solidFill>
                  <a:schemeClr val="tx1"/>
                </a:solidFill>
              </a:rPr>
              <a:t>Расходы бюджета Тяжинского муниципального района </a:t>
            </a:r>
            <a:r>
              <a:rPr lang="ru-RU" sz="1800" b="1" dirty="0" smtClean="0">
                <a:solidFill>
                  <a:schemeClr val="tx1"/>
                </a:solidFill>
              </a:rPr>
              <a:t>направленные на решение общегосударственных вопросов в 2017 году</a:t>
            </a:r>
            <a:endParaRPr lang="ru-RU" sz="1800" b="1" dirty="0">
              <a:solidFill>
                <a:schemeClr val="tx1"/>
              </a:solidFill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61016063"/>
              </p:ext>
            </p:extLst>
          </p:nvPr>
        </p:nvGraphicFramePr>
        <p:xfrm>
          <a:off x="179513" y="1124744"/>
          <a:ext cx="5400599" cy="364651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04255"/>
                <a:gridCol w="1152128"/>
                <a:gridCol w="1152128"/>
                <a:gridCol w="792088"/>
              </a:tblGrid>
              <a:tr h="598648">
                <a:tc>
                  <a:txBody>
                    <a:bodyPr/>
                    <a:lstStyle/>
                    <a:p>
                      <a:endParaRPr lang="ru-RU" sz="1100" dirty="0">
                        <a:solidFill>
                          <a:schemeClr val="bg1"/>
                        </a:solidFill>
                      </a:endParaRPr>
                    </a:p>
                  </a:txBody>
                  <a:tcPr marT="45715" marB="45715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solidFill>
                            <a:schemeClr val="bg1"/>
                          </a:solidFill>
                        </a:rPr>
                        <a:t>Уточненный</a:t>
                      </a:r>
                      <a:r>
                        <a:rPr lang="ru-RU" sz="1100" baseline="0" dirty="0" smtClean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ru-RU" sz="1100" dirty="0" smtClean="0">
                          <a:solidFill>
                            <a:schemeClr val="bg1"/>
                          </a:solidFill>
                        </a:rPr>
                        <a:t>план, рублей</a:t>
                      </a:r>
                    </a:p>
                  </a:txBody>
                  <a:tcPr marT="45715" marB="45715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solidFill>
                            <a:schemeClr val="bg1"/>
                          </a:solidFill>
                        </a:rPr>
                        <a:t>Фактически исполнено, рублей</a:t>
                      </a:r>
                    </a:p>
                  </a:txBody>
                  <a:tcPr marT="45715" marB="45715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solidFill>
                            <a:schemeClr val="bg1"/>
                          </a:solidFill>
                        </a:rPr>
                        <a:t>% исполнения</a:t>
                      </a:r>
                      <a:endParaRPr lang="ru-RU" sz="1100" dirty="0">
                        <a:solidFill>
                          <a:schemeClr val="bg1"/>
                        </a:solidFill>
                      </a:endParaRPr>
                    </a:p>
                  </a:txBody>
                  <a:tcPr marT="45715" marB="45715">
                    <a:solidFill>
                      <a:schemeClr val="accent1"/>
                    </a:solidFill>
                  </a:tcPr>
                </a:tc>
              </a:tr>
              <a:tr h="598648">
                <a:tc>
                  <a:txBody>
                    <a:bodyPr/>
                    <a:lstStyle/>
                    <a:p>
                      <a:r>
                        <a:rPr lang="ru-RU" sz="1100" b="1" dirty="0" smtClean="0">
                          <a:solidFill>
                            <a:schemeClr val="tx1">
                              <a:lumMod val="10000"/>
                            </a:schemeClr>
                          </a:solidFill>
                        </a:rPr>
                        <a:t>Расходы на содержание</a:t>
                      </a:r>
                      <a:r>
                        <a:rPr lang="ru-RU" sz="1100" b="1" baseline="0" dirty="0" smtClean="0">
                          <a:solidFill>
                            <a:schemeClr val="tx1">
                              <a:lumMod val="10000"/>
                            </a:schemeClr>
                          </a:solidFill>
                        </a:rPr>
                        <a:t> органов местного самоуправления</a:t>
                      </a:r>
                      <a:endParaRPr lang="ru-RU" sz="1100" b="1" dirty="0">
                        <a:solidFill>
                          <a:schemeClr val="tx1">
                            <a:lumMod val="10000"/>
                          </a:schemeClr>
                        </a:solidFill>
                      </a:endParaRPr>
                    </a:p>
                  </a:txBody>
                  <a:tcPr marT="45715" marB="45715">
                    <a:solidFill>
                      <a:schemeClr val="tx2">
                        <a:lumMod val="25000"/>
                        <a:lumOff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b="1" dirty="0" smtClean="0">
                          <a:solidFill>
                            <a:schemeClr val="tx1">
                              <a:lumMod val="10000"/>
                            </a:schemeClr>
                          </a:solidFill>
                        </a:rPr>
                        <a:t>25 842 669,29</a:t>
                      </a:r>
                    </a:p>
                  </a:txBody>
                  <a:tcPr marT="45715" marB="45715">
                    <a:solidFill>
                      <a:schemeClr val="tx2">
                        <a:lumMod val="25000"/>
                        <a:lumOff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b="1" dirty="0" smtClean="0">
                          <a:solidFill>
                            <a:schemeClr val="tx1">
                              <a:lumMod val="10000"/>
                            </a:schemeClr>
                          </a:solidFill>
                        </a:rPr>
                        <a:t>25 579 499,17</a:t>
                      </a:r>
                      <a:endParaRPr lang="ru-RU" sz="1300" b="1" dirty="0">
                        <a:solidFill>
                          <a:schemeClr val="tx1">
                            <a:lumMod val="10000"/>
                          </a:schemeClr>
                        </a:solidFill>
                      </a:endParaRPr>
                    </a:p>
                  </a:txBody>
                  <a:tcPr marT="45715" marB="45715">
                    <a:solidFill>
                      <a:schemeClr val="tx2">
                        <a:lumMod val="25000"/>
                        <a:lumOff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b="1" dirty="0" smtClean="0">
                          <a:solidFill>
                            <a:schemeClr val="tx1">
                              <a:lumMod val="10000"/>
                            </a:schemeClr>
                          </a:solidFill>
                        </a:rPr>
                        <a:t>98,98%</a:t>
                      </a:r>
                      <a:endParaRPr lang="ru-RU" sz="1300" b="1" dirty="0">
                        <a:solidFill>
                          <a:schemeClr val="tx1">
                            <a:lumMod val="10000"/>
                          </a:schemeClr>
                        </a:solidFill>
                      </a:endParaRPr>
                    </a:p>
                  </a:txBody>
                  <a:tcPr marT="45715" marB="45715">
                    <a:solidFill>
                      <a:schemeClr val="tx2">
                        <a:lumMod val="25000"/>
                        <a:lumOff val="75000"/>
                      </a:schemeClr>
                    </a:solidFill>
                  </a:tcPr>
                </a:tc>
              </a:tr>
              <a:tr h="484632">
                <a:tc>
                  <a:txBody>
                    <a:bodyPr/>
                    <a:lstStyle/>
                    <a:p>
                      <a:r>
                        <a:rPr lang="ru-RU" sz="1100" b="1" dirty="0" smtClean="0">
                          <a:effectLst/>
                          <a:latin typeface="Times New Roman"/>
                          <a:ea typeface="Times New Roman"/>
                        </a:rPr>
                        <a:t>Расходы на функционирование многофункционального центра</a:t>
                      </a:r>
                      <a:endParaRPr lang="ru-RU" sz="1100" b="1" dirty="0">
                        <a:solidFill>
                          <a:schemeClr val="tx1">
                            <a:lumMod val="10000"/>
                          </a:schemeClr>
                        </a:solidFill>
                      </a:endParaRPr>
                    </a:p>
                  </a:txBody>
                  <a:tcPr marT="45715" marB="45715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b="1" dirty="0" smtClean="0">
                          <a:solidFill>
                            <a:schemeClr val="tx1">
                              <a:lumMod val="10000"/>
                            </a:schemeClr>
                          </a:solidFill>
                        </a:rPr>
                        <a:t>4 052 328,61</a:t>
                      </a:r>
                      <a:endParaRPr lang="ru-RU" sz="1300" b="1" dirty="0">
                        <a:solidFill>
                          <a:schemeClr val="tx1">
                            <a:lumMod val="10000"/>
                          </a:schemeClr>
                        </a:solidFill>
                      </a:endParaRPr>
                    </a:p>
                  </a:txBody>
                  <a:tcPr marT="45715" marB="45715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b="1" dirty="0" smtClean="0">
                          <a:solidFill>
                            <a:schemeClr val="tx1">
                              <a:lumMod val="10000"/>
                            </a:schemeClr>
                          </a:solidFill>
                        </a:rPr>
                        <a:t>4 018 615,22</a:t>
                      </a:r>
                      <a:endParaRPr lang="ru-RU" sz="1300" b="1" dirty="0">
                        <a:solidFill>
                          <a:schemeClr val="tx1">
                            <a:lumMod val="10000"/>
                          </a:schemeClr>
                        </a:solidFill>
                      </a:endParaRPr>
                    </a:p>
                  </a:txBody>
                  <a:tcPr marT="45715" marB="45715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b="1" dirty="0" smtClean="0">
                          <a:solidFill>
                            <a:schemeClr val="tx1">
                              <a:lumMod val="10000"/>
                            </a:schemeClr>
                          </a:solidFill>
                        </a:rPr>
                        <a:t>99,2%</a:t>
                      </a:r>
                      <a:endParaRPr lang="ru-RU" sz="1300" b="1" dirty="0">
                        <a:solidFill>
                          <a:schemeClr val="tx1">
                            <a:lumMod val="10000"/>
                          </a:schemeClr>
                        </a:solidFill>
                      </a:endParaRPr>
                    </a:p>
                  </a:txBody>
                  <a:tcPr marT="45715" marB="45715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766344">
                <a:tc>
                  <a:txBody>
                    <a:bodyPr/>
                    <a:lstStyle/>
                    <a:p>
                      <a:r>
                        <a:rPr lang="ru-RU" sz="1100" b="1" dirty="0" smtClean="0">
                          <a:solidFill>
                            <a:schemeClr val="tx1">
                              <a:lumMod val="10000"/>
                            </a:schemeClr>
                          </a:solidFill>
                        </a:rPr>
                        <a:t>Осуществление мероприятий по технической инвентаризации, паспортизации объектов</a:t>
                      </a:r>
                      <a:endParaRPr lang="ru-RU" sz="1100" b="1" dirty="0">
                        <a:solidFill>
                          <a:schemeClr val="tx1">
                            <a:lumMod val="10000"/>
                          </a:schemeClr>
                        </a:solidFill>
                      </a:endParaRPr>
                    </a:p>
                  </a:txBody>
                  <a:tcPr marT="45715" marB="45715">
                    <a:solidFill>
                      <a:schemeClr val="tx2">
                        <a:lumMod val="25000"/>
                        <a:lumOff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b="1" dirty="0" smtClean="0">
                          <a:solidFill>
                            <a:schemeClr val="tx1">
                              <a:lumMod val="10000"/>
                            </a:schemeClr>
                          </a:solidFill>
                        </a:rPr>
                        <a:t>398 094,08</a:t>
                      </a:r>
                      <a:endParaRPr lang="ru-RU" sz="1300" b="1" dirty="0">
                        <a:solidFill>
                          <a:schemeClr val="tx1">
                            <a:lumMod val="10000"/>
                          </a:schemeClr>
                        </a:solidFill>
                      </a:endParaRPr>
                    </a:p>
                  </a:txBody>
                  <a:tcPr marT="45715" marB="45715">
                    <a:solidFill>
                      <a:schemeClr val="tx2">
                        <a:lumMod val="25000"/>
                        <a:lumOff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b="1" dirty="0" smtClean="0">
                          <a:solidFill>
                            <a:schemeClr val="tx1">
                              <a:lumMod val="10000"/>
                            </a:schemeClr>
                          </a:solidFill>
                        </a:rPr>
                        <a:t>398 094,08</a:t>
                      </a:r>
                      <a:endParaRPr lang="ru-RU" sz="1300" b="1" dirty="0">
                        <a:solidFill>
                          <a:schemeClr val="tx1">
                            <a:lumMod val="10000"/>
                          </a:schemeClr>
                        </a:solidFill>
                      </a:endParaRPr>
                    </a:p>
                  </a:txBody>
                  <a:tcPr marT="45715" marB="45715">
                    <a:solidFill>
                      <a:schemeClr val="tx2">
                        <a:lumMod val="25000"/>
                        <a:lumOff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b="1" dirty="0" smtClean="0">
                          <a:solidFill>
                            <a:schemeClr val="tx1">
                              <a:lumMod val="10000"/>
                            </a:schemeClr>
                          </a:solidFill>
                        </a:rPr>
                        <a:t>100,0%</a:t>
                      </a:r>
                      <a:endParaRPr lang="ru-RU" sz="1300" b="1" dirty="0">
                        <a:solidFill>
                          <a:schemeClr val="tx1">
                            <a:lumMod val="10000"/>
                          </a:schemeClr>
                        </a:solidFill>
                      </a:endParaRPr>
                    </a:p>
                  </a:txBody>
                  <a:tcPr marT="45715" marB="45715">
                    <a:solidFill>
                      <a:schemeClr val="tx2">
                        <a:lumMod val="25000"/>
                        <a:lumOff val="75000"/>
                      </a:schemeClr>
                    </a:solidFill>
                  </a:tcPr>
                </a:tc>
              </a:tr>
              <a:tr h="285066">
                <a:tc>
                  <a:txBody>
                    <a:bodyPr/>
                    <a:lstStyle/>
                    <a:p>
                      <a:r>
                        <a:rPr lang="ru-RU" sz="1100" b="1" kern="1200" dirty="0" smtClean="0">
                          <a:solidFill>
                            <a:schemeClr val="dk1"/>
                          </a:solidFill>
                          <a:effectLst/>
                          <a:latin typeface="Times New Roman"/>
                          <a:ea typeface="Times New Roman"/>
                          <a:cs typeface="+mn-cs"/>
                        </a:rPr>
                        <a:t>Резервный фонд</a:t>
                      </a:r>
                      <a:endParaRPr lang="ru-RU" sz="1100" b="1" kern="1200" dirty="0">
                        <a:solidFill>
                          <a:schemeClr val="dk1"/>
                        </a:solidFill>
                        <a:effectLst/>
                        <a:latin typeface="Times New Roman"/>
                        <a:ea typeface="Times New Roman"/>
                        <a:cs typeface="+mn-cs"/>
                      </a:endParaRPr>
                    </a:p>
                  </a:txBody>
                  <a:tcPr marT="45715" marB="45715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b="1" dirty="0" smtClean="0"/>
                        <a:t>8 000,00</a:t>
                      </a:r>
                      <a:endParaRPr lang="ru-RU" sz="1300" b="1" dirty="0"/>
                    </a:p>
                  </a:txBody>
                  <a:tcPr marT="45715" marB="45715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300" b="1" dirty="0"/>
                    </a:p>
                  </a:txBody>
                  <a:tcPr marT="45715" marB="45715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b="1" dirty="0" smtClean="0"/>
                        <a:t>0%</a:t>
                      </a:r>
                      <a:endParaRPr lang="ru-RU" sz="1300" b="1" dirty="0"/>
                    </a:p>
                  </a:txBody>
                  <a:tcPr marT="45715" marB="45715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596284">
                <a:tc>
                  <a:txBody>
                    <a:bodyPr/>
                    <a:lstStyle/>
                    <a:p>
                      <a:r>
                        <a:rPr lang="ru-RU" sz="1100" b="1" dirty="0" smtClean="0">
                          <a:effectLst/>
                          <a:latin typeface="Times New Roman"/>
                          <a:ea typeface="Times New Roman"/>
                        </a:rPr>
                        <a:t>Прочие общегосударственные вопросы, не включенные в другие разделы</a:t>
                      </a:r>
                      <a:endParaRPr lang="ru-RU" sz="1100" b="1" kern="1200" dirty="0">
                        <a:solidFill>
                          <a:schemeClr val="dk1"/>
                        </a:solidFill>
                        <a:effectLst/>
                        <a:latin typeface="Times New Roman"/>
                        <a:ea typeface="Times New Roman"/>
                        <a:cs typeface="+mn-cs"/>
                      </a:endParaRPr>
                    </a:p>
                  </a:txBody>
                  <a:tcPr marT="45715" marB="45715">
                    <a:solidFill>
                      <a:schemeClr val="tx2">
                        <a:lumMod val="25000"/>
                        <a:lumOff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b="1" dirty="0" smtClean="0"/>
                        <a:t>5 211</a:t>
                      </a:r>
                      <a:r>
                        <a:rPr lang="ru-RU" sz="1300" b="1" baseline="0" dirty="0" smtClean="0"/>
                        <a:t> 781,94</a:t>
                      </a:r>
                      <a:endParaRPr lang="ru-RU" sz="1300" b="1" dirty="0"/>
                    </a:p>
                  </a:txBody>
                  <a:tcPr marT="45715" marB="45715">
                    <a:solidFill>
                      <a:schemeClr val="tx2">
                        <a:lumMod val="25000"/>
                        <a:lumOff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b="1" dirty="0" smtClean="0"/>
                        <a:t>5 211 781,94</a:t>
                      </a:r>
                      <a:endParaRPr lang="ru-RU" sz="1300" b="1" dirty="0"/>
                    </a:p>
                  </a:txBody>
                  <a:tcPr marT="45715" marB="45715">
                    <a:solidFill>
                      <a:schemeClr val="tx2">
                        <a:lumMod val="25000"/>
                        <a:lumOff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b="1" dirty="0" smtClean="0"/>
                        <a:t>100,0%</a:t>
                      </a:r>
                      <a:endParaRPr lang="ru-RU" sz="1300" b="1" dirty="0"/>
                    </a:p>
                  </a:txBody>
                  <a:tcPr marT="45715" marB="45715">
                    <a:solidFill>
                      <a:schemeClr val="tx2">
                        <a:lumMod val="25000"/>
                        <a:lumOff val="75000"/>
                      </a:schemeClr>
                    </a:solidFill>
                  </a:tcPr>
                </a:tc>
              </a:tr>
              <a:tr h="312409">
                <a:tc>
                  <a:txBody>
                    <a:bodyPr/>
                    <a:lstStyle/>
                    <a:p>
                      <a:r>
                        <a:rPr lang="ru-RU" sz="1100" b="1" dirty="0" smtClean="0">
                          <a:solidFill>
                            <a:schemeClr val="bg1"/>
                          </a:solidFill>
                        </a:rPr>
                        <a:t>Итого</a:t>
                      </a:r>
                      <a:endParaRPr lang="ru-RU" sz="1100" b="1" dirty="0">
                        <a:solidFill>
                          <a:schemeClr val="bg1"/>
                        </a:solidFill>
                      </a:endParaRPr>
                    </a:p>
                  </a:txBody>
                  <a:tcPr marT="45715" marB="45715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b="1" dirty="0" smtClean="0">
                          <a:solidFill>
                            <a:schemeClr val="bg1"/>
                          </a:solidFill>
                        </a:rPr>
                        <a:t>35 512 873,92</a:t>
                      </a:r>
                      <a:endParaRPr lang="ru-RU" sz="1300" b="1" dirty="0">
                        <a:solidFill>
                          <a:schemeClr val="bg1"/>
                        </a:solidFill>
                      </a:endParaRPr>
                    </a:p>
                  </a:txBody>
                  <a:tcPr marT="45715" marB="45715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b="1" dirty="0" smtClean="0">
                          <a:solidFill>
                            <a:schemeClr val="bg1"/>
                          </a:solidFill>
                        </a:rPr>
                        <a:t>35 207 990,41</a:t>
                      </a:r>
                      <a:endParaRPr lang="ru-RU" sz="1300" b="1" dirty="0">
                        <a:solidFill>
                          <a:schemeClr val="bg1"/>
                        </a:solidFill>
                      </a:endParaRPr>
                    </a:p>
                  </a:txBody>
                  <a:tcPr marT="45715" marB="45715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b="1" dirty="0" smtClean="0">
                          <a:solidFill>
                            <a:schemeClr val="bg1"/>
                          </a:solidFill>
                        </a:rPr>
                        <a:t>99,1%</a:t>
                      </a:r>
                      <a:endParaRPr lang="ru-RU" sz="1300" b="1" dirty="0">
                        <a:solidFill>
                          <a:schemeClr val="bg1"/>
                        </a:solidFill>
                      </a:endParaRPr>
                    </a:p>
                  </a:txBody>
                  <a:tcPr marT="45715" marB="45715">
                    <a:solidFill>
                      <a:schemeClr val="accent1"/>
                    </a:solidFill>
                  </a:tcPr>
                </a:tc>
              </a:tr>
            </a:tbl>
          </a:graphicData>
        </a:graphic>
      </p:graphicFrame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4869160"/>
            <a:ext cx="2594971" cy="15802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77521" y="2204864"/>
            <a:ext cx="3338638" cy="20162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Скругленный прямоугольник 4"/>
          <p:cNvSpPr/>
          <p:nvPr/>
        </p:nvSpPr>
        <p:spPr>
          <a:xfrm>
            <a:off x="5725857" y="1124744"/>
            <a:ext cx="3306414" cy="86409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/>
              <a:t>В состав отрасли входят 3 учреждения со штатной  численностью 73 единицы.</a:t>
            </a:r>
            <a:endParaRPr lang="ru-RU" sz="1400" dirty="0"/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5677521" y="4437112"/>
            <a:ext cx="3338638" cy="201233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/>
              <a:t>По  </a:t>
            </a:r>
            <a:r>
              <a:rPr lang="ru-RU" sz="1400" dirty="0" smtClean="0"/>
              <a:t>результату рейтинга эффективности </a:t>
            </a:r>
            <a:r>
              <a:rPr lang="ru-RU" sz="1400" dirty="0"/>
              <a:t>работы глав муниципалитетов</a:t>
            </a:r>
            <a:r>
              <a:rPr lang="ru-RU" sz="1400" dirty="0" smtClean="0"/>
              <a:t> в 2017 году,  по мнению </a:t>
            </a:r>
            <a:r>
              <a:rPr lang="ru-RU" sz="1400" dirty="0" err="1" smtClean="0"/>
              <a:t>кузбассовцев</a:t>
            </a:r>
            <a:r>
              <a:rPr lang="ru-RU" sz="1400" dirty="0" smtClean="0"/>
              <a:t>, Глава Тяжинского муниципального района вошел в тройку лидеров по северу Кемеровской области </a:t>
            </a:r>
            <a:endParaRPr lang="ru-RU" sz="1400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9313" y="4869160"/>
            <a:ext cx="2394775" cy="1604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911460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7019" y="188640"/>
            <a:ext cx="8842248" cy="648072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  <a:defRPr/>
            </a:pPr>
            <a:r>
              <a:rPr lang="ru-RU" sz="1600" b="1" dirty="0" smtClean="0">
                <a:solidFill>
                  <a:schemeClr val="tx1"/>
                </a:solidFill>
              </a:rPr>
              <a:t>Структура и </a:t>
            </a:r>
            <a:r>
              <a:rPr lang="ru-RU" sz="1600" b="1" dirty="0">
                <a:solidFill>
                  <a:schemeClr val="tx1"/>
                </a:solidFill>
              </a:rPr>
              <a:t>д</a:t>
            </a:r>
            <a:r>
              <a:rPr lang="ru-RU" sz="1600" b="1" dirty="0" smtClean="0">
                <a:solidFill>
                  <a:schemeClr val="tx1"/>
                </a:solidFill>
              </a:rPr>
              <a:t>инамика расходов </a:t>
            </a:r>
            <a:r>
              <a:rPr lang="ru-RU" sz="1600" b="1" dirty="0">
                <a:solidFill>
                  <a:schemeClr val="tx1"/>
                </a:solidFill>
              </a:rPr>
              <a:t>бюджета Тяжинского муниципального района </a:t>
            </a:r>
            <a:r>
              <a:rPr lang="ru-RU" sz="1600" b="1" dirty="0" smtClean="0">
                <a:solidFill>
                  <a:schemeClr val="tx1"/>
                </a:solidFill>
              </a:rPr>
              <a:t>направленных на решение общегосударственных вопросов в 2017 году, тыс. рублей</a:t>
            </a:r>
            <a:endParaRPr lang="ru-RU" sz="1600" b="1" dirty="0">
              <a:solidFill>
                <a:schemeClr val="tx1"/>
              </a:solidFill>
            </a:endParaRPr>
          </a:p>
        </p:txBody>
      </p:sp>
      <p:graphicFrame>
        <p:nvGraphicFramePr>
          <p:cNvPr id="5" name="Диаграмма 4"/>
          <p:cNvGraphicFramePr/>
          <p:nvPr>
            <p:extLst>
              <p:ext uri="{D42A27DB-BD31-4B8C-83A1-F6EECF244321}">
                <p14:modId xmlns:p14="http://schemas.microsoft.com/office/powerpoint/2010/main" val="436596479"/>
              </p:ext>
            </p:extLst>
          </p:nvPr>
        </p:nvGraphicFramePr>
        <p:xfrm>
          <a:off x="4283968" y="1340768"/>
          <a:ext cx="4860032" cy="475252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4" name="Диаграмма 3"/>
          <p:cNvGraphicFramePr/>
          <p:nvPr>
            <p:extLst>
              <p:ext uri="{D42A27DB-BD31-4B8C-83A1-F6EECF244321}">
                <p14:modId xmlns:p14="http://schemas.microsoft.com/office/powerpoint/2010/main" val="677760036"/>
              </p:ext>
            </p:extLst>
          </p:nvPr>
        </p:nvGraphicFramePr>
        <p:xfrm>
          <a:off x="179512" y="1196752"/>
          <a:ext cx="4608512" cy="532859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1767819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2121" y="980729"/>
            <a:ext cx="3312367" cy="1800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7019" y="188640"/>
            <a:ext cx="8842248" cy="738890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  <a:defRPr/>
            </a:pPr>
            <a:r>
              <a:rPr lang="ru-RU" sz="1800" b="1" dirty="0">
                <a:solidFill>
                  <a:schemeClr val="tx1"/>
                </a:solidFill>
              </a:rPr>
              <a:t>Расходы бюджета Тяжинского муниципального района в области национальной </a:t>
            </a:r>
            <a:r>
              <a:rPr lang="ru-RU" sz="1800" b="1" dirty="0" smtClean="0">
                <a:solidFill>
                  <a:schemeClr val="tx1"/>
                </a:solidFill>
              </a:rPr>
              <a:t>обороны, безопасности и правоохранительной деятельности в 2017 году</a:t>
            </a:r>
            <a:endParaRPr lang="ru-RU" sz="1800" b="1" dirty="0">
              <a:solidFill>
                <a:schemeClr val="tx1"/>
              </a:solidFill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50439336"/>
              </p:ext>
            </p:extLst>
          </p:nvPr>
        </p:nvGraphicFramePr>
        <p:xfrm>
          <a:off x="179513" y="1124744"/>
          <a:ext cx="5256583" cy="243503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04255"/>
                <a:gridCol w="1152128"/>
                <a:gridCol w="1080120"/>
                <a:gridCol w="720080"/>
              </a:tblGrid>
              <a:tr h="598648">
                <a:tc>
                  <a:txBody>
                    <a:bodyPr/>
                    <a:lstStyle/>
                    <a:p>
                      <a:endParaRPr lang="ru-RU" sz="1100" dirty="0">
                        <a:solidFill>
                          <a:schemeClr val="bg1"/>
                        </a:solidFill>
                      </a:endParaRPr>
                    </a:p>
                  </a:txBody>
                  <a:tcPr marT="45715" marB="45715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solidFill>
                            <a:schemeClr val="bg1"/>
                          </a:solidFill>
                        </a:rPr>
                        <a:t>Уточненный</a:t>
                      </a:r>
                      <a:r>
                        <a:rPr lang="ru-RU" sz="1100" baseline="0" dirty="0" smtClean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ru-RU" sz="1100" dirty="0" smtClean="0">
                          <a:solidFill>
                            <a:schemeClr val="bg1"/>
                          </a:solidFill>
                        </a:rPr>
                        <a:t>план, рублей</a:t>
                      </a:r>
                    </a:p>
                  </a:txBody>
                  <a:tcPr marT="45715" marB="45715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solidFill>
                            <a:schemeClr val="bg1"/>
                          </a:solidFill>
                        </a:rPr>
                        <a:t>Фактически исполнено, </a:t>
                      </a:r>
                      <a:r>
                        <a:rPr lang="ru-RU" sz="1100" dirty="0" err="1" smtClean="0">
                          <a:solidFill>
                            <a:schemeClr val="bg1"/>
                          </a:solidFill>
                        </a:rPr>
                        <a:t>руюлей</a:t>
                      </a:r>
                      <a:endParaRPr lang="ru-RU" sz="1100" dirty="0" smtClean="0">
                        <a:solidFill>
                          <a:schemeClr val="bg1"/>
                        </a:solidFill>
                      </a:endParaRPr>
                    </a:p>
                  </a:txBody>
                  <a:tcPr marT="45715" marB="45715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solidFill>
                            <a:schemeClr val="bg1"/>
                          </a:solidFill>
                        </a:rPr>
                        <a:t>% исполнения</a:t>
                      </a:r>
                      <a:endParaRPr lang="ru-RU" sz="1100" dirty="0">
                        <a:solidFill>
                          <a:schemeClr val="bg1"/>
                        </a:solidFill>
                      </a:endParaRPr>
                    </a:p>
                  </a:txBody>
                  <a:tcPr marT="45715" marB="45715">
                    <a:solidFill>
                      <a:schemeClr val="accent1"/>
                    </a:solidFill>
                  </a:tcPr>
                </a:tc>
              </a:tr>
              <a:tr h="598648">
                <a:tc>
                  <a:txBody>
                    <a:bodyPr/>
                    <a:lstStyle/>
                    <a:p>
                      <a:r>
                        <a:rPr lang="ru-RU" sz="1100" b="1" dirty="0" smtClean="0">
                          <a:solidFill>
                            <a:schemeClr val="tx1">
                              <a:lumMod val="10000"/>
                            </a:schemeClr>
                          </a:solidFill>
                        </a:rPr>
                        <a:t>Осуществление первичного воинского учета на территориях, где отсутствуют военные комиссариаты </a:t>
                      </a:r>
                      <a:endParaRPr lang="ru-RU" sz="1100" b="1" dirty="0">
                        <a:solidFill>
                          <a:schemeClr val="tx1">
                            <a:lumMod val="10000"/>
                          </a:schemeClr>
                        </a:solidFill>
                      </a:endParaRPr>
                    </a:p>
                  </a:txBody>
                  <a:tcPr marT="45715" marB="45715">
                    <a:solidFill>
                      <a:schemeClr val="tx2">
                        <a:lumMod val="25000"/>
                        <a:lumOff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b="1" dirty="0" smtClean="0">
                          <a:solidFill>
                            <a:schemeClr val="tx1">
                              <a:lumMod val="10000"/>
                            </a:schemeClr>
                          </a:solidFill>
                        </a:rPr>
                        <a:t>1</a:t>
                      </a:r>
                      <a:r>
                        <a:rPr lang="ru-RU" sz="1300" b="1" baseline="0" dirty="0" smtClean="0">
                          <a:solidFill>
                            <a:schemeClr val="tx1">
                              <a:lumMod val="10000"/>
                            </a:schemeClr>
                          </a:solidFill>
                        </a:rPr>
                        <a:t> 128 200,00</a:t>
                      </a:r>
                      <a:endParaRPr lang="ru-RU" sz="1300" b="1" dirty="0">
                        <a:solidFill>
                          <a:schemeClr val="tx1">
                            <a:lumMod val="10000"/>
                          </a:schemeClr>
                        </a:solidFill>
                      </a:endParaRPr>
                    </a:p>
                  </a:txBody>
                  <a:tcPr marT="45715" marB="45715">
                    <a:solidFill>
                      <a:schemeClr val="tx2">
                        <a:lumMod val="25000"/>
                        <a:lumOff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b="1" dirty="0" smtClean="0">
                          <a:solidFill>
                            <a:schemeClr val="tx1">
                              <a:lumMod val="10000"/>
                            </a:schemeClr>
                          </a:solidFill>
                        </a:rPr>
                        <a:t>1 128 200,00</a:t>
                      </a:r>
                      <a:endParaRPr lang="ru-RU" sz="1300" b="1" dirty="0">
                        <a:solidFill>
                          <a:schemeClr val="tx1">
                            <a:lumMod val="10000"/>
                          </a:schemeClr>
                        </a:solidFill>
                      </a:endParaRPr>
                    </a:p>
                  </a:txBody>
                  <a:tcPr marT="45715" marB="45715">
                    <a:solidFill>
                      <a:schemeClr val="tx2">
                        <a:lumMod val="25000"/>
                        <a:lumOff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b="1" dirty="0" smtClean="0">
                          <a:solidFill>
                            <a:schemeClr val="tx1">
                              <a:lumMod val="10000"/>
                            </a:schemeClr>
                          </a:solidFill>
                        </a:rPr>
                        <a:t>100,0%</a:t>
                      </a:r>
                      <a:endParaRPr lang="ru-RU" sz="1300" b="1" dirty="0">
                        <a:solidFill>
                          <a:schemeClr val="tx1">
                            <a:lumMod val="10000"/>
                          </a:schemeClr>
                        </a:solidFill>
                      </a:endParaRPr>
                    </a:p>
                  </a:txBody>
                  <a:tcPr marT="45715" marB="45715">
                    <a:solidFill>
                      <a:schemeClr val="tx2">
                        <a:lumMod val="25000"/>
                        <a:lumOff val="75000"/>
                      </a:schemeClr>
                    </a:solidFill>
                  </a:tcPr>
                </a:tc>
              </a:tr>
              <a:tr h="484632">
                <a:tc>
                  <a:txBody>
                    <a:bodyPr/>
                    <a:lstStyle/>
                    <a:p>
                      <a:r>
                        <a:rPr lang="ru-RU" sz="1100" b="1" dirty="0" smtClean="0">
                          <a:solidFill>
                            <a:schemeClr val="tx1">
                              <a:lumMod val="10000"/>
                            </a:schemeClr>
                          </a:solidFill>
                        </a:rPr>
                        <a:t>Национальная</a:t>
                      </a:r>
                      <a:r>
                        <a:rPr lang="ru-RU" sz="1100" b="1" baseline="0" dirty="0" smtClean="0">
                          <a:solidFill>
                            <a:schemeClr val="tx1">
                              <a:lumMod val="10000"/>
                            </a:schemeClr>
                          </a:solidFill>
                        </a:rPr>
                        <a:t> безопасность и правоохранительная деятельность</a:t>
                      </a:r>
                      <a:endParaRPr lang="ru-RU" sz="1100" b="1" dirty="0">
                        <a:solidFill>
                          <a:schemeClr val="tx1">
                            <a:lumMod val="10000"/>
                          </a:schemeClr>
                        </a:solidFill>
                      </a:endParaRPr>
                    </a:p>
                  </a:txBody>
                  <a:tcPr marT="45715" marB="45715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b="1" dirty="0" smtClean="0">
                          <a:solidFill>
                            <a:schemeClr val="tx1">
                              <a:lumMod val="10000"/>
                            </a:schemeClr>
                          </a:solidFill>
                        </a:rPr>
                        <a:t>508 937,57</a:t>
                      </a:r>
                      <a:endParaRPr lang="ru-RU" sz="1300" b="1" dirty="0">
                        <a:solidFill>
                          <a:schemeClr val="tx1">
                            <a:lumMod val="10000"/>
                          </a:schemeClr>
                        </a:solidFill>
                      </a:endParaRPr>
                    </a:p>
                  </a:txBody>
                  <a:tcPr marT="45715" marB="45715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b="1" dirty="0" smtClean="0">
                          <a:solidFill>
                            <a:schemeClr val="tx1">
                              <a:lumMod val="10000"/>
                            </a:schemeClr>
                          </a:solidFill>
                        </a:rPr>
                        <a:t>499 470,02</a:t>
                      </a:r>
                      <a:endParaRPr lang="ru-RU" sz="1300" b="1" dirty="0">
                        <a:solidFill>
                          <a:schemeClr val="tx1">
                            <a:lumMod val="10000"/>
                          </a:schemeClr>
                        </a:solidFill>
                      </a:endParaRPr>
                    </a:p>
                  </a:txBody>
                  <a:tcPr marT="45715" marB="45715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b="1" dirty="0" smtClean="0">
                          <a:solidFill>
                            <a:schemeClr val="tx1">
                              <a:lumMod val="10000"/>
                            </a:schemeClr>
                          </a:solidFill>
                        </a:rPr>
                        <a:t>98,1%</a:t>
                      </a:r>
                      <a:endParaRPr lang="ru-RU" sz="1300" b="1" dirty="0">
                        <a:solidFill>
                          <a:schemeClr val="tx1">
                            <a:lumMod val="10000"/>
                          </a:schemeClr>
                        </a:solidFill>
                      </a:endParaRPr>
                    </a:p>
                  </a:txBody>
                  <a:tcPr marT="45715" marB="45715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312409">
                <a:tc>
                  <a:txBody>
                    <a:bodyPr/>
                    <a:lstStyle/>
                    <a:p>
                      <a:r>
                        <a:rPr lang="ru-RU" sz="1100" b="1" dirty="0" smtClean="0">
                          <a:solidFill>
                            <a:schemeClr val="bg1"/>
                          </a:solidFill>
                        </a:rPr>
                        <a:t>Итого</a:t>
                      </a:r>
                      <a:endParaRPr lang="ru-RU" sz="1100" b="1" dirty="0">
                        <a:solidFill>
                          <a:schemeClr val="bg1"/>
                        </a:solidFill>
                      </a:endParaRPr>
                    </a:p>
                  </a:txBody>
                  <a:tcPr marT="45715" marB="45715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b="1" dirty="0" smtClean="0">
                          <a:solidFill>
                            <a:schemeClr val="bg1"/>
                          </a:solidFill>
                        </a:rPr>
                        <a:t>1 637 137,57</a:t>
                      </a:r>
                      <a:endParaRPr lang="ru-RU" sz="1300" b="1" dirty="0">
                        <a:solidFill>
                          <a:schemeClr val="bg1"/>
                        </a:solidFill>
                      </a:endParaRPr>
                    </a:p>
                  </a:txBody>
                  <a:tcPr marT="45715" marB="45715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b="1" dirty="0" smtClean="0">
                          <a:solidFill>
                            <a:schemeClr val="bg1"/>
                          </a:solidFill>
                        </a:rPr>
                        <a:t>1 627 670,02</a:t>
                      </a:r>
                      <a:endParaRPr lang="ru-RU" sz="1300" b="1" dirty="0">
                        <a:solidFill>
                          <a:schemeClr val="bg1"/>
                        </a:solidFill>
                      </a:endParaRPr>
                    </a:p>
                  </a:txBody>
                  <a:tcPr marT="45715" marB="45715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b="1" dirty="0" smtClean="0">
                          <a:solidFill>
                            <a:schemeClr val="bg1"/>
                          </a:solidFill>
                        </a:rPr>
                        <a:t>99,4%</a:t>
                      </a:r>
                      <a:endParaRPr lang="ru-RU" sz="1300" b="1" dirty="0">
                        <a:solidFill>
                          <a:schemeClr val="bg1"/>
                        </a:solidFill>
                      </a:endParaRPr>
                    </a:p>
                  </a:txBody>
                  <a:tcPr marT="45715" marB="45715">
                    <a:solidFill>
                      <a:schemeClr val="accent1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5" name="Диаграмма 4"/>
          <p:cNvGraphicFramePr/>
          <p:nvPr>
            <p:extLst>
              <p:ext uri="{D42A27DB-BD31-4B8C-83A1-F6EECF244321}">
                <p14:modId xmlns:p14="http://schemas.microsoft.com/office/powerpoint/2010/main" val="3506134464"/>
              </p:ext>
            </p:extLst>
          </p:nvPr>
        </p:nvGraphicFramePr>
        <p:xfrm>
          <a:off x="5076056" y="2780928"/>
          <a:ext cx="4067944" cy="388843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3573016"/>
            <a:ext cx="2720007" cy="1852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1528" y="4941169"/>
            <a:ext cx="2552874" cy="18001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796732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7019" y="188640"/>
            <a:ext cx="8842248" cy="738890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  <a:defRPr/>
            </a:pPr>
            <a:r>
              <a:rPr lang="ru-RU" sz="1800" b="1" dirty="0">
                <a:solidFill>
                  <a:schemeClr val="tx1"/>
                </a:solidFill>
              </a:rPr>
              <a:t>Расходы бюджета Тяжинского муниципального района в </a:t>
            </a:r>
            <a:r>
              <a:rPr lang="ru-RU" sz="1800" b="1" dirty="0" smtClean="0">
                <a:solidFill>
                  <a:schemeClr val="tx1"/>
                </a:solidFill>
              </a:rPr>
              <a:t>области </a:t>
            </a:r>
            <a:r>
              <a:rPr lang="ru-RU" sz="1800" b="1" dirty="0">
                <a:solidFill>
                  <a:schemeClr val="tx1"/>
                </a:solidFill>
              </a:rPr>
              <a:t>национальной экономики в 2017 году</a:t>
            </a: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06374017"/>
              </p:ext>
            </p:extLst>
          </p:nvPr>
        </p:nvGraphicFramePr>
        <p:xfrm>
          <a:off x="179513" y="1124744"/>
          <a:ext cx="5328591" cy="329675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35820"/>
                <a:gridCol w="1167911"/>
                <a:gridCol w="1094916"/>
                <a:gridCol w="729944"/>
              </a:tblGrid>
              <a:tr h="599630">
                <a:tc>
                  <a:txBody>
                    <a:bodyPr/>
                    <a:lstStyle/>
                    <a:p>
                      <a:endParaRPr lang="ru-RU" sz="1100" dirty="0">
                        <a:solidFill>
                          <a:schemeClr val="bg1"/>
                        </a:solidFill>
                      </a:endParaRPr>
                    </a:p>
                  </a:txBody>
                  <a:tcPr marT="45715" marB="45715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solidFill>
                            <a:schemeClr val="bg1"/>
                          </a:solidFill>
                        </a:rPr>
                        <a:t>Уточненный</a:t>
                      </a:r>
                      <a:r>
                        <a:rPr lang="ru-RU" sz="1100" baseline="0" dirty="0" smtClean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ru-RU" sz="1100" dirty="0" smtClean="0">
                          <a:solidFill>
                            <a:schemeClr val="bg1"/>
                          </a:solidFill>
                        </a:rPr>
                        <a:t>план, рублей</a:t>
                      </a:r>
                    </a:p>
                  </a:txBody>
                  <a:tcPr marT="45715" marB="45715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solidFill>
                            <a:schemeClr val="bg1"/>
                          </a:solidFill>
                        </a:rPr>
                        <a:t>Фактически исполнено, рублей</a:t>
                      </a:r>
                    </a:p>
                  </a:txBody>
                  <a:tcPr marT="45715" marB="45715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solidFill>
                            <a:schemeClr val="bg1"/>
                          </a:solidFill>
                        </a:rPr>
                        <a:t>% исполнения</a:t>
                      </a:r>
                      <a:endParaRPr lang="ru-RU" sz="1100" dirty="0">
                        <a:solidFill>
                          <a:schemeClr val="bg1"/>
                        </a:solidFill>
                      </a:endParaRPr>
                    </a:p>
                  </a:txBody>
                  <a:tcPr marT="45715" marB="45715">
                    <a:solidFill>
                      <a:schemeClr val="accent1"/>
                    </a:solidFill>
                  </a:tcPr>
                </a:tc>
              </a:tr>
              <a:tr h="931155">
                <a:tc>
                  <a:txBody>
                    <a:bodyPr/>
                    <a:lstStyle/>
                    <a:p>
                      <a:r>
                        <a:rPr lang="ru-RU" sz="1100" b="1" dirty="0" smtClean="0">
                          <a:solidFill>
                            <a:schemeClr val="tx1">
                              <a:lumMod val="10000"/>
                            </a:schemeClr>
                          </a:solidFill>
                        </a:rPr>
                        <a:t>Поощрение муниципальных</a:t>
                      </a:r>
                      <a:r>
                        <a:rPr lang="ru-RU" sz="1100" b="1" baseline="0" dirty="0" smtClean="0">
                          <a:solidFill>
                            <a:schemeClr val="tx1">
                              <a:lumMod val="10000"/>
                            </a:schemeClr>
                          </a:solidFill>
                        </a:rPr>
                        <a:t> районов, достигших наивысшие показатели по итогам сельскохозяйственных работ</a:t>
                      </a:r>
                      <a:endParaRPr lang="ru-RU" sz="1100" b="1" dirty="0">
                        <a:solidFill>
                          <a:schemeClr val="tx1">
                            <a:lumMod val="10000"/>
                          </a:schemeClr>
                        </a:solidFill>
                      </a:endParaRPr>
                    </a:p>
                  </a:txBody>
                  <a:tcPr marT="45715" marB="45715">
                    <a:solidFill>
                      <a:schemeClr val="tx2">
                        <a:lumMod val="25000"/>
                        <a:lumOff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>
                          <a:solidFill>
                            <a:schemeClr val="tx1">
                              <a:lumMod val="10000"/>
                            </a:schemeClr>
                          </a:solidFill>
                        </a:rPr>
                        <a:t>300 0</a:t>
                      </a:r>
                      <a:r>
                        <a:rPr lang="ru-RU" sz="1300" baseline="0" dirty="0" smtClean="0">
                          <a:solidFill>
                            <a:schemeClr val="tx1">
                              <a:lumMod val="10000"/>
                            </a:schemeClr>
                          </a:solidFill>
                        </a:rPr>
                        <a:t>00,00</a:t>
                      </a:r>
                      <a:endParaRPr lang="ru-RU" sz="1300" dirty="0">
                        <a:solidFill>
                          <a:schemeClr val="tx1">
                            <a:lumMod val="10000"/>
                          </a:schemeClr>
                        </a:solidFill>
                      </a:endParaRPr>
                    </a:p>
                  </a:txBody>
                  <a:tcPr marT="45715" marB="45715">
                    <a:solidFill>
                      <a:schemeClr val="tx2">
                        <a:lumMod val="25000"/>
                        <a:lumOff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>
                          <a:solidFill>
                            <a:schemeClr val="tx1">
                              <a:lumMod val="10000"/>
                            </a:schemeClr>
                          </a:solidFill>
                        </a:rPr>
                        <a:t>300 000,00</a:t>
                      </a:r>
                      <a:endParaRPr lang="ru-RU" sz="1300" dirty="0">
                        <a:solidFill>
                          <a:schemeClr val="tx1">
                            <a:lumMod val="10000"/>
                          </a:schemeClr>
                        </a:solidFill>
                      </a:endParaRPr>
                    </a:p>
                  </a:txBody>
                  <a:tcPr marT="45715" marB="45715">
                    <a:solidFill>
                      <a:schemeClr val="tx2">
                        <a:lumMod val="25000"/>
                        <a:lumOff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b="1" dirty="0" smtClean="0">
                          <a:solidFill>
                            <a:schemeClr val="tx1">
                              <a:lumMod val="10000"/>
                            </a:schemeClr>
                          </a:solidFill>
                        </a:rPr>
                        <a:t>100,0%</a:t>
                      </a:r>
                      <a:endParaRPr lang="ru-RU" sz="1300" b="1" dirty="0">
                        <a:solidFill>
                          <a:schemeClr val="tx1">
                            <a:lumMod val="10000"/>
                          </a:schemeClr>
                        </a:solidFill>
                      </a:endParaRPr>
                    </a:p>
                  </a:txBody>
                  <a:tcPr marT="45715" marB="45715">
                    <a:solidFill>
                      <a:schemeClr val="tx2">
                        <a:lumMod val="25000"/>
                        <a:lumOff val="75000"/>
                      </a:schemeClr>
                    </a:solidFill>
                  </a:tcPr>
                </a:tc>
              </a:tr>
              <a:tr h="413431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ru-RU" sz="1100" b="1" kern="1200" dirty="0" smtClean="0">
                          <a:solidFill>
                            <a:schemeClr val="tx1">
                              <a:lumMod val="1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Расходы по оценке стоимости земельных участков</a:t>
                      </a:r>
                      <a:endParaRPr lang="ru-RU" sz="1100" b="1" kern="1200" dirty="0">
                        <a:solidFill>
                          <a:schemeClr val="tx1">
                            <a:lumMod val="10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T="45715" marB="45715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300" b="1" kern="1200" dirty="0" smtClean="0">
                          <a:solidFill>
                            <a:schemeClr val="tx1">
                              <a:lumMod val="1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30 900,00</a:t>
                      </a:r>
                      <a:endParaRPr lang="ru-RU" sz="1300" b="1" kern="1200" dirty="0">
                        <a:solidFill>
                          <a:schemeClr val="tx1">
                            <a:lumMod val="10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T="45715" marB="45715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300" b="1" kern="1200" dirty="0" smtClean="0">
                          <a:solidFill>
                            <a:schemeClr val="tx1">
                              <a:lumMod val="1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30 900,00</a:t>
                      </a:r>
                      <a:endParaRPr lang="ru-RU" sz="1300" b="1" kern="1200" dirty="0">
                        <a:solidFill>
                          <a:schemeClr val="tx1">
                            <a:lumMod val="10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T="45715" marB="45715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300" b="1" kern="1200" dirty="0" smtClean="0">
                          <a:solidFill>
                            <a:schemeClr val="tx1">
                              <a:lumMod val="1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100,0%</a:t>
                      </a:r>
                      <a:endParaRPr lang="ru-RU" sz="1300" b="1" kern="1200" dirty="0">
                        <a:solidFill>
                          <a:schemeClr val="tx1">
                            <a:lumMod val="10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T="45715" marB="45715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599630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ru-RU" sz="1100" b="1" kern="1200" dirty="0" smtClean="0">
                          <a:solidFill>
                            <a:schemeClr val="tx1">
                              <a:lumMod val="1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Обучение субъектов малого и среднего</a:t>
                      </a:r>
                      <a:r>
                        <a:rPr lang="ru-RU" sz="1100" b="1" kern="1200" baseline="0" dirty="0" smtClean="0">
                          <a:solidFill>
                            <a:schemeClr val="tx1">
                              <a:lumMod val="1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 предпринимательства</a:t>
                      </a:r>
                      <a:endParaRPr lang="ru-RU" sz="1100" b="1" kern="1200" dirty="0">
                        <a:solidFill>
                          <a:schemeClr val="tx1">
                            <a:lumMod val="10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T="45715" marB="45715">
                    <a:solidFill>
                      <a:schemeClr val="tx2">
                        <a:lumMod val="25000"/>
                        <a:lumOff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300" b="1" kern="1200" dirty="0" smtClean="0">
                          <a:solidFill>
                            <a:schemeClr val="tx1">
                              <a:lumMod val="1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24 000,00</a:t>
                      </a:r>
                      <a:endParaRPr lang="ru-RU" sz="1300" b="1" kern="1200" dirty="0">
                        <a:solidFill>
                          <a:schemeClr val="tx1">
                            <a:lumMod val="10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T="45715" marB="45715">
                    <a:solidFill>
                      <a:schemeClr val="tx2">
                        <a:lumMod val="25000"/>
                        <a:lumOff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300" b="1" kern="1200" dirty="0" smtClean="0">
                          <a:solidFill>
                            <a:schemeClr val="tx1">
                              <a:lumMod val="1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24 000,00</a:t>
                      </a:r>
                      <a:endParaRPr lang="ru-RU" sz="1300" b="1" kern="1200" dirty="0">
                        <a:solidFill>
                          <a:schemeClr val="tx1">
                            <a:lumMod val="10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T="45715" marB="45715">
                    <a:solidFill>
                      <a:schemeClr val="tx2">
                        <a:lumMod val="25000"/>
                        <a:lumOff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300" b="1" kern="1200" dirty="0" smtClean="0">
                          <a:solidFill>
                            <a:schemeClr val="tx1">
                              <a:lumMod val="1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100,0%</a:t>
                      </a:r>
                      <a:endParaRPr lang="ru-RU" sz="1300" b="1" kern="1200" dirty="0">
                        <a:solidFill>
                          <a:schemeClr val="tx1">
                            <a:lumMod val="10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T="45715" marB="45715">
                    <a:solidFill>
                      <a:schemeClr val="tx2">
                        <a:lumMod val="25000"/>
                        <a:lumOff val="75000"/>
                      </a:schemeClr>
                    </a:solidFill>
                  </a:tcPr>
                </a:tc>
              </a:tr>
              <a:tr h="395203">
                <a:tc>
                  <a:txBody>
                    <a:bodyPr/>
                    <a:lstStyle/>
                    <a:p>
                      <a:r>
                        <a:rPr lang="ru-RU" sz="1100" b="1" dirty="0" smtClean="0">
                          <a:solidFill>
                            <a:schemeClr val="tx1">
                              <a:lumMod val="10000"/>
                            </a:schemeClr>
                          </a:solidFill>
                        </a:rPr>
                        <a:t>Снабжение населения</a:t>
                      </a:r>
                      <a:r>
                        <a:rPr lang="ru-RU" sz="1100" b="1" baseline="0" dirty="0" smtClean="0">
                          <a:solidFill>
                            <a:schemeClr val="tx1">
                              <a:lumMod val="10000"/>
                            </a:schemeClr>
                          </a:solidFill>
                        </a:rPr>
                        <a:t> топливом</a:t>
                      </a:r>
                      <a:endParaRPr lang="ru-RU" sz="1100" b="1" dirty="0">
                        <a:solidFill>
                          <a:schemeClr val="tx1">
                            <a:lumMod val="10000"/>
                          </a:schemeClr>
                        </a:solidFill>
                      </a:endParaRPr>
                    </a:p>
                  </a:txBody>
                  <a:tcPr marT="45715" marB="45715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>
                          <a:solidFill>
                            <a:schemeClr val="tx1">
                              <a:lumMod val="10000"/>
                            </a:schemeClr>
                          </a:solidFill>
                        </a:rPr>
                        <a:t>8 939 083,86</a:t>
                      </a:r>
                      <a:endParaRPr lang="ru-RU" sz="1300" dirty="0">
                        <a:solidFill>
                          <a:schemeClr val="tx1">
                            <a:lumMod val="10000"/>
                          </a:schemeClr>
                        </a:solidFill>
                      </a:endParaRPr>
                    </a:p>
                  </a:txBody>
                  <a:tcPr marT="45715" marB="45715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>
                          <a:solidFill>
                            <a:schemeClr val="tx1">
                              <a:lumMod val="10000"/>
                            </a:schemeClr>
                          </a:solidFill>
                        </a:rPr>
                        <a:t>8 939 083,86</a:t>
                      </a:r>
                      <a:endParaRPr lang="ru-RU" sz="1300" dirty="0">
                        <a:solidFill>
                          <a:schemeClr val="tx1">
                            <a:lumMod val="10000"/>
                          </a:schemeClr>
                        </a:solidFill>
                      </a:endParaRPr>
                    </a:p>
                  </a:txBody>
                  <a:tcPr marT="45715" marB="45715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b="1" dirty="0" smtClean="0">
                          <a:solidFill>
                            <a:schemeClr val="tx1">
                              <a:lumMod val="10000"/>
                            </a:schemeClr>
                          </a:solidFill>
                        </a:rPr>
                        <a:t>100,0%</a:t>
                      </a:r>
                      <a:endParaRPr lang="ru-RU" sz="1300" b="1" dirty="0">
                        <a:solidFill>
                          <a:schemeClr val="tx1">
                            <a:lumMod val="10000"/>
                          </a:schemeClr>
                        </a:solidFill>
                      </a:endParaRPr>
                    </a:p>
                  </a:txBody>
                  <a:tcPr marT="45715" marB="45715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312921">
                <a:tc>
                  <a:txBody>
                    <a:bodyPr/>
                    <a:lstStyle/>
                    <a:p>
                      <a:r>
                        <a:rPr lang="ru-RU" sz="1100" b="1" dirty="0" smtClean="0">
                          <a:solidFill>
                            <a:schemeClr val="bg1"/>
                          </a:solidFill>
                        </a:rPr>
                        <a:t>Итого</a:t>
                      </a:r>
                      <a:endParaRPr lang="ru-RU" sz="1100" b="1" dirty="0">
                        <a:solidFill>
                          <a:schemeClr val="bg1"/>
                        </a:solidFill>
                      </a:endParaRPr>
                    </a:p>
                  </a:txBody>
                  <a:tcPr marT="45715" marB="45715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b="1" dirty="0" smtClean="0">
                          <a:solidFill>
                            <a:schemeClr val="bg1"/>
                          </a:solidFill>
                        </a:rPr>
                        <a:t>9 293 983,86</a:t>
                      </a:r>
                      <a:endParaRPr lang="ru-RU" sz="1300" b="1" dirty="0">
                        <a:solidFill>
                          <a:schemeClr val="bg1"/>
                        </a:solidFill>
                      </a:endParaRPr>
                    </a:p>
                  </a:txBody>
                  <a:tcPr marT="45715" marB="45715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b="1" dirty="0" smtClean="0">
                          <a:solidFill>
                            <a:schemeClr val="bg1"/>
                          </a:solidFill>
                        </a:rPr>
                        <a:t>9 293 983,86</a:t>
                      </a:r>
                      <a:endParaRPr lang="ru-RU" sz="1300" b="1" dirty="0">
                        <a:solidFill>
                          <a:schemeClr val="bg1"/>
                        </a:solidFill>
                      </a:endParaRPr>
                    </a:p>
                  </a:txBody>
                  <a:tcPr marT="45715" marB="45715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b="1" dirty="0" smtClean="0">
                          <a:solidFill>
                            <a:schemeClr val="bg1"/>
                          </a:solidFill>
                        </a:rPr>
                        <a:t>100%</a:t>
                      </a:r>
                      <a:endParaRPr lang="ru-RU" sz="1300" b="1" dirty="0">
                        <a:solidFill>
                          <a:schemeClr val="bg1"/>
                        </a:solidFill>
                      </a:endParaRPr>
                    </a:p>
                  </a:txBody>
                  <a:tcPr marT="45715" marB="45715">
                    <a:solidFill>
                      <a:schemeClr val="accent1"/>
                    </a:solidFill>
                  </a:tcPr>
                </a:tc>
              </a:tr>
            </a:tbl>
          </a:graphicData>
        </a:graphic>
      </p:graphicFrame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694589">
            <a:off x="5675174" y="1196752"/>
            <a:ext cx="3361322" cy="19401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378687">
            <a:off x="5754209" y="3087109"/>
            <a:ext cx="3361322" cy="20162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4615824"/>
            <a:ext cx="3024336" cy="20535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9912" y="4814189"/>
            <a:ext cx="2545762" cy="16568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565186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7019" y="188640"/>
            <a:ext cx="8842248" cy="738890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  <a:defRPr/>
            </a:pPr>
            <a:r>
              <a:rPr lang="ru-RU" sz="1800" b="1" dirty="0" smtClean="0">
                <a:solidFill>
                  <a:schemeClr val="tx1"/>
                </a:solidFill>
              </a:rPr>
              <a:t>Структура и динамика расходов </a:t>
            </a:r>
            <a:r>
              <a:rPr lang="ru-RU" sz="1800" b="1" dirty="0">
                <a:solidFill>
                  <a:schemeClr val="tx1"/>
                </a:solidFill>
              </a:rPr>
              <a:t>бюджета Тяжинского муниципального района в </a:t>
            </a:r>
            <a:r>
              <a:rPr lang="ru-RU" sz="1800" b="1" dirty="0" smtClean="0">
                <a:solidFill>
                  <a:schemeClr val="tx1"/>
                </a:solidFill>
              </a:rPr>
              <a:t>области </a:t>
            </a:r>
            <a:r>
              <a:rPr lang="ru-RU" sz="1800" b="1" dirty="0">
                <a:solidFill>
                  <a:schemeClr val="tx1"/>
                </a:solidFill>
              </a:rPr>
              <a:t>национальной экономики в 2017 </a:t>
            </a:r>
            <a:r>
              <a:rPr lang="ru-RU" sz="1800" b="1" dirty="0" smtClean="0">
                <a:solidFill>
                  <a:schemeClr val="tx1"/>
                </a:solidFill>
              </a:rPr>
              <a:t>году, тыс. рублей</a:t>
            </a:r>
            <a:endParaRPr lang="ru-RU" sz="1800" b="1" dirty="0">
              <a:solidFill>
                <a:schemeClr val="tx1"/>
              </a:solidFill>
            </a:endParaRPr>
          </a:p>
        </p:txBody>
      </p:sp>
      <p:graphicFrame>
        <p:nvGraphicFramePr>
          <p:cNvPr id="5" name="Диаграмма 4"/>
          <p:cNvGraphicFramePr/>
          <p:nvPr>
            <p:extLst>
              <p:ext uri="{D42A27DB-BD31-4B8C-83A1-F6EECF244321}">
                <p14:modId xmlns:p14="http://schemas.microsoft.com/office/powerpoint/2010/main" val="2605085176"/>
              </p:ext>
            </p:extLst>
          </p:nvPr>
        </p:nvGraphicFramePr>
        <p:xfrm>
          <a:off x="395536" y="1052736"/>
          <a:ext cx="4032448" cy="532447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4" name="Диаграмма 3"/>
          <p:cNvGraphicFramePr/>
          <p:nvPr>
            <p:extLst>
              <p:ext uri="{D42A27DB-BD31-4B8C-83A1-F6EECF244321}">
                <p14:modId xmlns:p14="http://schemas.microsoft.com/office/powerpoint/2010/main" val="2896870011"/>
              </p:ext>
            </p:extLst>
          </p:nvPr>
        </p:nvGraphicFramePr>
        <p:xfrm>
          <a:off x="4572000" y="1052736"/>
          <a:ext cx="4248472" cy="536014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41004693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4696" y="116632"/>
            <a:ext cx="8839200" cy="648072"/>
          </a:xfrm>
        </p:spPr>
        <p:txBody>
          <a:bodyPr>
            <a:noAutofit/>
          </a:bodyPr>
          <a:lstStyle/>
          <a:p>
            <a:pPr algn="ctr" eaLnBrk="1" fontAlgn="auto" hangingPunct="1">
              <a:lnSpc>
                <a:spcPct val="100000"/>
              </a:lnSpc>
              <a:spcAft>
                <a:spcPts val="0"/>
              </a:spcAft>
              <a:defRPr/>
            </a:pPr>
            <a:r>
              <a:rPr lang="ru-RU" sz="2200" b="1" dirty="0">
                <a:solidFill>
                  <a:schemeClr val="tx1"/>
                </a:solidFill>
              </a:rPr>
              <a:t>Расходы бюджета Тяжинского муниципального района на жилищно-коммунальное хозяйство в 2017 году</a:t>
            </a:r>
          </a:p>
        </p:txBody>
      </p:sp>
      <p:graphicFrame>
        <p:nvGraphicFramePr>
          <p:cNvPr id="15" name="Таблица 1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65995303"/>
              </p:ext>
            </p:extLst>
          </p:nvPr>
        </p:nvGraphicFramePr>
        <p:xfrm>
          <a:off x="179513" y="836711"/>
          <a:ext cx="5976663" cy="382370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24626"/>
                <a:gridCol w="1163805"/>
                <a:gridCol w="1152128"/>
                <a:gridCol w="936104"/>
              </a:tblGrid>
              <a:tr h="648479">
                <a:tc>
                  <a:txBody>
                    <a:bodyPr/>
                    <a:lstStyle/>
                    <a:p>
                      <a:endParaRPr lang="ru-RU" sz="1100" dirty="0">
                        <a:solidFill>
                          <a:schemeClr val="bg1"/>
                        </a:solidFill>
                      </a:endParaRPr>
                    </a:p>
                  </a:txBody>
                  <a:tcPr marT="45715" marB="45715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solidFill>
                            <a:schemeClr val="bg1"/>
                          </a:solidFill>
                        </a:rPr>
                        <a:t>Уточненный</a:t>
                      </a:r>
                      <a:r>
                        <a:rPr lang="ru-RU" sz="1100" baseline="0" dirty="0" smtClean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ru-RU" sz="1100" dirty="0" smtClean="0">
                          <a:solidFill>
                            <a:schemeClr val="bg1"/>
                          </a:solidFill>
                        </a:rPr>
                        <a:t>план, рублей</a:t>
                      </a:r>
                    </a:p>
                  </a:txBody>
                  <a:tcPr marT="45715" marB="45715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dirty="0" smtClean="0">
                          <a:solidFill>
                            <a:schemeClr val="bg1"/>
                          </a:solidFill>
                        </a:rPr>
                        <a:t>Фактически исполнено, рублей</a:t>
                      </a:r>
                    </a:p>
                  </a:txBody>
                  <a:tcPr marT="45715" marB="45715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solidFill>
                            <a:schemeClr val="bg1"/>
                          </a:solidFill>
                        </a:rPr>
                        <a:t>% исполнения</a:t>
                      </a:r>
                      <a:endParaRPr lang="ru-RU" sz="1100" dirty="0">
                        <a:solidFill>
                          <a:schemeClr val="bg1"/>
                        </a:solidFill>
                      </a:endParaRPr>
                    </a:p>
                  </a:txBody>
                  <a:tcPr marT="45715" marB="45715">
                    <a:solidFill>
                      <a:schemeClr val="accent1"/>
                    </a:solidFill>
                  </a:tcPr>
                </a:tc>
              </a:tr>
              <a:tr h="519633">
                <a:tc>
                  <a:txBody>
                    <a:bodyPr/>
                    <a:lstStyle/>
                    <a:p>
                      <a:r>
                        <a:rPr lang="ru-RU" sz="1100" dirty="0" smtClean="0">
                          <a:solidFill>
                            <a:schemeClr val="tx1"/>
                          </a:solidFill>
                        </a:rPr>
                        <a:t>Уплата взносов за капитальный ремонт многоквартирных домов</a:t>
                      </a:r>
                      <a:endParaRPr lang="ru-RU" sz="1100" b="1" dirty="0">
                        <a:solidFill>
                          <a:schemeClr val="tx1">
                            <a:lumMod val="10000"/>
                          </a:schemeClr>
                        </a:solidFill>
                      </a:endParaRPr>
                    </a:p>
                  </a:txBody>
                  <a:tcPr marT="45715" marB="45715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>
                          <a:solidFill>
                            <a:schemeClr val="tx1">
                              <a:lumMod val="10000"/>
                            </a:schemeClr>
                          </a:solidFill>
                        </a:rPr>
                        <a:t>179 409,58</a:t>
                      </a:r>
                      <a:endParaRPr lang="ru-RU" sz="1300" dirty="0">
                        <a:solidFill>
                          <a:schemeClr val="tx1">
                            <a:lumMod val="10000"/>
                          </a:schemeClr>
                        </a:solidFill>
                      </a:endParaRPr>
                    </a:p>
                  </a:txBody>
                  <a:tcPr marT="45715" marB="45715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>
                          <a:solidFill>
                            <a:schemeClr val="tx1">
                              <a:lumMod val="10000"/>
                            </a:schemeClr>
                          </a:solidFill>
                        </a:rPr>
                        <a:t>178</a:t>
                      </a:r>
                      <a:r>
                        <a:rPr lang="ru-RU" sz="1300" baseline="0" dirty="0" smtClean="0">
                          <a:solidFill>
                            <a:schemeClr val="tx1">
                              <a:lumMod val="10000"/>
                            </a:schemeClr>
                          </a:solidFill>
                        </a:rPr>
                        <a:t> 933,63</a:t>
                      </a:r>
                      <a:endParaRPr lang="ru-RU" sz="1300" dirty="0">
                        <a:solidFill>
                          <a:schemeClr val="tx1">
                            <a:lumMod val="10000"/>
                          </a:schemeClr>
                        </a:solidFill>
                      </a:endParaRPr>
                    </a:p>
                  </a:txBody>
                  <a:tcPr marT="45715" marB="45715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b="1" dirty="0" smtClean="0">
                          <a:solidFill>
                            <a:schemeClr val="tx1">
                              <a:lumMod val="10000"/>
                            </a:schemeClr>
                          </a:solidFill>
                        </a:rPr>
                        <a:t>99,7%</a:t>
                      </a:r>
                      <a:endParaRPr lang="ru-RU" sz="1300" b="1" dirty="0">
                        <a:solidFill>
                          <a:schemeClr val="tx1">
                            <a:lumMod val="10000"/>
                          </a:schemeClr>
                        </a:solidFill>
                      </a:endParaRPr>
                    </a:p>
                  </a:txBody>
                  <a:tcPr marT="45715" marB="45715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447111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ru-RU" sz="1100" b="1" kern="1200" dirty="0" smtClean="0">
                          <a:solidFill>
                            <a:schemeClr val="tx1">
                              <a:lumMod val="1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Итого жилищное хозяйство</a:t>
                      </a:r>
                      <a:endParaRPr lang="ru-RU" sz="1100" b="1" kern="1200" dirty="0">
                        <a:solidFill>
                          <a:schemeClr val="tx1">
                            <a:lumMod val="10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T="45715" marB="45715">
                    <a:solidFill>
                      <a:schemeClr val="tx2">
                        <a:lumMod val="25000"/>
                        <a:lumOff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b="1" dirty="0" smtClean="0">
                          <a:solidFill>
                            <a:schemeClr val="tx1">
                              <a:lumMod val="10000"/>
                            </a:schemeClr>
                          </a:solidFill>
                        </a:rPr>
                        <a:t>179 409,58</a:t>
                      </a:r>
                      <a:endParaRPr lang="ru-RU" sz="1300" b="1" dirty="0">
                        <a:solidFill>
                          <a:schemeClr val="tx1">
                            <a:lumMod val="10000"/>
                          </a:schemeClr>
                        </a:solidFill>
                      </a:endParaRPr>
                    </a:p>
                  </a:txBody>
                  <a:tcPr marT="45715" marB="45715">
                    <a:solidFill>
                      <a:schemeClr val="tx2">
                        <a:lumMod val="25000"/>
                        <a:lumOff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b="1" dirty="0" smtClean="0">
                          <a:solidFill>
                            <a:schemeClr val="tx1">
                              <a:lumMod val="10000"/>
                            </a:schemeClr>
                          </a:solidFill>
                        </a:rPr>
                        <a:t>178</a:t>
                      </a:r>
                      <a:r>
                        <a:rPr lang="ru-RU" sz="1300" b="1" baseline="0" dirty="0" smtClean="0">
                          <a:solidFill>
                            <a:schemeClr val="tx1">
                              <a:lumMod val="10000"/>
                            </a:schemeClr>
                          </a:solidFill>
                        </a:rPr>
                        <a:t> 933,63</a:t>
                      </a:r>
                      <a:endParaRPr lang="ru-RU" sz="1300" b="1" dirty="0">
                        <a:solidFill>
                          <a:schemeClr val="tx1">
                            <a:lumMod val="10000"/>
                          </a:schemeClr>
                        </a:solidFill>
                      </a:endParaRPr>
                    </a:p>
                  </a:txBody>
                  <a:tcPr marT="45715" marB="45715">
                    <a:solidFill>
                      <a:schemeClr val="tx2">
                        <a:lumMod val="25000"/>
                        <a:lumOff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b="1" dirty="0" smtClean="0">
                          <a:solidFill>
                            <a:schemeClr val="tx1">
                              <a:lumMod val="10000"/>
                            </a:schemeClr>
                          </a:solidFill>
                        </a:rPr>
                        <a:t>99,7%</a:t>
                      </a:r>
                      <a:endParaRPr lang="ru-RU" sz="1300" b="1" dirty="0">
                        <a:solidFill>
                          <a:schemeClr val="tx1">
                            <a:lumMod val="10000"/>
                          </a:schemeClr>
                        </a:solidFill>
                      </a:endParaRPr>
                    </a:p>
                  </a:txBody>
                  <a:tcPr marT="45715" marB="45715">
                    <a:solidFill>
                      <a:schemeClr val="tx2">
                        <a:lumMod val="25000"/>
                        <a:lumOff val="75000"/>
                      </a:schemeClr>
                    </a:solidFill>
                  </a:tcPr>
                </a:tc>
              </a:tr>
              <a:tr h="824065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ru-RU" sz="1100" dirty="0" smtClean="0">
                          <a:solidFill>
                            <a:schemeClr val="tx1"/>
                          </a:solidFill>
                        </a:rPr>
                        <a:t>Организация в границах сельских поселений электро-, тепло-, газо- и водоснабжения населения, водоотведения </a:t>
                      </a:r>
                      <a:endParaRPr lang="ru-RU" sz="1100" b="1" kern="1200" dirty="0">
                        <a:solidFill>
                          <a:schemeClr val="tx1">
                            <a:lumMod val="10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T="45715" marB="45715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300" b="0" kern="1200" dirty="0" smtClean="0">
                          <a:solidFill>
                            <a:schemeClr val="tx1">
                              <a:lumMod val="1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38 235 311,90</a:t>
                      </a:r>
                      <a:endParaRPr lang="ru-RU" sz="1300" b="0" kern="1200" dirty="0">
                        <a:solidFill>
                          <a:schemeClr val="tx1">
                            <a:lumMod val="10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T="45715" marB="45715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300" b="0" kern="1200" dirty="0" smtClean="0">
                          <a:solidFill>
                            <a:schemeClr val="tx1">
                              <a:lumMod val="1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38 235 311,90</a:t>
                      </a:r>
                      <a:endParaRPr lang="ru-RU" sz="1300" b="0" kern="1200" dirty="0">
                        <a:solidFill>
                          <a:schemeClr val="tx1">
                            <a:lumMod val="10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T="45715" marB="45715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300" b="1" kern="1200" dirty="0" smtClean="0">
                          <a:solidFill>
                            <a:schemeClr val="tx1">
                              <a:lumMod val="1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100,0%</a:t>
                      </a:r>
                      <a:endParaRPr lang="ru-RU" sz="1300" b="1" kern="1200" dirty="0">
                        <a:solidFill>
                          <a:schemeClr val="tx1">
                            <a:lumMod val="10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T="45715" marB="45715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461472">
                <a:tc>
                  <a:txBody>
                    <a:bodyPr/>
                    <a:lstStyle/>
                    <a:p>
                      <a:r>
                        <a:rPr lang="ru-RU" sz="1100" dirty="0" smtClean="0">
                          <a:solidFill>
                            <a:schemeClr val="tx1"/>
                          </a:solidFill>
                        </a:rPr>
                        <a:t>Поддержка жилищно-коммунального хозяйства</a:t>
                      </a:r>
                      <a:endParaRPr lang="ru-RU" sz="1100" b="1" dirty="0">
                        <a:solidFill>
                          <a:schemeClr val="tx1">
                            <a:lumMod val="10000"/>
                          </a:schemeClr>
                        </a:solidFill>
                      </a:endParaRPr>
                    </a:p>
                  </a:txBody>
                  <a:tcPr marT="45715" marB="45715">
                    <a:solidFill>
                      <a:schemeClr val="tx2">
                        <a:lumMod val="25000"/>
                        <a:lumOff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>
                          <a:solidFill>
                            <a:schemeClr val="tx1">
                              <a:lumMod val="10000"/>
                            </a:schemeClr>
                          </a:solidFill>
                        </a:rPr>
                        <a:t>16 354 723,16</a:t>
                      </a:r>
                      <a:endParaRPr lang="ru-RU" sz="1300" dirty="0">
                        <a:solidFill>
                          <a:schemeClr val="tx1">
                            <a:lumMod val="10000"/>
                          </a:schemeClr>
                        </a:solidFill>
                      </a:endParaRPr>
                    </a:p>
                  </a:txBody>
                  <a:tcPr marT="45715" marB="45715">
                    <a:solidFill>
                      <a:schemeClr val="tx2">
                        <a:lumMod val="25000"/>
                        <a:lumOff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>
                          <a:solidFill>
                            <a:schemeClr val="tx1">
                              <a:lumMod val="10000"/>
                            </a:schemeClr>
                          </a:solidFill>
                        </a:rPr>
                        <a:t>16 354 723,16</a:t>
                      </a:r>
                      <a:endParaRPr lang="ru-RU" sz="1300" dirty="0">
                        <a:solidFill>
                          <a:schemeClr val="tx1">
                            <a:lumMod val="10000"/>
                          </a:schemeClr>
                        </a:solidFill>
                      </a:endParaRPr>
                    </a:p>
                  </a:txBody>
                  <a:tcPr marT="45715" marB="45715">
                    <a:solidFill>
                      <a:schemeClr val="tx2">
                        <a:lumMod val="25000"/>
                        <a:lumOff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b="1" dirty="0" smtClean="0">
                          <a:solidFill>
                            <a:schemeClr val="tx1">
                              <a:lumMod val="10000"/>
                            </a:schemeClr>
                          </a:solidFill>
                        </a:rPr>
                        <a:t>100,0%</a:t>
                      </a:r>
                      <a:endParaRPr lang="ru-RU" sz="1300" b="1" dirty="0">
                        <a:solidFill>
                          <a:schemeClr val="tx1">
                            <a:lumMod val="10000"/>
                          </a:schemeClr>
                        </a:solidFill>
                      </a:endParaRPr>
                    </a:p>
                  </a:txBody>
                  <a:tcPr marT="45715" marB="45715">
                    <a:solidFill>
                      <a:schemeClr val="tx2">
                        <a:lumMod val="25000"/>
                        <a:lumOff val="75000"/>
                      </a:schemeClr>
                    </a:solidFill>
                  </a:tcPr>
                </a:tc>
              </a:tr>
              <a:tr h="461472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1" kern="1200" dirty="0" smtClean="0">
                          <a:solidFill>
                            <a:schemeClr val="tx1">
                              <a:lumMod val="1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Итого коммунальное хозяйство</a:t>
                      </a:r>
                    </a:p>
                    <a:p>
                      <a:endParaRPr lang="ru-RU" sz="1100" b="1" dirty="0">
                        <a:solidFill>
                          <a:schemeClr val="tx1">
                            <a:lumMod val="10000"/>
                          </a:schemeClr>
                        </a:solidFill>
                      </a:endParaRPr>
                    </a:p>
                  </a:txBody>
                  <a:tcPr marT="45715" marB="45715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b="1" dirty="0" smtClean="0">
                          <a:solidFill>
                            <a:schemeClr val="tx1">
                              <a:lumMod val="10000"/>
                            </a:schemeClr>
                          </a:solidFill>
                        </a:rPr>
                        <a:t>54 590 035,06</a:t>
                      </a:r>
                      <a:endParaRPr lang="ru-RU" sz="1300" b="1" dirty="0">
                        <a:solidFill>
                          <a:schemeClr val="tx1">
                            <a:lumMod val="10000"/>
                          </a:schemeClr>
                        </a:solidFill>
                      </a:endParaRPr>
                    </a:p>
                  </a:txBody>
                  <a:tcPr marT="45715" marB="45715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b="1" dirty="0" smtClean="0">
                          <a:solidFill>
                            <a:schemeClr val="tx1">
                              <a:lumMod val="10000"/>
                            </a:schemeClr>
                          </a:solidFill>
                        </a:rPr>
                        <a:t>54 590 035,06</a:t>
                      </a:r>
                      <a:endParaRPr lang="ru-RU" sz="1300" b="1" dirty="0">
                        <a:solidFill>
                          <a:schemeClr val="tx1">
                            <a:lumMod val="10000"/>
                          </a:schemeClr>
                        </a:solidFill>
                      </a:endParaRPr>
                    </a:p>
                  </a:txBody>
                  <a:tcPr marT="45715" marB="45715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b="1" dirty="0" smtClean="0">
                          <a:solidFill>
                            <a:schemeClr val="tx1">
                              <a:lumMod val="10000"/>
                            </a:schemeClr>
                          </a:solidFill>
                        </a:rPr>
                        <a:t>100,0%</a:t>
                      </a:r>
                      <a:endParaRPr lang="ru-RU" sz="1300" b="1" dirty="0">
                        <a:solidFill>
                          <a:schemeClr val="tx1">
                            <a:lumMod val="10000"/>
                          </a:schemeClr>
                        </a:solidFill>
                      </a:endParaRPr>
                    </a:p>
                  </a:txBody>
                  <a:tcPr marT="45715" marB="45715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461472">
                <a:tc>
                  <a:txBody>
                    <a:bodyPr/>
                    <a:lstStyle/>
                    <a:p>
                      <a:r>
                        <a:rPr lang="ru-RU" sz="1100" b="1" dirty="0" smtClean="0">
                          <a:solidFill>
                            <a:schemeClr val="bg1"/>
                          </a:solidFill>
                        </a:rPr>
                        <a:t>Итого </a:t>
                      </a:r>
                      <a:r>
                        <a:rPr lang="ru-RU" sz="1100" b="1" kern="120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жилищно-коммунальное  хозяйство</a:t>
                      </a:r>
                      <a:endParaRPr lang="ru-RU" sz="1100" b="1" dirty="0">
                        <a:solidFill>
                          <a:schemeClr val="bg1"/>
                        </a:solidFill>
                      </a:endParaRPr>
                    </a:p>
                  </a:txBody>
                  <a:tcPr marT="45715" marB="45715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b="1" dirty="0" smtClean="0">
                          <a:solidFill>
                            <a:schemeClr val="bg1"/>
                          </a:solidFill>
                        </a:rPr>
                        <a:t>54</a:t>
                      </a:r>
                      <a:r>
                        <a:rPr lang="ru-RU" sz="1300" b="1" baseline="0" dirty="0" smtClean="0">
                          <a:solidFill>
                            <a:schemeClr val="bg1"/>
                          </a:solidFill>
                        </a:rPr>
                        <a:t> 769 444,64</a:t>
                      </a:r>
                      <a:endParaRPr lang="ru-RU" sz="1300" b="1" dirty="0">
                        <a:solidFill>
                          <a:schemeClr val="bg1"/>
                        </a:solidFill>
                      </a:endParaRPr>
                    </a:p>
                  </a:txBody>
                  <a:tcPr marT="45715" marB="45715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b="1" dirty="0" smtClean="0">
                          <a:solidFill>
                            <a:schemeClr val="bg1"/>
                          </a:solidFill>
                        </a:rPr>
                        <a:t>54</a:t>
                      </a:r>
                      <a:r>
                        <a:rPr lang="ru-RU" sz="1300" b="1" baseline="0" dirty="0" smtClean="0">
                          <a:solidFill>
                            <a:schemeClr val="bg1"/>
                          </a:solidFill>
                        </a:rPr>
                        <a:t> 768 968,69</a:t>
                      </a:r>
                      <a:endParaRPr lang="ru-RU" sz="1300" b="1" dirty="0">
                        <a:solidFill>
                          <a:schemeClr val="bg1"/>
                        </a:solidFill>
                      </a:endParaRPr>
                    </a:p>
                  </a:txBody>
                  <a:tcPr marT="45715" marB="45715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b="1" dirty="0" smtClean="0">
                          <a:solidFill>
                            <a:schemeClr val="bg1"/>
                          </a:solidFill>
                        </a:rPr>
                        <a:t>99,99%</a:t>
                      </a:r>
                      <a:endParaRPr lang="ru-RU" sz="1300" b="1" dirty="0">
                        <a:solidFill>
                          <a:schemeClr val="bg1"/>
                        </a:solidFill>
                      </a:endParaRPr>
                    </a:p>
                  </a:txBody>
                  <a:tcPr marT="45715" marB="45715">
                    <a:solidFill>
                      <a:schemeClr val="accent1"/>
                    </a:solidFill>
                  </a:tcPr>
                </a:tc>
              </a:tr>
            </a:tbl>
          </a:graphicData>
        </a:graphic>
      </p:graphicFrame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8184" y="1124744"/>
            <a:ext cx="1912937" cy="1316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315206">
            <a:off x="138122" y="4852714"/>
            <a:ext cx="2507051" cy="15575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148134">
            <a:off x="2653486" y="4887420"/>
            <a:ext cx="2179269" cy="16344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2" name="Picture 6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164813">
            <a:off x="6588224" y="4042398"/>
            <a:ext cx="2438400" cy="137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3" name="Picture 7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62">
            <a:off x="5209504" y="5128268"/>
            <a:ext cx="2409459" cy="14547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39900">
            <a:off x="6647693" y="2492896"/>
            <a:ext cx="2319461" cy="16408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4696" y="116632"/>
            <a:ext cx="8839200" cy="648072"/>
          </a:xfrm>
        </p:spPr>
        <p:txBody>
          <a:bodyPr>
            <a:noAutofit/>
          </a:bodyPr>
          <a:lstStyle/>
          <a:p>
            <a:pPr algn="ctr" eaLnBrk="1" fontAlgn="auto" hangingPunct="1">
              <a:lnSpc>
                <a:spcPct val="100000"/>
              </a:lnSpc>
              <a:spcAft>
                <a:spcPts val="0"/>
              </a:spcAft>
              <a:defRPr/>
            </a:pPr>
            <a:r>
              <a:rPr lang="ru-RU" sz="2200" b="1" dirty="0">
                <a:solidFill>
                  <a:schemeClr val="tx1"/>
                </a:solidFill>
              </a:rPr>
              <a:t>Расходы бюджета Тяжинского муниципального района на жилищно-коммунальное хозяйство в 2017 году</a:t>
            </a:r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323528" y="836712"/>
            <a:ext cx="5328592" cy="395259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sz="1200" dirty="0" smtClean="0"/>
              <a:t>Расходы отрасли ЖКХ включают:</a:t>
            </a:r>
          </a:p>
          <a:p>
            <a:pPr marL="171450" indent="-171450" algn="just">
              <a:buFontTx/>
              <a:buChar char="-"/>
            </a:pPr>
            <a:r>
              <a:rPr lang="ru-RU" sz="1200" dirty="0" smtClean="0"/>
              <a:t>организацию </a:t>
            </a:r>
            <a:r>
              <a:rPr lang="ru-RU" sz="1200" dirty="0"/>
              <a:t>в границах сельских поселений электро-, тепло-, газо- и водоснабжения населения, водоотведения, снабжения населения топливом</a:t>
            </a:r>
            <a:r>
              <a:rPr lang="ru-RU" sz="1200" dirty="0" smtClean="0"/>
              <a:t>,</a:t>
            </a:r>
          </a:p>
          <a:p>
            <a:pPr marL="171450" indent="-171450" algn="just">
              <a:buFontTx/>
              <a:buChar char="-"/>
            </a:pPr>
            <a:r>
              <a:rPr lang="ru-RU" sz="1200" dirty="0" smtClean="0"/>
              <a:t>расходы </a:t>
            </a:r>
            <a:r>
              <a:rPr lang="ru-RU" sz="1200" dirty="0"/>
              <a:t>по уплате взносов в региональный фонд капитального ремонта многоквартирных жилых </a:t>
            </a:r>
            <a:r>
              <a:rPr lang="ru-RU" sz="1200" dirty="0" smtClean="0"/>
              <a:t>домов,</a:t>
            </a:r>
          </a:p>
          <a:p>
            <a:pPr marL="171450" indent="-171450" algn="just">
              <a:buFontTx/>
              <a:buChar char="-"/>
            </a:pPr>
            <a:r>
              <a:rPr lang="ru-RU" sz="1200" dirty="0" smtClean="0"/>
              <a:t>поддержку жилищно-коммунального хозяйства. </a:t>
            </a:r>
          </a:p>
          <a:p>
            <a:pPr algn="just"/>
            <a:r>
              <a:rPr lang="ru-RU" sz="1200" dirty="0" smtClean="0"/>
              <a:t>Деятельность муниципальных </a:t>
            </a:r>
            <a:r>
              <a:rPr lang="ru-RU" sz="1200" dirty="0"/>
              <a:t>жилищно-коммунальных </a:t>
            </a:r>
            <a:r>
              <a:rPr lang="ru-RU" sz="1200" dirty="0" smtClean="0"/>
              <a:t>предприятий охватывает </a:t>
            </a:r>
            <a:r>
              <a:rPr lang="ru-RU" sz="1200" dirty="0"/>
              <a:t>32 населённых пункта Тяжинского </a:t>
            </a:r>
            <a:r>
              <a:rPr lang="ru-RU" sz="1200" dirty="0" smtClean="0"/>
              <a:t>района.</a:t>
            </a:r>
          </a:p>
          <a:p>
            <a:pPr algn="just"/>
            <a:r>
              <a:rPr lang="ru-RU" sz="1200" dirty="0"/>
              <a:t>Обеспечением тепловой энергией  жилфонда и предприятий соцкультбыта района  занимаются  27 угольных и 5 </a:t>
            </a:r>
            <a:r>
              <a:rPr lang="ru-RU" sz="1200" dirty="0" err="1"/>
              <a:t>электрокотельных</a:t>
            </a:r>
            <a:r>
              <a:rPr lang="ru-RU" sz="1200" dirty="0"/>
              <a:t> общей годовой выработкой 50,3 </a:t>
            </a:r>
            <a:r>
              <a:rPr lang="ru-RU" sz="1200" dirty="0" err="1" smtClean="0"/>
              <a:t>тыс.Гкал</a:t>
            </a:r>
            <a:r>
              <a:rPr lang="ru-RU" sz="1200" dirty="0" smtClean="0"/>
              <a:t>.</a:t>
            </a:r>
          </a:p>
          <a:p>
            <a:pPr algn="just"/>
            <a:r>
              <a:rPr lang="ru-RU" sz="1200" dirty="0" smtClean="0"/>
              <a:t>Предприятиями ЖКХ обслуживается </a:t>
            </a:r>
            <a:r>
              <a:rPr lang="ru-RU" sz="1200" dirty="0"/>
              <a:t>70 скважин и водопроводные сети протяжённостью 248 </a:t>
            </a:r>
            <a:r>
              <a:rPr lang="ru-RU" sz="1200" dirty="0" smtClean="0"/>
              <a:t>км.</a:t>
            </a:r>
          </a:p>
          <a:p>
            <a:pPr algn="just"/>
            <a:r>
              <a:rPr lang="ru-RU" sz="1200" dirty="0" smtClean="0"/>
              <a:t>В 2017 году выполнены </a:t>
            </a:r>
            <a:r>
              <a:rPr lang="ru-RU" sz="1200" dirty="0"/>
              <a:t>работы по реконструкции котельной «ЦРБ» и тепловых сетей в посёлке </a:t>
            </a:r>
            <a:r>
              <a:rPr lang="ru-RU" sz="1200" dirty="0" smtClean="0"/>
              <a:t>Тяжинский.</a:t>
            </a:r>
          </a:p>
          <a:p>
            <a:pPr algn="just"/>
            <a:r>
              <a:rPr lang="ru-RU" sz="1200" dirty="0" smtClean="0"/>
              <a:t>В ходе капитального ремонта </a:t>
            </a:r>
            <a:r>
              <a:rPr lang="ru-RU" sz="1200" dirty="0"/>
              <a:t>котельной «</a:t>
            </a:r>
            <a:r>
              <a:rPr lang="ru-RU" sz="1200" dirty="0" err="1"/>
              <a:t>Ветучасток</a:t>
            </a:r>
            <a:r>
              <a:rPr lang="ru-RU" sz="1200" dirty="0" smtClean="0"/>
              <a:t>» проведена замена котла, </a:t>
            </a:r>
            <a:r>
              <a:rPr lang="ru-RU" sz="1200" dirty="0"/>
              <a:t>установка насосной группы, замена тепловой сети диаметром 89 мм, протяжённостью 270 </a:t>
            </a:r>
            <a:r>
              <a:rPr lang="ru-RU" sz="1200" dirty="0" smtClean="0"/>
              <a:t>метров. </a:t>
            </a:r>
            <a:endParaRPr lang="ru-RU" sz="1200" dirty="0"/>
          </a:p>
        </p:txBody>
      </p:sp>
      <p:pic>
        <p:nvPicPr>
          <p:cNvPr id="4098" name="Picture 2" descr="V:\Отдел БУиО\ОТЧЕТ для граждан\P1060789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128" y="1092064"/>
            <a:ext cx="3168352" cy="17835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54748" y="4789310"/>
            <a:ext cx="2569380" cy="19270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0" name="Picture 4" descr="V:\Отдел БУиО\ОТЧЕТ для граждан\P1080523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9580" y="4789310"/>
            <a:ext cx="2569380" cy="19270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128" y="3068960"/>
            <a:ext cx="3168352" cy="1720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889759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0681" y="188640"/>
            <a:ext cx="8839200" cy="746720"/>
          </a:xfrm>
        </p:spPr>
        <p:txBody>
          <a:bodyPr>
            <a:noAutofit/>
          </a:bodyPr>
          <a:lstStyle/>
          <a:p>
            <a:pPr algn="ctr" eaLnBrk="1" fontAlgn="auto" hangingPunct="1">
              <a:lnSpc>
                <a:spcPct val="100000"/>
              </a:lnSpc>
              <a:spcAft>
                <a:spcPts val="0"/>
              </a:spcAft>
              <a:defRPr/>
            </a:pPr>
            <a:r>
              <a:rPr lang="ru-RU" sz="1800" b="1" dirty="0" smtClean="0">
                <a:solidFill>
                  <a:schemeClr val="tx1"/>
                </a:solidFill>
              </a:rPr>
              <a:t>Структура и динамика расходов </a:t>
            </a:r>
            <a:r>
              <a:rPr lang="ru-RU" sz="1800" b="1" dirty="0">
                <a:solidFill>
                  <a:schemeClr val="tx1"/>
                </a:solidFill>
              </a:rPr>
              <a:t>бюджета Тяжинского муниципального района на жилищно-коммунальное хозяйство в 2017 </a:t>
            </a:r>
            <a:r>
              <a:rPr lang="ru-RU" sz="1800" b="1" dirty="0" smtClean="0">
                <a:solidFill>
                  <a:schemeClr val="tx1"/>
                </a:solidFill>
              </a:rPr>
              <a:t>году, тыс. рублей</a:t>
            </a:r>
            <a:endParaRPr lang="ru-RU" sz="1800" b="1" dirty="0">
              <a:solidFill>
                <a:schemeClr val="tx1"/>
              </a:solidFill>
            </a:endParaRPr>
          </a:p>
        </p:txBody>
      </p:sp>
      <p:graphicFrame>
        <p:nvGraphicFramePr>
          <p:cNvPr id="4" name="Диаграмма 3"/>
          <p:cNvGraphicFramePr/>
          <p:nvPr>
            <p:extLst>
              <p:ext uri="{D42A27DB-BD31-4B8C-83A1-F6EECF244321}">
                <p14:modId xmlns:p14="http://schemas.microsoft.com/office/powerpoint/2010/main" val="3652397434"/>
              </p:ext>
            </p:extLst>
          </p:nvPr>
        </p:nvGraphicFramePr>
        <p:xfrm>
          <a:off x="179512" y="1412776"/>
          <a:ext cx="5400600" cy="406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6" name="Диаграмма 5"/>
          <p:cNvGraphicFramePr/>
          <p:nvPr>
            <p:extLst>
              <p:ext uri="{D42A27DB-BD31-4B8C-83A1-F6EECF244321}">
                <p14:modId xmlns:p14="http://schemas.microsoft.com/office/powerpoint/2010/main" val="172967473"/>
              </p:ext>
            </p:extLst>
          </p:nvPr>
        </p:nvGraphicFramePr>
        <p:xfrm>
          <a:off x="5436096" y="1124744"/>
          <a:ext cx="3312368" cy="498432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" name="Овал 2"/>
          <p:cNvSpPr/>
          <p:nvPr/>
        </p:nvSpPr>
        <p:spPr>
          <a:xfrm>
            <a:off x="2206008" y="2420888"/>
            <a:ext cx="2304256" cy="64807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200" dirty="0" smtClean="0"/>
              <a:t>54 768,9</a:t>
            </a:r>
            <a:endParaRPr lang="ru-RU" sz="2200" dirty="0"/>
          </a:p>
        </p:txBody>
      </p:sp>
    </p:spTree>
    <p:extLst>
      <p:ext uri="{BB962C8B-B14F-4D97-AF65-F5344CB8AC3E}">
        <p14:creationId xmlns:p14="http://schemas.microsoft.com/office/powerpoint/2010/main" val="8948125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82" name="Picture 10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20179" y="5128144"/>
            <a:ext cx="2168463" cy="16132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81" name="Picture 9" descr="V:\Отдел БУиО\ОТЧЕТ для граждан\91339508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808" y="4230456"/>
            <a:ext cx="2016224" cy="14806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4382384"/>
            <a:ext cx="2237281" cy="14915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280" y="62589"/>
            <a:ext cx="8839200" cy="628922"/>
          </a:xfrm>
        </p:spPr>
        <p:txBody>
          <a:bodyPr>
            <a:noAutofit/>
          </a:bodyPr>
          <a:lstStyle/>
          <a:p>
            <a:pPr algn="ctr" eaLnBrk="1" fontAlgn="auto" hangingPunct="1">
              <a:lnSpc>
                <a:spcPct val="100000"/>
              </a:lnSpc>
              <a:spcAft>
                <a:spcPts val="0"/>
              </a:spcAft>
              <a:defRPr/>
            </a:pPr>
            <a:r>
              <a:rPr lang="ru-RU" sz="1800" b="1" dirty="0">
                <a:solidFill>
                  <a:schemeClr val="tx1"/>
                </a:solidFill>
              </a:rPr>
              <a:t>Расходы бюджета Тяжинского муниципального района за 2017 год </a:t>
            </a:r>
            <a:r>
              <a:rPr lang="ru-RU" sz="1800" b="1" dirty="0" smtClean="0">
                <a:solidFill>
                  <a:schemeClr val="tx1"/>
                </a:solidFill>
              </a:rPr>
              <a:t/>
            </a:r>
            <a:br>
              <a:rPr lang="ru-RU" sz="1800" b="1" dirty="0" smtClean="0">
                <a:solidFill>
                  <a:schemeClr val="tx1"/>
                </a:solidFill>
              </a:rPr>
            </a:br>
            <a:r>
              <a:rPr lang="ru-RU" sz="1800" b="1" dirty="0" smtClean="0">
                <a:solidFill>
                  <a:schemeClr val="tx1"/>
                </a:solidFill>
              </a:rPr>
              <a:t>в </a:t>
            </a:r>
            <a:r>
              <a:rPr lang="ru-RU" sz="1800" b="1" dirty="0">
                <a:solidFill>
                  <a:schemeClr val="tx1"/>
                </a:solidFill>
              </a:rPr>
              <a:t>сфере образования </a:t>
            </a:r>
          </a:p>
        </p:txBody>
      </p:sp>
      <p:graphicFrame>
        <p:nvGraphicFramePr>
          <p:cNvPr id="10" name="Таблица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78584470"/>
              </p:ext>
            </p:extLst>
          </p:nvPr>
        </p:nvGraphicFramePr>
        <p:xfrm>
          <a:off x="107503" y="836712"/>
          <a:ext cx="6480721" cy="349990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99495"/>
                <a:gridCol w="1399748"/>
                <a:gridCol w="1433399"/>
                <a:gridCol w="848079"/>
              </a:tblGrid>
              <a:tr h="648479">
                <a:tc>
                  <a:txBody>
                    <a:bodyPr/>
                    <a:lstStyle/>
                    <a:p>
                      <a:endParaRPr lang="ru-RU" sz="1100" dirty="0">
                        <a:solidFill>
                          <a:schemeClr val="bg1"/>
                        </a:solidFill>
                      </a:endParaRPr>
                    </a:p>
                  </a:txBody>
                  <a:tcPr marT="45715" marB="45715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solidFill>
                            <a:schemeClr val="bg1"/>
                          </a:solidFill>
                        </a:rPr>
                        <a:t>Уточненный</a:t>
                      </a:r>
                      <a:r>
                        <a:rPr lang="ru-RU" sz="1100" baseline="0" dirty="0" smtClean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ru-RU" sz="1100" dirty="0" smtClean="0">
                          <a:solidFill>
                            <a:schemeClr val="bg1"/>
                          </a:solidFill>
                        </a:rPr>
                        <a:t>план, рублей</a:t>
                      </a:r>
                    </a:p>
                  </a:txBody>
                  <a:tcPr marT="45715" marB="45715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solidFill>
                            <a:schemeClr val="bg1"/>
                          </a:solidFill>
                        </a:rPr>
                        <a:t>Фактически исполнено, рублей</a:t>
                      </a:r>
                    </a:p>
                  </a:txBody>
                  <a:tcPr marT="45715" marB="45715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solidFill>
                            <a:schemeClr val="bg1"/>
                          </a:solidFill>
                        </a:rPr>
                        <a:t>% исполнения</a:t>
                      </a:r>
                      <a:endParaRPr lang="ru-RU" sz="1100" dirty="0">
                        <a:solidFill>
                          <a:schemeClr val="bg1"/>
                        </a:solidFill>
                      </a:endParaRPr>
                    </a:p>
                  </a:txBody>
                  <a:tcPr marT="45715" marB="45715">
                    <a:solidFill>
                      <a:schemeClr val="accent1"/>
                    </a:solidFill>
                  </a:tcPr>
                </a:tc>
              </a:tr>
              <a:tr h="431641"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solidFill>
                            <a:schemeClr val="tx1"/>
                          </a:solidFill>
                        </a:rPr>
                        <a:t>Дошкольное  образование </a:t>
                      </a:r>
                    </a:p>
                    <a:p>
                      <a:r>
                        <a:rPr lang="ru-RU" sz="1400" dirty="0" smtClean="0">
                          <a:solidFill>
                            <a:schemeClr val="tx1"/>
                          </a:solidFill>
                        </a:rPr>
                        <a:t>(1 076 воспитанников)</a:t>
                      </a:r>
                      <a:endParaRPr lang="ru-RU" sz="1400" b="1" dirty="0">
                        <a:solidFill>
                          <a:schemeClr val="tx1">
                            <a:lumMod val="10000"/>
                          </a:schemeClr>
                        </a:solidFill>
                      </a:endParaRPr>
                    </a:p>
                  </a:txBody>
                  <a:tcPr marT="45715" marB="45715">
                    <a:solidFill>
                      <a:schemeClr val="tx2">
                        <a:lumMod val="25000"/>
                        <a:lumOff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>
                              <a:lumMod val="10000"/>
                            </a:schemeClr>
                          </a:solidFill>
                        </a:rPr>
                        <a:t>140 074 259,52</a:t>
                      </a:r>
                      <a:endParaRPr lang="ru-RU" sz="1400" dirty="0">
                        <a:solidFill>
                          <a:schemeClr val="tx1">
                            <a:lumMod val="10000"/>
                          </a:schemeClr>
                        </a:solidFill>
                      </a:endParaRPr>
                    </a:p>
                  </a:txBody>
                  <a:tcPr marT="45715" marB="45715">
                    <a:solidFill>
                      <a:schemeClr val="tx2">
                        <a:lumMod val="25000"/>
                        <a:lumOff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>
                              <a:lumMod val="10000"/>
                            </a:schemeClr>
                          </a:solidFill>
                        </a:rPr>
                        <a:t>139 697</a:t>
                      </a:r>
                      <a:r>
                        <a:rPr lang="ru-RU" sz="1400" baseline="0" dirty="0" smtClean="0">
                          <a:solidFill>
                            <a:schemeClr val="tx1">
                              <a:lumMod val="10000"/>
                            </a:schemeClr>
                          </a:solidFill>
                        </a:rPr>
                        <a:t> 008,87</a:t>
                      </a:r>
                      <a:endParaRPr lang="ru-RU" sz="1400" dirty="0">
                        <a:solidFill>
                          <a:schemeClr val="tx1">
                            <a:lumMod val="10000"/>
                          </a:schemeClr>
                        </a:solidFill>
                      </a:endParaRPr>
                    </a:p>
                  </a:txBody>
                  <a:tcPr marT="45715" marB="45715">
                    <a:solidFill>
                      <a:schemeClr val="tx2">
                        <a:lumMod val="25000"/>
                        <a:lumOff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chemeClr val="tx1">
                              <a:lumMod val="10000"/>
                            </a:schemeClr>
                          </a:solidFill>
                        </a:rPr>
                        <a:t>99,7%</a:t>
                      </a:r>
                      <a:endParaRPr lang="ru-RU" sz="1400" b="1" dirty="0">
                        <a:solidFill>
                          <a:schemeClr val="tx1">
                            <a:lumMod val="10000"/>
                          </a:schemeClr>
                        </a:solidFill>
                      </a:endParaRPr>
                    </a:p>
                  </a:txBody>
                  <a:tcPr marT="45715" marB="45715">
                    <a:solidFill>
                      <a:schemeClr val="tx2">
                        <a:lumMod val="25000"/>
                        <a:lumOff val="75000"/>
                      </a:schemeClr>
                    </a:solidFill>
                  </a:tcPr>
                </a:tc>
              </a:tr>
              <a:tr h="447111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ru-RU" sz="1400" b="0" kern="1200" dirty="0" smtClean="0">
                          <a:solidFill>
                            <a:schemeClr val="tx1">
                              <a:lumMod val="1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Общее</a:t>
                      </a:r>
                      <a:r>
                        <a:rPr lang="ru-RU" sz="1400" b="1" kern="1200" dirty="0" smtClean="0">
                          <a:solidFill>
                            <a:schemeClr val="tx1">
                              <a:lumMod val="1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400" b="0" kern="1200" dirty="0" smtClean="0">
                          <a:solidFill>
                            <a:schemeClr val="tx1">
                              <a:lumMod val="1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образование </a:t>
                      </a:r>
                    </a:p>
                    <a:p>
                      <a:pPr marL="0" algn="l" defTabSz="914400" rtl="0" eaLnBrk="1" latinLnBrk="0" hangingPunct="1"/>
                      <a:r>
                        <a:rPr lang="ru-RU" sz="1400" b="0" kern="1200" dirty="0" smtClean="0">
                          <a:solidFill>
                            <a:schemeClr val="tx1">
                              <a:lumMod val="1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(2 999 обучающихся)</a:t>
                      </a:r>
                      <a:endParaRPr lang="ru-RU" sz="1400" b="0" kern="1200" dirty="0">
                        <a:solidFill>
                          <a:schemeClr val="tx1">
                            <a:lumMod val="10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T="45715" marB="45715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>
                          <a:solidFill>
                            <a:schemeClr val="tx1">
                              <a:lumMod val="10000"/>
                            </a:schemeClr>
                          </a:solidFill>
                        </a:rPr>
                        <a:t>269 </a:t>
                      </a:r>
                      <a:r>
                        <a:rPr lang="ru-RU" sz="1400" b="0" kern="1200" dirty="0" smtClean="0">
                          <a:solidFill>
                            <a:schemeClr val="tx1">
                              <a:lumMod val="1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020</a:t>
                      </a:r>
                      <a:r>
                        <a:rPr lang="ru-RU" sz="1400" b="0" dirty="0" smtClean="0">
                          <a:solidFill>
                            <a:schemeClr val="tx1">
                              <a:lumMod val="10000"/>
                            </a:schemeClr>
                          </a:solidFill>
                        </a:rPr>
                        <a:t> 554,73</a:t>
                      </a:r>
                      <a:endParaRPr lang="ru-RU" sz="1400" b="0" dirty="0">
                        <a:solidFill>
                          <a:schemeClr val="tx1">
                            <a:lumMod val="10000"/>
                          </a:schemeClr>
                        </a:solidFill>
                      </a:endParaRPr>
                    </a:p>
                  </a:txBody>
                  <a:tcPr marT="45715" marB="45715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>
                          <a:solidFill>
                            <a:schemeClr val="tx1">
                              <a:lumMod val="10000"/>
                            </a:schemeClr>
                          </a:solidFill>
                        </a:rPr>
                        <a:t>268 236 106,47</a:t>
                      </a:r>
                      <a:endParaRPr lang="ru-RU" sz="1400" b="0" dirty="0">
                        <a:solidFill>
                          <a:schemeClr val="tx1">
                            <a:lumMod val="10000"/>
                          </a:schemeClr>
                        </a:solidFill>
                      </a:endParaRPr>
                    </a:p>
                  </a:txBody>
                  <a:tcPr marT="45715" marB="45715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chemeClr val="tx1">
                              <a:lumMod val="10000"/>
                            </a:schemeClr>
                          </a:solidFill>
                        </a:rPr>
                        <a:t>99,7%</a:t>
                      </a:r>
                      <a:endParaRPr lang="ru-RU" sz="1400" b="1" dirty="0">
                        <a:solidFill>
                          <a:schemeClr val="tx1">
                            <a:lumMod val="10000"/>
                          </a:schemeClr>
                        </a:solidFill>
                      </a:endParaRPr>
                    </a:p>
                  </a:txBody>
                  <a:tcPr marT="45715" marB="45715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475461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ru-RU" sz="1400" b="0" kern="1200" dirty="0" smtClean="0">
                          <a:solidFill>
                            <a:schemeClr val="tx1">
                              <a:lumMod val="1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Дополнительное образование детей (3 381 обучающихся)</a:t>
                      </a:r>
                      <a:endParaRPr lang="ru-RU" sz="1400" b="0" kern="1200" dirty="0">
                        <a:solidFill>
                          <a:schemeClr val="tx1">
                            <a:lumMod val="10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T="45715" marB="45715">
                    <a:solidFill>
                      <a:schemeClr val="tx2">
                        <a:lumMod val="25000"/>
                        <a:lumOff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400" b="0" kern="1200" dirty="0" smtClean="0">
                          <a:solidFill>
                            <a:schemeClr val="tx1">
                              <a:lumMod val="1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47 841 970,33</a:t>
                      </a:r>
                      <a:endParaRPr lang="ru-RU" sz="1400" b="0" kern="1200" dirty="0">
                        <a:solidFill>
                          <a:schemeClr val="tx1">
                            <a:lumMod val="10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T="45715" marB="45715">
                    <a:solidFill>
                      <a:schemeClr val="tx2">
                        <a:lumMod val="25000"/>
                        <a:lumOff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400" b="0" kern="1200" dirty="0" smtClean="0">
                          <a:solidFill>
                            <a:schemeClr val="tx1">
                              <a:lumMod val="1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47 732 735,82</a:t>
                      </a:r>
                      <a:endParaRPr lang="ru-RU" sz="1400" b="0" kern="1200" dirty="0">
                        <a:solidFill>
                          <a:schemeClr val="tx1">
                            <a:lumMod val="10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T="45715" marB="45715">
                    <a:solidFill>
                      <a:schemeClr val="tx2">
                        <a:lumMod val="25000"/>
                        <a:lumOff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chemeClr val="tx1">
                              <a:lumMod val="10000"/>
                            </a:schemeClr>
                          </a:solidFill>
                        </a:rPr>
                        <a:t>99,8%</a:t>
                      </a:r>
                      <a:endParaRPr lang="ru-RU" sz="1400" b="1" dirty="0">
                        <a:solidFill>
                          <a:schemeClr val="tx1">
                            <a:lumMod val="10000"/>
                          </a:schemeClr>
                        </a:solidFill>
                      </a:endParaRPr>
                    </a:p>
                  </a:txBody>
                  <a:tcPr marT="45715" marB="45715">
                    <a:solidFill>
                      <a:schemeClr val="tx2">
                        <a:lumMod val="25000"/>
                        <a:lumOff val="75000"/>
                      </a:schemeClr>
                    </a:solidFill>
                  </a:tcPr>
                </a:tc>
              </a:tr>
              <a:tr h="317351">
                <a:tc>
                  <a:txBody>
                    <a:bodyPr/>
                    <a:lstStyle/>
                    <a:p>
                      <a:r>
                        <a:rPr lang="ru-RU" sz="1400" b="0" kern="1200" dirty="0" smtClean="0">
                          <a:solidFill>
                            <a:schemeClr val="tx1">
                              <a:lumMod val="1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Молодежная политика</a:t>
                      </a:r>
                      <a:endParaRPr lang="ru-RU" sz="1400" b="0" kern="1200" dirty="0">
                        <a:solidFill>
                          <a:schemeClr val="tx1">
                            <a:lumMod val="10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T="45715" marB="45715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>
                              <a:lumMod val="10000"/>
                            </a:schemeClr>
                          </a:solidFill>
                        </a:rPr>
                        <a:t>49 322,55</a:t>
                      </a:r>
                      <a:endParaRPr lang="ru-RU" sz="1400" dirty="0">
                        <a:solidFill>
                          <a:schemeClr val="tx1">
                            <a:lumMod val="10000"/>
                          </a:schemeClr>
                        </a:solidFill>
                      </a:endParaRPr>
                    </a:p>
                  </a:txBody>
                  <a:tcPr marT="45715" marB="45715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>
                              <a:lumMod val="10000"/>
                            </a:schemeClr>
                          </a:solidFill>
                        </a:rPr>
                        <a:t>49 322,55</a:t>
                      </a:r>
                      <a:endParaRPr lang="ru-RU" sz="1400" dirty="0">
                        <a:solidFill>
                          <a:schemeClr val="tx1">
                            <a:lumMod val="10000"/>
                          </a:schemeClr>
                        </a:solidFill>
                      </a:endParaRPr>
                    </a:p>
                  </a:txBody>
                  <a:tcPr marT="45715" marB="45715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chemeClr val="tx1">
                              <a:lumMod val="10000"/>
                            </a:schemeClr>
                          </a:solidFill>
                        </a:rPr>
                        <a:t>100%</a:t>
                      </a:r>
                      <a:endParaRPr lang="ru-RU" sz="1400" b="1" dirty="0">
                        <a:solidFill>
                          <a:schemeClr val="tx1">
                            <a:lumMod val="10000"/>
                          </a:schemeClr>
                        </a:solidFill>
                      </a:endParaRPr>
                    </a:p>
                  </a:txBody>
                  <a:tcPr marT="45715" marB="45715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461472">
                <a:tc>
                  <a:txBody>
                    <a:bodyPr/>
                    <a:lstStyle/>
                    <a:p>
                      <a:r>
                        <a:rPr lang="ru-RU" sz="1400" b="0" kern="1200" dirty="0" smtClean="0">
                          <a:solidFill>
                            <a:schemeClr val="tx1">
                              <a:lumMod val="1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Другие вопросы в области образования </a:t>
                      </a:r>
                      <a:endParaRPr lang="ru-RU" sz="1400" b="0" kern="1200" dirty="0">
                        <a:solidFill>
                          <a:schemeClr val="tx1">
                            <a:lumMod val="10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T="45715" marB="45715">
                    <a:solidFill>
                      <a:schemeClr val="tx2">
                        <a:lumMod val="25000"/>
                        <a:lumOff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>
                          <a:solidFill>
                            <a:schemeClr val="tx1">
                              <a:lumMod val="10000"/>
                            </a:schemeClr>
                          </a:solidFill>
                        </a:rPr>
                        <a:t>24 819 009,27</a:t>
                      </a:r>
                      <a:endParaRPr lang="ru-RU" sz="1400" b="0" dirty="0">
                        <a:solidFill>
                          <a:schemeClr val="tx1">
                            <a:lumMod val="10000"/>
                          </a:schemeClr>
                        </a:solidFill>
                      </a:endParaRPr>
                    </a:p>
                  </a:txBody>
                  <a:tcPr marT="45715" marB="45715">
                    <a:solidFill>
                      <a:schemeClr val="tx2">
                        <a:lumMod val="25000"/>
                        <a:lumOff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>
                          <a:solidFill>
                            <a:schemeClr val="tx1">
                              <a:lumMod val="10000"/>
                            </a:schemeClr>
                          </a:solidFill>
                        </a:rPr>
                        <a:t>24 762 141,10</a:t>
                      </a:r>
                      <a:endParaRPr lang="ru-RU" sz="1400" b="0" dirty="0">
                        <a:solidFill>
                          <a:schemeClr val="tx1">
                            <a:lumMod val="10000"/>
                          </a:schemeClr>
                        </a:solidFill>
                      </a:endParaRPr>
                    </a:p>
                  </a:txBody>
                  <a:tcPr marT="45715" marB="45715">
                    <a:solidFill>
                      <a:schemeClr val="tx2">
                        <a:lumMod val="25000"/>
                        <a:lumOff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chemeClr val="tx1">
                              <a:lumMod val="10000"/>
                            </a:schemeClr>
                          </a:solidFill>
                        </a:rPr>
                        <a:t>99,8%</a:t>
                      </a:r>
                      <a:endParaRPr lang="ru-RU" sz="1400" b="1" dirty="0">
                        <a:solidFill>
                          <a:schemeClr val="tx1">
                            <a:lumMod val="10000"/>
                          </a:schemeClr>
                        </a:solidFill>
                      </a:endParaRPr>
                    </a:p>
                  </a:txBody>
                  <a:tcPr marT="45715" marB="45715">
                    <a:solidFill>
                      <a:schemeClr val="tx2">
                        <a:lumMod val="25000"/>
                        <a:lumOff val="75000"/>
                      </a:schemeClr>
                    </a:solidFill>
                  </a:tcPr>
                </a:tc>
              </a:tr>
              <a:tr h="461472">
                <a:tc>
                  <a:txBody>
                    <a:bodyPr/>
                    <a:lstStyle/>
                    <a:p>
                      <a:r>
                        <a:rPr lang="ru-RU" sz="1600" b="1" dirty="0" smtClean="0">
                          <a:solidFill>
                            <a:schemeClr val="bg1"/>
                          </a:solidFill>
                        </a:rPr>
                        <a:t>Итого </a:t>
                      </a:r>
                      <a:r>
                        <a:rPr lang="ru-RU" sz="1600" b="1" kern="120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по образованию</a:t>
                      </a:r>
                      <a:endParaRPr lang="ru-RU" sz="1600" b="1" dirty="0">
                        <a:solidFill>
                          <a:schemeClr val="bg1"/>
                        </a:solidFill>
                      </a:endParaRPr>
                    </a:p>
                  </a:txBody>
                  <a:tcPr marT="45715" marB="45715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chemeClr val="bg1"/>
                          </a:solidFill>
                        </a:rPr>
                        <a:t>481 805 116,40</a:t>
                      </a:r>
                      <a:endParaRPr lang="ru-RU" sz="1400" b="1" dirty="0">
                        <a:solidFill>
                          <a:schemeClr val="bg1"/>
                        </a:solidFill>
                      </a:endParaRPr>
                    </a:p>
                  </a:txBody>
                  <a:tcPr marT="45715" marB="45715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chemeClr val="bg1"/>
                          </a:solidFill>
                        </a:rPr>
                        <a:t>480 477</a:t>
                      </a:r>
                      <a:r>
                        <a:rPr lang="ru-RU" sz="1400" b="1" baseline="0" dirty="0" smtClean="0">
                          <a:solidFill>
                            <a:schemeClr val="bg1"/>
                          </a:solidFill>
                        </a:rPr>
                        <a:t> 314,81</a:t>
                      </a:r>
                      <a:endParaRPr lang="ru-RU" sz="1400" b="1" dirty="0">
                        <a:solidFill>
                          <a:schemeClr val="bg1"/>
                        </a:solidFill>
                      </a:endParaRPr>
                    </a:p>
                  </a:txBody>
                  <a:tcPr marT="45715" marB="45715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chemeClr val="bg1"/>
                          </a:solidFill>
                        </a:rPr>
                        <a:t>99,7%</a:t>
                      </a:r>
                      <a:endParaRPr lang="ru-RU" sz="1400" b="1" dirty="0">
                        <a:solidFill>
                          <a:schemeClr val="bg1"/>
                        </a:solidFill>
                      </a:endParaRPr>
                    </a:p>
                  </a:txBody>
                  <a:tcPr marT="45715" marB="45715">
                    <a:solidFill>
                      <a:schemeClr val="accent1"/>
                    </a:solidFill>
                  </a:tcPr>
                </a:tc>
              </a:tr>
            </a:tbl>
          </a:graphicData>
        </a:graphic>
      </p:graphicFrame>
      <p:pic>
        <p:nvPicPr>
          <p:cNvPr id="3074" name="Picture 2" descr="V:\Отдел БУиО\ОТЧЕТ для граждан\05481823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18095">
            <a:off x="6754467" y="2201196"/>
            <a:ext cx="2328117" cy="18355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0232" y="836712"/>
            <a:ext cx="2411313" cy="14411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253865">
            <a:off x="7065046" y="3818148"/>
            <a:ext cx="2093827" cy="16257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9" name="Picture 7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58599">
            <a:off x="6926954" y="5121412"/>
            <a:ext cx="2370010" cy="15730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80" name="Picture 8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132289">
            <a:off x="1557121" y="5408887"/>
            <a:ext cx="2008415" cy="13381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926725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280" y="62589"/>
            <a:ext cx="8839200" cy="628922"/>
          </a:xfrm>
        </p:spPr>
        <p:txBody>
          <a:bodyPr>
            <a:noAutofit/>
          </a:bodyPr>
          <a:lstStyle/>
          <a:p>
            <a:pPr algn="ctr" eaLnBrk="1" fontAlgn="auto" hangingPunct="1">
              <a:lnSpc>
                <a:spcPct val="100000"/>
              </a:lnSpc>
              <a:spcAft>
                <a:spcPts val="0"/>
              </a:spcAft>
              <a:defRPr/>
            </a:pPr>
            <a:r>
              <a:rPr lang="ru-RU" sz="1800" b="1" dirty="0">
                <a:solidFill>
                  <a:schemeClr val="tx1"/>
                </a:solidFill>
              </a:rPr>
              <a:t>Расходы бюджета Тяжинского муниципального района за 2017 год </a:t>
            </a:r>
            <a:r>
              <a:rPr lang="ru-RU" sz="1800" b="1" dirty="0" smtClean="0">
                <a:solidFill>
                  <a:schemeClr val="tx1"/>
                </a:solidFill>
              </a:rPr>
              <a:t/>
            </a:r>
            <a:br>
              <a:rPr lang="ru-RU" sz="1800" b="1" dirty="0" smtClean="0">
                <a:solidFill>
                  <a:schemeClr val="tx1"/>
                </a:solidFill>
              </a:rPr>
            </a:br>
            <a:r>
              <a:rPr lang="ru-RU" sz="1800" b="1" dirty="0" smtClean="0">
                <a:solidFill>
                  <a:schemeClr val="tx1"/>
                </a:solidFill>
              </a:rPr>
              <a:t>в </a:t>
            </a:r>
            <a:r>
              <a:rPr lang="ru-RU" sz="1800" b="1" dirty="0">
                <a:solidFill>
                  <a:schemeClr val="tx1"/>
                </a:solidFill>
              </a:rPr>
              <a:t>сфере </a:t>
            </a:r>
            <a:r>
              <a:rPr lang="ru-RU" sz="1800" b="1" dirty="0" smtClean="0">
                <a:solidFill>
                  <a:schemeClr val="tx1"/>
                </a:solidFill>
              </a:rPr>
              <a:t>образования, тыс. рублей </a:t>
            </a:r>
            <a:endParaRPr lang="ru-RU" sz="1800" b="1" dirty="0">
              <a:solidFill>
                <a:schemeClr val="tx1"/>
              </a:solidFill>
            </a:endParaRPr>
          </a:p>
        </p:txBody>
      </p:sp>
      <p:graphicFrame>
        <p:nvGraphicFramePr>
          <p:cNvPr id="3" name="Диаграмма 2"/>
          <p:cNvGraphicFramePr/>
          <p:nvPr>
            <p:extLst>
              <p:ext uri="{D42A27DB-BD31-4B8C-83A1-F6EECF244321}">
                <p14:modId xmlns:p14="http://schemas.microsoft.com/office/powerpoint/2010/main" val="1514007614"/>
              </p:ext>
            </p:extLst>
          </p:nvPr>
        </p:nvGraphicFramePr>
        <p:xfrm>
          <a:off x="107504" y="2132856"/>
          <a:ext cx="5184576" cy="43204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4" name="Диаграмма 3"/>
          <p:cNvGraphicFramePr/>
          <p:nvPr>
            <p:extLst>
              <p:ext uri="{D42A27DB-BD31-4B8C-83A1-F6EECF244321}">
                <p14:modId xmlns:p14="http://schemas.microsoft.com/office/powerpoint/2010/main" val="2645695452"/>
              </p:ext>
            </p:extLst>
          </p:nvPr>
        </p:nvGraphicFramePr>
        <p:xfrm>
          <a:off x="4788024" y="1433592"/>
          <a:ext cx="4032448" cy="494773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Скругленный прямоугольник 4"/>
          <p:cNvSpPr/>
          <p:nvPr/>
        </p:nvSpPr>
        <p:spPr>
          <a:xfrm>
            <a:off x="251520" y="662320"/>
            <a:ext cx="4032448" cy="154254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 smtClean="0"/>
              <a:t>В структуру отрасли входят 46 учреждения с численностью 1 483 штатных единиц, в том числе:</a:t>
            </a:r>
          </a:p>
          <a:p>
            <a:pPr marL="285750" indent="-285750" algn="just">
              <a:buFontTx/>
              <a:buChar char="-"/>
            </a:pPr>
            <a:r>
              <a:rPr lang="ru-RU" sz="1200" dirty="0" smtClean="0"/>
              <a:t>Учреждения дошкольного образования -  21 </a:t>
            </a:r>
          </a:p>
          <a:p>
            <a:pPr marL="285750" indent="-285750" algn="just">
              <a:buFontTx/>
              <a:buChar char="-"/>
            </a:pPr>
            <a:r>
              <a:rPr lang="ru-RU" sz="1200" dirty="0" smtClean="0"/>
              <a:t>Учреждения общего образования – 15</a:t>
            </a:r>
          </a:p>
          <a:p>
            <a:pPr marL="285750" indent="-285750" algn="just">
              <a:buFontTx/>
              <a:buChar char="-"/>
            </a:pPr>
            <a:r>
              <a:rPr lang="ru-RU" sz="1200" dirty="0" smtClean="0"/>
              <a:t>Учреждения дополнительного образования - 5</a:t>
            </a:r>
          </a:p>
          <a:p>
            <a:pPr marL="285750" indent="-285750" algn="just">
              <a:buFontTx/>
              <a:buChar char="-"/>
            </a:pPr>
            <a:r>
              <a:rPr lang="ru-RU" sz="1200" dirty="0"/>
              <a:t>Детский дом - 1</a:t>
            </a:r>
          </a:p>
          <a:p>
            <a:pPr marL="285750" indent="-285750" algn="just">
              <a:buFontTx/>
              <a:buChar char="-"/>
            </a:pPr>
            <a:r>
              <a:rPr lang="ru-RU" sz="1200" dirty="0" smtClean="0"/>
              <a:t>Коррекционная </a:t>
            </a:r>
            <a:r>
              <a:rPr lang="ru-RU" sz="1200" dirty="0"/>
              <a:t>школа-интернат - 1</a:t>
            </a:r>
          </a:p>
          <a:p>
            <a:pPr marL="285750" indent="-285750" algn="just">
              <a:buFontTx/>
              <a:buChar char="-"/>
            </a:pPr>
            <a:r>
              <a:rPr lang="ru-RU" sz="1200" dirty="0" smtClean="0"/>
              <a:t>Прочие </a:t>
            </a:r>
            <a:r>
              <a:rPr lang="ru-RU" sz="1200" dirty="0"/>
              <a:t>учреждения образования </a:t>
            </a:r>
            <a:r>
              <a:rPr lang="ru-RU" sz="1200" dirty="0" smtClean="0"/>
              <a:t>– 3</a:t>
            </a: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5292080" y="908720"/>
            <a:ext cx="3600400" cy="52487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sz="1400" dirty="0" smtClean="0"/>
              <a:t>В 2017 году приобретено 1 142 путевки на летнее оздоровление  детей</a:t>
            </a:r>
            <a:endParaRPr lang="ru-RU" sz="1400" dirty="0"/>
          </a:p>
        </p:txBody>
      </p:sp>
    </p:spTree>
    <p:extLst>
      <p:ext uri="{BB962C8B-B14F-4D97-AF65-F5344CB8AC3E}">
        <p14:creationId xmlns:p14="http://schemas.microsoft.com/office/powerpoint/2010/main" val="25396234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764704"/>
            <a:ext cx="1429232" cy="19112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260648"/>
            <a:ext cx="8229600" cy="475456"/>
          </a:xfrm>
        </p:spPr>
        <p:txBody>
          <a:bodyPr/>
          <a:lstStyle/>
          <a:p>
            <a:pPr algn="r"/>
            <a:r>
              <a:rPr lang="ru-RU" sz="2000" b="1" dirty="0" smtClean="0">
                <a:solidFill>
                  <a:schemeClr val="tx1"/>
                </a:solidFill>
              </a:rPr>
              <a:t>Уважаемые жители Тяжинского муниципального района!</a:t>
            </a:r>
            <a:endParaRPr lang="ru-RU" sz="2000" b="1" dirty="0">
              <a:solidFill>
                <a:schemeClr val="tx1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836712"/>
            <a:ext cx="8229600" cy="5400600"/>
          </a:xfrm>
        </p:spPr>
        <p:txBody>
          <a:bodyPr>
            <a:normAutofit fontScale="85000" lnSpcReduction="20000"/>
          </a:bodyPr>
          <a:lstStyle/>
          <a:p>
            <a:pPr marL="0" indent="324000" algn="r">
              <a:spcBef>
                <a:spcPts val="0"/>
              </a:spcBef>
              <a:buNone/>
            </a:pPr>
            <a:r>
              <a:rPr lang="ru-RU" sz="1600" b="1" i="1" dirty="0" smtClean="0">
                <a:solidFill>
                  <a:schemeClr val="tx1"/>
                </a:solidFill>
                <a:latin typeface="Book Antiqua" panose="02040602050305030304" pitchFamily="18" charset="0"/>
              </a:rPr>
              <a:t>В целях обеспечения открытости работы администрации района  </a:t>
            </a:r>
          </a:p>
          <a:p>
            <a:pPr marL="0" indent="324000" algn="r">
              <a:spcBef>
                <a:spcPts val="0"/>
              </a:spcBef>
              <a:buNone/>
            </a:pPr>
            <a:r>
              <a:rPr lang="ru-RU" sz="1600" b="1" i="1" dirty="0" smtClean="0">
                <a:solidFill>
                  <a:schemeClr val="tx1"/>
                </a:solidFill>
                <a:latin typeface="Book Antiqua" panose="02040602050305030304" pitchFamily="18" charset="0"/>
              </a:rPr>
              <a:t>представляем вашему вниманию отчет об исполнении бюджета </a:t>
            </a:r>
          </a:p>
          <a:p>
            <a:pPr marL="0" indent="324000" algn="r">
              <a:spcBef>
                <a:spcPts val="0"/>
              </a:spcBef>
              <a:buNone/>
            </a:pPr>
            <a:r>
              <a:rPr lang="ru-RU" sz="1600" b="1" i="1" dirty="0" smtClean="0">
                <a:solidFill>
                  <a:schemeClr val="tx1"/>
                </a:solidFill>
                <a:latin typeface="Book Antiqua" panose="02040602050305030304" pitchFamily="18" charset="0"/>
              </a:rPr>
              <a:t>Тяжинского муниципального района за 2017 год в формате – </a:t>
            </a:r>
          </a:p>
          <a:p>
            <a:pPr marL="0" indent="324000" algn="r">
              <a:spcBef>
                <a:spcPts val="0"/>
              </a:spcBef>
              <a:buNone/>
            </a:pPr>
            <a:r>
              <a:rPr lang="ru-RU" sz="1600" b="1" i="1" dirty="0" smtClean="0">
                <a:solidFill>
                  <a:schemeClr val="tx1"/>
                </a:solidFill>
                <a:latin typeface="Book Antiqua" panose="02040602050305030304" pitchFamily="18" charset="0"/>
              </a:rPr>
              <a:t>«Бюджет для граждан».</a:t>
            </a:r>
          </a:p>
          <a:p>
            <a:pPr marL="0" indent="324000" algn="r">
              <a:spcBef>
                <a:spcPts val="0"/>
              </a:spcBef>
              <a:buNone/>
            </a:pPr>
            <a:endParaRPr lang="ru-RU" sz="1600" b="1" i="1" dirty="0" smtClean="0">
              <a:solidFill>
                <a:schemeClr val="tx1"/>
              </a:solidFill>
              <a:latin typeface="Book Antiqua" panose="02040602050305030304" pitchFamily="18" charset="0"/>
            </a:endParaRPr>
          </a:p>
          <a:p>
            <a:pPr marL="0" indent="0" algn="r">
              <a:spcBef>
                <a:spcPts val="0"/>
              </a:spcBef>
              <a:buNone/>
            </a:pPr>
            <a:r>
              <a:rPr lang="ru-RU" sz="1600" b="1" i="1" dirty="0" smtClean="0">
                <a:solidFill>
                  <a:schemeClr val="tx1"/>
                </a:solidFill>
                <a:latin typeface="Book Antiqua" panose="02040602050305030304" pitchFamily="18" charset="0"/>
              </a:rPr>
              <a:t>     Данная форма отчета об исполнении бюджета рассчитана на различные </a:t>
            </a:r>
          </a:p>
          <a:p>
            <a:pPr marL="0" indent="0" algn="r">
              <a:spcBef>
                <a:spcPts val="0"/>
              </a:spcBef>
              <a:buNone/>
            </a:pPr>
            <a:r>
              <a:rPr lang="ru-RU" sz="1600" b="1" i="1" dirty="0" smtClean="0">
                <a:solidFill>
                  <a:schemeClr val="tx1"/>
                </a:solidFill>
                <a:latin typeface="Book Antiqua" panose="02040602050305030304" pitchFamily="18" charset="0"/>
              </a:rPr>
              <a:t>категории населения района и представителей всех профессий: студентов,</a:t>
            </a:r>
          </a:p>
          <a:p>
            <a:pPr marL="0" indent="0" algn="r">
              <a:spcBef>
                <a:spcPts val="0"/>
              </a:spcBef>
              <a:buNone/>
            </a:pPr>
            <a:r>
              <a:rPr lang="ru-RU" sz="1600" b="1" i="1" dirty="0" smtClean="0">
                <a:solidFill>
                  <a:schemeClr val="tx1"/>
                </a:solidFill>
                <a:latin typeface="Book Antiqua" panose="02040602050305030304" pitchFamily="18" charset="0"/>
              </a:rPr>
              <a:t> молодых семей и пенсионеров, педагогов и врачей, а также других </a:t>
            </a:r>
          </a:p>
          <a:p>
            <a:pPr marL="0" indent="0" algn="r">
              <a:spcBef>
                <a:spcPts val="0"/>
              </a:spcBef>
              <a:buNone/>
            </a:pPr>
            <a:r>
              <a:rPr lang="ru-RU" sz="1600" b="1" i="1" dirty="0" smtClean="0">
                <a:solidFill>
                  <a:schemeClr val="tx1"/>
                </a:solidFill>
                <a:latin typeface="Book Antiqua" panose="02040602050305030304" pitchFamily="18" charset="0"/>
              </a:rPr>
              <a:t>категорий населения не обладающих специальными знаниями в сфере </a:t>
            </a:r>
          </a:p>
          <a:p>
            <a:pPr marL="0" indent="0" algn="r">
              <a:spcBef>
                <a:spcPts val="0"/>
              </a:spcBef>
              <a:buNone/>
            </a:pPr>
            <a:r>
              <a:rPr lang="ru-RU" sz="1600" b="1" i="1" dirty="0" smtClean="0">
                <a:solidFill>
                  <a:schemeClr val="tx1"/>
                </a:solidFill>
                <a:latin typeface="Book Antiqua" panose="02040602050305030304" pitchFamily="18" charset="0"/>
              </a:rPr>
              <a:t>бюджетного законодательства.</a:t>
            </a:r>
          </a:p>
          <a:p>
            <a:pPr marL="0" indent="0" algn="just">
              <a:spcBef>
                <a:spcPts val="0"/>
              </a:spcBef>
              <a:buNone/>
            </a:pPr>
            <a:r>
              <a:rPr lang="ru-RU" sz="1600" b="1" i="1" dirty="0" smtClean="0">
                <a:solidFill>
                  <a:schemeClr val="tx1"/>
                </a:solidFill>
                <a:latin typeface="Book Antiqua" panose="02040602050305030304" pitchFamily="18" charset="0"/>
              </a:rPr>
              <a:t>                           </a:t>
            </a:r>
          </a:p>
          <a:p>
            <a:pPr marL="0" indent="0" algn="just">
              <a:spcBef>
                <a:spcPts val="0"/>
              </a:spcBef>
              <a:buNone/>
            </a:pPr>
            <a:r>
              <a:rPr lang="ru-RU" sz="1600" b="1" i="1" dirty="0" smtClean="0">
                <a:solidFill>
                  <a:schemeClr val="tx1"/>
                </a:solidFill>
                <a:latin typeface="Book Antiqua" panose="02040602050305030304" pitchFamily="18" charset="0"/>
              </a:rPr>
              <a:t>         Электронная версия отчета поможет разобраться населению в главном финансовом документе района. </a:t>
            </a:r>
          </a:p>
          <a:p>
            <a:pPr marL="0" indent="0" algn="just">
              <a:spcBef>
                <a:spcPts val="0"/>
              </a:spcBef>
              <a:buNone/>
            </a:pPr>
            <a:r>
              <a:rPr lang="ru-RU" sz="1600" b="1" i="1" dirty="0" smtClean="0">
                <a:solidFill>
                  <a:schemeClr val="tx1"/>
                </a:solidFill>
                <a:latin typeface="Book Antiqua" panose="02040602050305030304" pitchFamily="18" charset="0"/>
              </a:rPr>
              <a:t>         Подготовка «Бюджета для граждан» и проведение публичных слушаний  подтверждают реализацию принципов открытости и прозрачности управления общественными финансами в районе.</a:t>
            </a:r>
          </a:p>
          <a:p>
            <a:pPr marL="0" indent="0" algn="just">
              <a:spcBef>
                <a:spcPts val="0"/>
              </a:spcBef>
              <a:buNone/>
            </a:pPr>
            <a:r>
              <a:rPr lang="ru-RU" sz="1600" b="1" i="1" dirty="0" smtClean="0">
                <a:solidFill>
                  <a:schemeClr val="tx1"/>
                </a:solidFill>
                <a:latin typeface="Book Antiqua" panose="02040602050305030304" pitchFamily="18" charset="0"/>
              </a:rPr>
              <a:t>         В данной презентации вы сможете оценить объемы доходов и расходов бюджета района за 2017 год, их динамику в сравнении с предыдущим годом, увидеть основные характеристики и показатели исполнения бюджета, результаты реализации муниципальных программ. Отметите основные направления расходования средств бюджета в отчетном году на финансирование мероприятий в сфере образования, культуры, жилищно-коммунального хозяйства, молодежной и социальной политики, и других сферах, и те результаты, которые смогли получить все жители района.</a:t>
            </a:r>
          </a:p>
          <a:p>
            <a:pPr marL="0" indent="0" algn="just">
              <a:spcBef>
                <a:spcPts val="0"/>
              </a:spcBef>
              <a:buNone/>
            </a:pPr>
            <a:r>
              <a:rPr lang="ru-RU" sz="1600" b="1" i="1" dirty="0">
                <a:solidFill>
                  <a:schemeClr val="tx1"/>
                </a:solidFill>
                <a:latin typeface="Book Antiqua" panose="02040602050305030304" pitchFamily="18" charset="0"/>
              </a:rPr>
              <a:t> </a:t>
            </a:r>
            <a:r>
              <a:rPr lang="ru-RU" sz="1600" b="1" i="1" dirty="0" smtClean="0">
                <a:solidFill>
                  <a:schemeClr val="tx1"/>
                </a:solidFill>
                <a:latin typeface="Book Antiqua" panose="02040602050305030304" pitchFamily="18" charset="0"/>
              </a:rPr>
              <a:t>       Знакомство с результатами и особенностями муниципальных финансов за 2017 год позволит каждому жителю усилить чувство собственной причастности к бюджетному процессу и возможность высказать свое мнение в обсуждении важных вопросов в жизнедеятельности  Тяжинского муниципального района. </a:t>
            </a:r>
            <a:r>
              <a:rPr lang="ru-RU" sz="1700" b="1" i="1" dirty="0" smtClean="0">
                <a:solidFill>
                  <a:schemeClr val="tx1"/>
                </a:solidFill>
                <a:latin typeface="Book Antiqua" panose="02040602050305030304" pitchFamily="18" charset="0"/>
              </a:rPr>
              <a:t>  </a:t>
            </a:r>
          </a:p>
          <a:p>
            <a:pPr marL="0" indent="0" algn="just">
              <a:spcBef>
                <a:spcPts val="0"/>
              </a:spcBef>
              <a:buNone/>
            </a:pPr>
            <a:endParaRPr lang="ru-RU" sz="1700" b="1" i="1" dirty="0" smtClean="0">
              <a:solidFill>
                <a:schemeClr val="tx1"/>
              </a:solidFill>
              <a:latin typeface="Book Antiqua" panose="02040602050305030304" pitchFamily="18" charset="0"/>
            </a:endParaRPr>
          </a:p>
          <a:p>
            <a:pPr marL="0" indent="0" algn="just">
              <a:spcBef>
                <a:spcPts val="0"/>
              </a:spcBef>
              <a:buNone/>
            </a:pPr>
            <a:r>
              <a:rPr lang="ru-RU" sz="1700" b="1" i="1" dirty="0" smtClean="0">
                <a:solidFill>
                  <a:schemeClr val="tx1"/>
                </a:solidFill>
                <a:latin typeface="Book Antiqua" panose="02040602050305030304" pitchFamily="18" charset="0"/>
              </a:rPr>
              <a:t>С уважением, </a:t>
            </a:r>
          </a:p>
          <a:p>
            <a:pPr marL="0" indent="0" algn="just">
              <a:spcBef>
                <a:spcPts val="0"/>
              </a:spcBef>
              <a:buNone/>
            </a:pPr>
            <a:r>
              <a:rPr lang="ru-RU" sz="1700" b="1" i="1" dirty="0" smtClean="0">
                <a:solidFill>
                  <a:schemeClr val="tx1"/>
                </a:solidFill>
                <a:latin typeface="Book Antiqua" panose="02040602050305030304" pitchFamily="18" charset="0"/>
              </a:rPr>
              <a:t>Глава Тяжинского муниципального района                                                                           С.Н. Кошкин</a:t>
            </a:r>
            <a:endParaRPr lang="ru-RU" sz="1700" b="1" i="1" dirty="0">
              <a:solidFill>
                <a:schemeClr val="tx1"/>
              </a:solidFill>
              <a:latin typeface="Book Antiqua" panose="0204060205030503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39630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280" y="62589"/>
            <a:ext cx="8839200" cy="628922"/>
          </a:xfrm>
        </p:spPr>
        <p:txBody>
          <a:bodyPr>
            <a:noAutofit/>
          </a:bodyPr>
          <a:lstStyle/>
          <a:p>
            <a:pPr algn="ctr" eaLnBrk="1" fontAlgn="auto" hangingPunct="1">
              <a:lnSpc>
                <a:spcPct val="100000"/>
              </a:lnSpc>
              <a:spcAft>
                <a:spcPts val="0"/>
              </a:spcAft>
              <a:defRPr/>
            </a:pPr>
            <a:r>
              <a:rPr lang="ru-RU" sz="1800" b="1" dirty="0">
                <a:solidFill>
                  <a:schemeClr val="tx1"/>
                </a:solidFill>
              </a:rPr>
              <a:t>Расходы бюджета Тяжинского муниципального района за 2017 год </a:t>
            </a:r>
            <a:r>
              <a:rPr lang="ru-RU" sz="1800" b="1" dirty="0" smtClean="0">
                <a:solidFill>
                  <a:schemeClr val="tx1"/>
                </a:solidFill>
              </a:rPr>
              <a:t/>
            </a:r>
            <a:br>
              <a:rPr lang="ru-RU" sz="1800" b="1" dirty="0" smtClean="0">
                <a:solidFill>
                  <a:schemeClr val="tx1"/>
                </a:solidFill>
              </a:rPr>
            </a:br>
            <a:r>
              <a:rPr lang="ru-RU" sz="1800" b="1" dirty="0" smtClean="0">
                <a:solidFill>
                  <a:schemeClr val="tx1"/>
                </a:solidFill>
              </a:rPr>
              <a:t>в области культуры, кинематографии</a:t>
            </a:r>
            <a:endParaRPr lang="ru-RU" sz="1800" b="1" dirty="0">
              <a:solidFill>
                <a:schemeClr val="tx1"/>
              </a:solidFill>
            </a:endParaRPr>
          </a:p>
        </p:txBody>
      </p:sp>
      <p:graphicFrame>
        <p:nvGraphicFramePr>
          <p:cNvPr id="10" name="Таблица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38460129"/>
              </p:ext>
            </p:extLst>
          </p:nvPr>
        </p:nvGraphicFramePr>
        <p:xfrm>
          <a:off x="251520" y="1844824"/>
          <a:ext cx="6480721" cy="206657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99495"/>
                <a:gridCol w="1399748"/>
                <a:gridCol w="1433399"/>
                <a:gridCol w="848079"/>
              </a:tblGrid>
              <a:tr h="576064">
                <a:tc>
                  <a:txBody>
                    <a:bodyPr/>
                    <a:lstStyle/>
                    <a:p>
                      <a:endParaRPr lang="ru-RU" sz="1100" dirty="0">
                        <a:solidFill>
                          <a:schemeClr val="bg1"/>
                        </a:solidFill>
                      </a:endParaRPr>
                    </a:p>
                  </a:txBody>
                  <a:tcPr marT="45715" marB="45715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solidFill>
                            <a:schemeClr val="bg1"/>
                          </a:solidFill>
                        </a:rPr>
                        <a:t>Уточненный</a:t>
                      </a:r>
                      <a:r>
                        <a:rPr lang="ru-RU" sz="1100" baseline="0" dirty="0" smtClean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ru-RU" sz="1100" dirty="0" smtClean="0">
                          <a:solidFill>
                            <a:schemeClr val="bg1"/>
                          </a:solidFill>
                        </a:rPr>
                        <a:t>план, рублей</a:t>
                      </a:r>
                    </a:p>
                  </a:txBody>
                  <a:tcPr marT="45715" marB="45715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solidFill>
                            <a:schemeClr val="bg1"/>
                          </a:solidFill>
                        </a:rPr>
                        <a:t>Фактически исполнено, рублей</a:t>
                      </a:r>
                    </a:p>
                  </a:txBody>
                  <a:tcPr marT="45715" marB="45715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solidFill>
                            <a:schemeClr val="bg1"/>
                          </a:solidFill>
                        </a:rPr>
                        <a:t>% исполнения</a:t>
                      </a:r>
                      <a:endParaRPr lang="ru-RU" sz="1100" dirty="0">
                        <a:solidFill>
                          <a:schemeClr val="bg1"/>
                        </a:solidFill>
                      </a:endParaRPr>
                    </a:p>
                  </a:txBody>
                  <a:tcPr marT="45715" marB="45715">
                    <a:solidFill>
                      <a:schemeClr val="accent1"/>
                    </a:solidFill>
                  </a:tcPr>
                </a:tc>
              </a:tr>
              <a:tr h="431641"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solidFill>
                            <a:schemeClr val="tx1"/>
                          </a:solidFill>
                        </a:rPr>
                        <a:t>Культура</a:t>
                      </a:r>
                      <a:endParaRPr lang="ru-RU" sz="1600" b="1" dirty="0">
                        <a:solidFill>
                          <a:schemeClr val="tx1">
                            <a:lumMod val="10000"/>
                          </a:schemeClr>
                        </a:solidFill>
                      </a:endParaRPr>
                    </a:p>
                  </a:txBody>
                  <a:tcPr marT="45715" marB="45715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>
                              <a:lumMod val="10000"/>
                            </a:schemeClr>
                          </a:solidFill>
                        </a:rPr>
                        <a:t>104 198 876,08</a:t>
                      </a:r>
                      <a:endParaRPr lang="ru-RU" sz="1400" dirty="0">
                        <a:solidFill>
                          <a:schemeClr val="tx1">
                            <a:lumMod val="10000"/>
                          </a:schemeClr>
                        </a:solidFill>
                      </a:endParaRPr>
                    </a:p>
                  </a:txBody>
                  <a:tcPr marT="45715" marB="45715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>
                              <a:lumMod val="10000"/>
                            </a:schemeClr>
                          </a:solidFill>
                        </a:rPr>
                        <a:t>102 006 103,89</a:t>
                      </a:r>
                      <a:endParaRPr lang="ru-RU" sz="1400" dirty="0">
                        <a:solidFill>
                          <a:schemeClr val="tx1">
                            <a:lumMod val="10000"/>
                          </a:schemeClr>
                        </a:solidFill>
                      </a:endParaRPr>
                    </a:p>
                  </a:txBody>
                  <a:tcPr marT="45715" marB="45715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chemeClr val="tx1">
                              <a:lumMod val="10000"/>
                            </a:schemeClr>
                          </a:solidFill>
                        </a:rPr>
                        <a:t>97,9%</a:t>
                      </a:r>
                      <a:endParaRPr lang="ru-RU" sz="1400" b="1" dirty="0">
                        <a:solidFill>
                          <a:schemeClr val="tx1">
                            <a:lumMod val="10000"/>
                          </a:schemeClr>
                        </a:solidFill>
                      </a:endParaRPr>
                    </a:p>
                  </a:txBody>
                  <a:tcPr marT="45715" marB="45715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447111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ru-RU" sz="1600" b="0" kern="1200" dirty="0" smtClean="0">
                          <a:solidFill>
                            <a:schemeClr val="tx1">
                              <a:lumMod val="1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Другие вопросы в</a:t>
                      </a:r>
                      <a:r>
                        <a:rPr lang="ru-RU" sz="1600" b="0" kern="1200" baseline="0" dirty="0" smtClean="0">
                          <a:solidFill>
                            <a:schemeClr val="tx1">
                              <a:lumMod val="1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 области культуры</a:t>
                      </a:r>
                      <a:endParaRPr lang="ru-RU" sz="1600" b="0" kern="1200" dirty="0">
                        <a:solidFill>
                          <a:schemeClr val="tx1">
                            <a:lumMod val="10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T="45715" marB="45715">
                    <a:solidFill>
                      <a:schemeClr val="tx2">
                        <a:lumMod val="25000"/>
                        <a:lumOff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>
                          <a:solidFill>
                            <a:schemeClr val="tx1">
                              <a:lumMod val="10000"/>
                            </a:schemeClr>
                          </a:solidFill>
                        </a:rPr>
                        <a:t>3 195 687,02</a:t>
                      </a:r>
                      <a:endParaRPr lang="ru-RU" sz="1400" b="0" dirty="0">
                        <a:solidFill>
                          <a:schemeClr val="tx1">
                            <a:lumMod val="10000"/>
                          </a:schemeClr>
                        </a:solidFill>
                      </a:endParaRPr>
                    </a:p>
                  </a:txBody>
                  <a:tcPr marT="45715" marB="45715">
                    <a:solidFill>
                      <a:schemeClr val="tx2">
                        <a:lumMod val="25000"/>
                        <a:lumOff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>
                          <a:solidFill>
                            <a:schemeClr val="tx1">
                              <a:lumMod val="10000"/>
                            </a:schemeClr>
                          </a:solidFill>
                        </a:rPr>
                        <a:t>3 175 972,94</a:t>
                      </a:r>
                      <a:endParaRPr lang="ru-RU" sz="1400" b="0" dirty="0">
                        <a:solidFill>
                          <a:schemeClr val="tx1">
                            <a:lumMod val="10000"/>
                          </a:schemeClr>
                        </a:solidFill>
                      </a:endParaRPr>
                    </a:p>
                  </a:txBody>
                  <a:tcPr marT="45715" marB="45715">
                    <a:solidFill>
                      <a:schemeClr val="tx2">
                        <a:lumMod val="25000"/>
                        <a:lumOff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chemeClr val="tx1">
                              <a:lumMod val="10000"/>
                            </a:schemeClr>
                          </a:solidFill>
                        </a:rPr>
                        <a:t>99,4</a:t>
                      </a:r>
                      <a:endParaRPr lang="ru-RU" sz="1400" b="1" dirty="0">
                        <a:solidFill>
                          <a:schemeClr val="tx1">
                            <a:lumMod val="10000"/>
                          </a:schemeClr>
                        </a:solidFill>
                      </a:endParaRPr>
                    </a:p>
                  </a:txBody>
                  <a:tcPr marT="45715" marB="45715">
                    <a:solidFill>
                      <a:schemeClr val="tx2">
                        <a:lumMod val="25000"/>
                        <a:lumOff val="75000"/>
                      </a:schemeClr>
                    </a:solidFill>
                  </a:tcPr>
                </a:tc>
              </a:tr>
              <a:tr h="461472">
                <a:tc>
                  <a:txBody>
                    <a:bodyPr/>
                    <a:lstStyle/>
                    <a:p>
                      <a:r>
                        <a:rPr lang="ru-RU" sz="1600" b="1" dirty="0" smtClean="0">
                          <a:solidFill>
                            <a:schemeClr val="bg1"/>
                          </a:solidFill>
                        </a:rPr>
                        <a:t>Итого </a:t>
                      </a:r>
                      <a:r>
                        <a:rPr lang="ru-RU" sz="1600" b="1" kern="120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по культуре</a:t>
                      </a:r>
                      <a:endParaRPr lang="ru-RU" sz="1600" b="1" dirty="0">
                        <a:solidFill>
                          <a:schemeClr val="bg1"/>
                        </a:solidFill>
                      </a:endParaRPr>
                    </a:p>
                  </a:txBody>
                  <a:tcPr marT="45715" marB="45715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chemeClr val="bg1"/>
                          </a:solidFill>
                        </a:rPr>
                        <a:t>107 394 563,10</a:t>
                      </a:r>
                      <a:endParaRPr lang="ru-RU" sz="1400" b="1" dirty="0">
                        <a:solidFill>
                          <a:schemeClr val="bg1"/>
                        </a:solidFill>
                      </a:endParaRPr>
                    </a:p>
                  </a:txBody>
                  <a:tcPr marT="45715" marB="45715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chemeClr val="bg1"/>
                          </a:solidFill>
                        </a:rPr>
                        <a:t>105 182 076,86</a:t>
                      </a:r>
                      <a:endParaRPr lang="ru-RU" sz="1400" b="1" dirty="0">
                        <a:solidFill>
                          <a:schemeClr val="bg1"/>
                        </a:solidFill>
                      </a:endParaRPr>
                    </a:p>
                  </a:txBody>
                  <a:tcPr marT="45715" marB="45715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chemeClr val="bg1"/>
                          </a:solidFill>
                        </a:rPr>
                        <a:t>97,9%</a:t>
                      </a:r>
                      <a:endParaRPr lang="ru-RU" sz="1400" b="1" dirty="0">
                        <a:solidFill>
                          <a:schemeClr val="bg1"/>
                        </a:solidFill>
                      </a:endParaRPr>
                    </a:p>
                  </a:txBody>
                  <a:tcPr marT="45715" marB="45715">
                    <a:solidFill>
                      <a:schemeClr val="accent1"/>
                    </a:solidFill>
                  </a:tcPr>
                </a:tc>
              </a:tr>
            </a:tbl>
          </a:graphicData>
        </a:graphic>
      </p:graphicFrame>
      <p:sp>
        <p:nvSpPr>
          <p:cNvPr id="12" name="Скругленный прямоугольник 11"/>
          <p:cNvSpPr/>
          <p:nvPr/>
        </p:nvSpPr>
        <p:spPr>
          <a:xfrm>
            <a:off x="251520" y="836712"/>
            <a:ext cx="4032448" cy="86409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sz="1200" dirty="0" smtClean="0"/>
              <a:t>В структуру отрасли входят 5 учреждений с численностью 340 штатных единиц, в том числе:</a:t>
            </a:r>
          </a:p>
          <a:p>
            <a:pPr marL="285750" indent="-285750" algn="just">
              <a:buFontTx/>
              <a:buChar char="-"/>
            </a:pPr>
            <a:r>
              <a:rPr lang="ru-RU" sz="1200" dirty="0" smtClean="0"/>
              <a:t>Учреждения культуры -  3 </a:t>
            </a:r>
          </a:p>
          <a:p>
            <a:pPr marL="285750" indent="-285750" algn="just">
              <a:buFontTx/>
              <a:buChar char="-"/>
            </a:pPr>
            <a:r>
              <a:rPr lang="ru-RU" sz="1200" dirty="0" smtClean="0"/>
              <a:t>Прочие </a:t>
            </a:r>
            <a:r>
              <a:rPr lang="ru-RU" sz="1200" dirty="0"/>
              <a:t>учреждения </a:t>
            </a:r>
            <a:r>
              <a:rPr lang="ru-RU" sz="1200" dirty="0" smtClean="0"/>
              <a:t>культуры – 2</a:t>
            </a: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6256" y="1075547"/>
            <a:ext cx="2123281" cy="12505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6256" y="2636912"/>
            <a:ext cx="2123281" cy="14172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4481636"/>
            <a:ext cx="2311794" cy="18425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8184" y="4481636"/>
            <a:ext cx="2438400" cy="1828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26709" y="4481636"/>
            <a:ext cx="2817844" cy="18425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712223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280" y="62589"/>
            <a:ext cx="8839200" cy="628922"/>
          </a:xfrm>
        </p:spPr>
        <p:txBody>
          <a:bodyPr>
            <a:noAutofit/>
          </a:bodyPr>
          <a:lstStyle/>
          <a:p>
            <a:pPr algn="ctr" eaLnBrk="1" fontAlgn="auto" hangingPunct="1">
              <a:lnSpc>
                <a:spcPct val="100000"/>
              </a:lnSpc>
              <a:spcAft>
                <a:spcPts val="0"/>
              </a:spcAft>
              <a:defRPr/>
            </a:pPr>
            <a:r>
              <a:rPr lang="ru-RU" sz="1800" b="1" dirty="0">
                <a:solidFill>
                  <a:schemeClr val="tx1"/>
                </a:solidFill>
              </a:rPr>
              <a:t>Расходы бюджета Тяжинского муниципального района за 2017 год </a:t>
            </a:r>
            <a:r>
              <a:rPr lang="ru-RU" sz="1800" b="1" dirty="0" smtClean="0">
                <a:solidFill>
                  <a:schemeClr val="tx1"/>
                </a:solidFill>
              </a:rPr>
              <a:t/>
            </a:r>
            <a:br>
              <a:rPr lang="ru-RU" sz="1800" b="1" dirty="0" smtClean="0">
                <a:solidFill>
                  <a:schemeClr val="tx1"/>
                </a:solidFill>
              </a:rPr>
            </a:br>
            <a:r>
              <a:rPr lang="ru-RU" sz="1800" b="1" dirty="0" smtClean="0">
                <a:solidFill>
                  <a:schemeClr val="tx1"/>
                </a:solidFill>
              </a:rPr>
              <a:t>в области культуры, кинематографии, тыс. рублей</a:t>
            </a:r>
            <a:endParaRPr lang="ru-RU" sz="1800" b="1" dirty="0">
              <a:solidFill>
                <a:schemeClr val="tx1"/>
              </a:solidFill>
            </a:endParaRPr>
          </a:p>
        </p:txBody>
      </p:sp>
      <p:graphicFrame>
        <p:nvGraphicFramePr>
          <p:cNvPr id="6" name="Диаграмма 5"/>
          <p:cNvGraphicFramePr/>
          <p:nvPr>
            <p:extLst>
              <p:ext uri="{D42A27DB-BD31-4B8C-83A1-F6EECF244321}">
                <p14:modId xmlns:p14="http://schemas.microsoft.com/office/powerpoint/2010/main" val="583737713"/>
              </p:ext>
            </p:extLst>
          </p:nvPr>
        </p:nvGraphicFramePr>
        <p:xfrm>
          <a:off x="251520" y="1124744"/>
          <a:ext cx="5832648" cy="482453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7" name="Диаграмма 6"/>
          <p:cNvGraphicFramePr/>
          <p:nvPr>
            <p:extLst>
              <p:ext uri="{D42A27DB-BD31-4B8C-83A1-F6EECF244321}">
                <p14:modId xmlns:p14="http://schemas.microsoft.com/office/powerpoint/2010/main" val="440090190"/>
              </p:ext>
            </p:extLst>
          </p:nvPr>
        </p:nvGraphicFramePr>
        <p:xfrm>
          <a:off x="5868144" y="980728"/>
          <a:ext cx="2952328" cy="5400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9148836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280" y="62589"/>
            <a:ext cx="8839200" cy="628922"/>
          </a:xfrm>
        </p:spPr>
        <p:txBody>
          <a:bodyPr>
            <a:noAutofit/>
          </a:bodyPr>
          <a:lstStyle/>
          <a:p>
            <a:pPr algn="ctr" eaLnBrk="1" fontAlgn="auto" hangingPunct="1">
              <a:lnSpc>
                <a:spcPct val="100000"/>
              </a:lnSpc>
              <a:spcAft>
                <a:spcPts val="0"/>
              </a:spcAft>
              <a:defRPr/>
            </a:pPr>
            <a:r>
              <a:rPr lang="ru-RU" sz="1800" b="1" dirty="0">
                <a:solidFill>
                  <a:schemeClr val="tx1"/>
                </a:solidFill>
              </a:rPr>
              <a:t>Расходы бюджета Тяжинского муниципального района за 2017 год </a:t>
            </a:r>
            <a:r>
              <a:rPr lang="ru-RU" sz="1800" b="1" dirty="0" smtClean="0">
                <a:solidFill>
                  <a:schemeClr val="tx1"/>
                </a:solidFill>
              </a:rPr>
              <a:t/>
            </a:r>
            <a:br>
              <a:rPr lang="ru-RU" sz="1800" b="1" dirty="0" smtClean="0">
                <a:solidFill>
                  <a:schemeClr val="tx1"/>
                </a:solidFill>
              </a:rPr>
            </a:br>
            <a:r>
              <a:rPr lang="ru-RU" sz="1800" b="1" dirty="0" smtClean="0">
                <a:solidFill>
                  <a:schemeClr val="tx1"/>
                </a:solidFill>
              </a:rPr>
              <a:t>в области здравоохранения</a:t>
            </a:r>
            <a:endParaRPr lang="ru-RU" sz="1800" b="1" dirty="0">
              <a:solidFill>
                <a:schemeClr val="tx1"/>
              </a:solidFill>
            </a:endParaRPr>
          </a:p>
        </p:txBody>
      </p:sp>
      <p:graphicFrame>
        <p:nvGraphicFramePr>
          <p:cNvPr id="10" name="Таблица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23566359"/>
              </p:ext>
            </p:extLst>
          </p:nvPr>
        </p:nvGraphicFramePr>
        <p:xfrm>
          <a:off x="88120" y="1159675"/>
          <a:ext cx="6120679" cy="14173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92287"/>
                <a:gridCol w="1216135"/>
                <a:gridCol w="1186615"/>
                <a:gridCol w="1125642"/>
              </a:tblGrid>
              <a:tr h="541133">
                <a:tc>
                  <a:txBody>
                    <a:bodyPr/>
                    <a:lstStyle/>
                    <a:p>
                      <a:endParaRPr lang="ru-RU" sz="1100" dirty="0">
                        <a:solidFill>
                          <a:schemeClr val="bg1"/>
                        </a:solidFill>
                      </a:endParaRPr>
                    </a:p>
                  </a:txBody>
                  <a:tcPr marT="45715" marB="45715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solidFill>
                            <a:schemeClr val="bg1"/>
                          </a:solidFill>
                        </a:rPr>
                        <a:t>Уточненный</a:t>
                      </a:r>
                      <a:r>
                        <a:rPr lang="ru-RU" sz="1100" baseline="0" dirty="0" smtClean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ru-RU" sz="1100" dirty="0" smtClean="0">
                          <a:solidFill>
                            <a:schemeClr val="bg1"/>
                          </a:solidFill>
                        </a:rPr>
                        <a:t>план, рублей</a:t>
                      </a:r>
                    </a:p>
                  </a:txBody>
                  <a:tcPr marT="45715" marB="45715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solidFill>
                            <a:schemeClr val="bg1"/>
                          </a:solidFill>
                        </a:rPr>
                        <a:t>Фактически исполнено, рублей</a:t>
                      </a:r>
                    </a:p>
                  </a:txBody>
                  <a:tcPr marT="45715" marB="45715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solidFill>
                            <a:schemeClr val="bg1"/>
                          </a:solidFill>
                        </a:rPr>
                        <a:t>% исполнения</a:t>
                      </a:r>
                      <a:endParaRPr lang="ru-RU" sz="1100" dirty="0">
                        <a:solidFill>
                          <a:schemeClr val="bg1"/>
                        </a:solidFill>
                      </a:endParaRPr>
                    </a:p>
                  </a:txBody>
                  <a:tcPr marT="45715" marB="45715">
                    <a:solidFill>
                      <a:schemeClr val="accent1"/>
                    </a:solidFill>
                  </a:tcPr>
                </a:tc>
              </a:tr>
              <a:tr h="582043">
                <a:tc>
                  <a:txBody>
                    <a:bodyPr/>
                    <a:lstStyle/>
                    <a:p>
                      <a:r>
                        <a:rPr lang="ru-RU" sz="1600" b="1" dirty="0" smtClean="0">
                          <a:solidFill>
                            <a:schemeClr val="tx1">
                              <a:lumMod val="10000"/>
                            </a:schemeClr>
                          </a:solidFill>
                        </a:rPr>
                        <a:t>Страховые взносы</a:t>
                      </a:r>
                      <a:r>
                        <a:rPr lang="ru-RU" sz="1600" b="1" baseline="0" dirty="0" smtClean="0">
                          <a:solidFill>
                            <a:schemeClr val="tx1">
                              <a:lumMod val="10000"/>
                            </a:schemeClr>
                          </a:solidFill>
                        </a:rPr>
                        <a:t> на ОМС неработающего населения</a:t>
                      </a:r>
                      <a:endParaRPr lang="ru-RU" sz="1600" b="1" dirty="0">
                        <a:solidFill>
                          <a:schemeClr val="tx1">
                            <a:lumMod val="10000"/>
                          </a:schemeClr>
                        </a:solidFill>
                      </a:endParaRPr>
                    </a:p>
                  </a:txBody>
                  <a:tcPr marT="45715" marB="45715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>
                              <a:lumMod val="10000"/>
                            </a:schemeClr>
                          </a:solidFill>
                        </a:rPr>
                        <a:t>85 000,00</a:t>
                      </a:r>
                      <a:endParaRPr lang="ru-RU" sz="1400" dirty="0">
                        <a:solidFill>
                          <a:schemeClr val="tx1">
                            <a:lumMod val="10000"/>
                          </a:schemeClr>
                        </a:solidFill>
                      </a:endParaRPr>
                    </a:p>
                  </a:txBody>
                  <a:tcPr marT="45715" marB="45715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>
                              <a:lumMod val="10000"/>
                            </a:schemeClr>
                          </a:solidFill>
                        </a:rPr>
                        <a:t>85 000,00</a:t>
                      </a:r>
                      <a:endParaRPr lang="ru-RU" sz="1400" dirty="0">
                        <a:solidFill>
                          <a:schemeClr val="tx1">
                            <a:lumMod val="10000"/>
                          </a:schemeClr>
                        </a:solidFill>
                      </a:endParaRPr>
                    </a:p>
                  </a:txBody>
                  <a:tcPr marT="45715" marB="45715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chemeClr val="tx1">
                              <a:lumMod val="10000"/>
                            </a:schemeClr>
                          </a:solidFill>
                        </a:rPr>
                        <a:t>100%</a:t>
                      </a:r>
                      <a:endParaRPr lang="ru-RU" sz="1400" b="1" dirty="0">
                        <a:solidFill>
                          <a:schemeClr val="tx1">
                            <a:lumMod val="10000"/>
                          </a:schemeClr>
                        </a:solidFill>
                      </a:endParaRPr>
                    </a:p>
                  </a:txBody>
                  <a:tcPr marT="45715" marB="45715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192" y="1196752"/>
            <a:ext cx="2483321" cy="13968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4" name="Picture 4" descr="https://unikassa.ru/wp-content/uploads/images/Kakaya-strahovaya-kompaniya-luchshe-dlya-OMS-v-2017-godu-.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2708920"/>
            <a:ext cx="6192687" cy="39169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367876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28214">
            <a:off x="6928310" y="890828"/>
            <a:ext cx="2195290" cy="19341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280" y="62589"/>
            <a:ext cx="8839200" cy="628922"/>
          </a:xfrm>
        </p:spPr>
        <p:txBody>
          <a:bodyPr>
            <a:noAutofit/>
          </a:bodyPr>
          <a:lstStyle/>
          <a:p>
            <a:pPr algn="ctr" eaLnBrk="1" fontAlgn="auto" hangingPunct="1">
              <a:lnSpc>
                <a:spcPct val="100000"/>
              </a:lnSpc>
              <a:spcAft>
                <a:spcPts val="0"/>
              </a:spcAft>
              <a:defRPr/>
            </a:pPr>
            <a:r>
              <a:rPr lang="ru-RU" sz="1800" b="1" dirty="0">
                <a:solidFill>
                  <a:schemeClr val="tx1"/>
                </a:solidFill>
              </a:rPr>
              <a:t>Расходы бюджета Тяжинского муниципального района за 2017 год </a:t>
            </a:r>
            <a:r>
              <a:rPr lang="ru-RU" sz="1800" b="1" dirty="0" smtClean="0">
                <a:solidFill>
                  <a:schemeClr val="tx1"/>
                </a:solidFill>
              </a:rPr>
              <a:t/>
            </a:r>
            <a:br>
              <a:rPr lang="ru-RU" sz="1800" b="1" dirty="0" smtClean="0">
                <a:solidFill>
                  <a:schemeClr val="tx1"/>
                </a:solidFill>
              </a:rPr>
            </a:br>
            <a:r>
              <a:rPr lang="ru-RU" sz="1800" b="1" dirty="0" smtClean="0">
                <a:solidFill>
                  <a:schemeClr val="tx1"/>
                </a:solidFill>
              </a:rPr>
              <a:t>в области социальной политики</a:t>
            </a:r>
            <a:endParaRPr lang="ru-RU" sz="1800" b="1" dirty="0">
              <a:solidFill>
                <a:schemeClr val="tx1"/>
              </a:solidFill>
            </a:endParaRPr>
          </a:p>
        </p:txBody>
      </p:sp>
      <p:graphicFrame>
        <p:nvGraphicFramePr>
          <p:cNvPr id="10" name="Таблица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64152652"/>
              </p:ext>
            </p:extLst>
          </p:nvPr>
        </p:nvGraphicFramePr>
        <p:xfrm>
          <a:off x="179512" y="908720"/>
          <a:ext cx="6480721" cy="400664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99495"/>
                <a:gridCol w="1399748"/>
                <a:gridCol w="1433399"/>
                <a:gridCol w="848079"/>
              </a:tblGrid>
              <a:tr h="801446">
                <a:tc>
                  <a:txBody>
                    <a:bodyPr/>
                    <a:lstStyle/>
                    <a:p>
                      <a:endParaRPr lang="ru-RU" sz="1100" dirty="0">
                        <a:solidFill>
                          <a:schemeClr val="bg1"/>
                        </a:solidFill>
                      </a:endParaRPr>
                    </a:p>
                  </a:txBody>
                  <a:tcPr marT="45715" marB="45715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solidFill>
                            <a:schemeClr val="bg1"/>
                          </a:solidFill>
                        </a:rPr>
                        <a:t>Уточненный</a:t>
                      </a:r>
                      <a:r>
                        <a:rPr lang="ru-RU" sz="1100" baseline="0" dirty="0" smtClean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ru-RU" sz="1100" dirty="0" smtClean="0">
                          <a:solidFill>
                            <a:schemeClr val="bg1"/>
                          </a:solidFill>
                        </a:rPr>
                        <a:t>план, рублей</a:t>
                      </a:r>
                    </a:p>
                  </a:txBody>
                  <a:tcPr marT="45715" marB="45715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solidFill>
                            <a:schemeClr val="bg1"/>
                          </a:solidFill>
                        </a:rPr>
                        <a:t>Фактически исполнено, рублей</a:t>
                      </a:r>
                    </a:p>
                  </a:txBody>
                  <a:tcPr marT="45715" marB="45715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solidFill>
                            <a:schemeClr val="bg1"/>
                          </a:solidFill>
                        </a:rPr>
                        <a:t>% исполнения</a:t>
                      </a:r>
                      <a:endParaRPr lang="ru-RU" sz="1100" dirty="0">
                        <a:solidFill>
                          <a:schemeClr val="bg1"/>
                        </a:solidFill>
                      </a:endParaRPr>
                    </a:p>
                  </a:txBody>
                  <a:tcPr marT="45715" marB="45715">
                    <a:solidFill>
                      <a:schemeClr val="accent1"/>
                    </a:solidFill>
                  </a:tcPr>
                </a:tc>
              </a:tr>
              <a:tr h="582043"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solidFill>
                            <a:schemeClr val="tx1"/>
                          </a:solidFill>
                        </a:rPr>
                        <a:t>Мероприятия по охране семьи и детства </a:t>
                      </a:r>
                      <a:endParaRPr lang="ru-RU" sz="1600" b="1" dirty="0">
                        <a:solidFill>
                          <a:schemeClr val="tx1">
                            <a:lumMod val="10000"/>
                          </a:schemeClr>
                        </a:solidFill>
                      </a:endParaRPr>
                    </a:p>
                  </a:txBody>
                  <a:tcPr marT="45715" marB="45715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>
                              <a:lumMod val="10000"/>
                            </a:schemeClr>
                          </a:solidFill>
                        </a:rPr>
                        <a:t>112 478 567,71</a:t>
                      </a:r>
                      <a:endParaRPr lang="ru-RU" sz="1400" dirty="0">
                        <a:solidFill>
                          <a:schemeClr val="tx1">
                            <a:lumMod val="10000"/>
                          </a:schemeClr>
                        </a:solidFill>
                      </a:endParaRPr>
                    </a:p>
                  </a:txBody>
                  <a:tcPr marT="45715" marB="45715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>
                              <a:lumMod val="10000"/>
                            </a:schemeClr>
                          </a:solidFill>
                        </a:rPr>
                        <a:t>110 569 914,78</a:t>
                      </a:r>
                      <a:endParaRPr lang="ru-RU" sz="1400" dirty="0">
                        <a:solidFill>
                          <a:schemeClr val="tx1">
                            <a:lumMod val="10000"/>
                          </a:schemeClr>
                        </a:solidFill>
                      </a:endParaRPr>
                    </a:p>
                  </a:txBody>
                  <a:tcPr marT="45715" marB="45715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chemeClr val="tx1">
                              <a:lumMod val="10000"/>
                            </a:schemeClr>
                          </a:solidFill>
                        </a:rPr>
                        <a:t>98,3%</a:t>
                      </a:r>
                      <a:endParaRPr lang="ru-RU" sz="1400" b="1" dirty="0">
                        <a:solidFill>
                          <a:schemeClr val="tx1">
                            <a:lumMod val="10000"/>
                          </a:schemeClr>
                        </a:solidFill>
                      </a:endParaRPr>
                    </a:p>
                  </a:txBody>
                  <a:tcPr marT="45715" marB="45715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560727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ru-RU" sz="1600" dirty="0" smtClean="0">
                          <a:solidFill>
                            <a:schemeClr val="tx1"/>
                          </a:solidFill>
                        </a:rPr>
                        <a:t>Социальное и пенсионное обеспечение </a:t>
                      </a:r>
                      <a:endParaRPr lang="ru-RU" sz="1600" b="0" kern="1200" dirty="0">
                        <a:solidFill>
                          <a:schemeClr val="tx1">
                            <a:lumMod val="10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T="45715" marB="45715">
                    <a:solidFill>
                      <a:schemeClr val="tx2">
                        <a:lumMod val="25000"/>
                        <a:lumOff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>
                          <a:solidFill>
                            <a:schemeClr val="tx1">
                              <a:lumMod val="10000"/>
                            </a:schemeClr>
                          </a:solidFill>
                        </a:rPr>
                        <a:t>103 864 722,21</a:t>
                      </a:r>
                      <a:endParaRPr lang="ru-RU" sz="1400" b="0" dirty="0">
                        <a:solidFill>
                          <a:schemeClr val="tx1">
                            <a:lumMod val="10000"/>
                          </a:schemeClr>
                        </a:solidFill>
                      </a:endParaRPr>
                    </a:p>
                  </a:txBody>
                  <a:tcPr marT="45715" marB="45715">
                    <a:solidFill>
                      <a:schemeClr val="tx2">
                        <a:lumMod val="25000"/>
                        <a:lumOff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>
                          <a:solidFill>
                            <a:schemeClr val="tx1">
                              <a:lumMod val="10000"/>
                            </a:schemeClr>
                          </a:solidFill>
                        </a:rPr>
                        <a:t>103 050 207,55</a:t>
                      </a:r>
                      <a:endParaRPr lang="ru-RU" sz="1400" b="0" dirty="0">
                        <a:solidFill>
                          <a:schemeClr val="tx1">
                            <a:lumMod val="10000"/>
                          </a:schemeClr>
                        </a:solidFill>
                      </a:endParaRPr>
                    </a:p>
                  </a:txBody>
                  <a:tcPr marT="45715" marB="45715">
                    <a:solidFill>
                      <a:schemeClr val="tx2">
                        <a:lumMod val="25000"/>
                        <a:lumOff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chemeClr val="tx1">
                              <a:lumMod val="10000"/>
                            </a:schemeClr>
                          </a:solidFill>
                        </a:rPr>
                        <a:t>99,2%</a:t>
                      </a:r>
                      <a:endParaRPr lang="ru-RU" sz="1400" b="1" dirty="0">
                        <a:solidFill>
                          <a:schemeClr val="tx1">
                            <a:lumMod val="10000"/>
                          </a:schemeClr>
                        </a:solidFill>
                      </a:endParaRPr>
                    </a:p>
                  </a:txBody>
                  <a:tcPr marT="45715" marB="45715">
                    <a:solidFill>
                      <a:schemeClr val="tx2">
                        <a:lumMod val="25000"/>
                        <a:lumOff val="75000"/>
                      </a:schemeClr>
                    </a:solidFill>
                  </a:tcPr>
                </a:tc>
              </a:tr>
              <a:tr h="780896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ru-RU" sz="1600" dirty="0" smtClean="0">
                          <a:solidFill>
                            <a:schemeClr val="tx1"/>
                          </a:solidFill>
                        </a:rPr>
                        <a:t>Расходы на функционирование учреждений</a:t>
                      </a:r>
                      <a:endParaRPr lang="ru-RU" sz="1600" b="0" kern="1200" dirty="0">
                        <a:solidFill>
                          <a:schemeClr val="tx1">
                            <a:lumMod val="10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T="45715" marB="45715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>
                          <a:solidFill>
                            <a:schemeClr val="tx1">
                              <a:lumMod val="10000"/>
                            </a:schemeClr>
                          </a:solidFill>
                        </a:rPr>
                        <a:t>60 705 400,00</a:t>
                      </a:r>
                      <a:endParaRPr lang="ru-RU" sz="1400" b="0" dirty="0">
                        <a:solidFill>
                          <a:schemeClr val="tx1">
                            <a:lumMod val="10000"/>
                          </a:schemeClr>
                        </a:solidFill>
                      </a:endParaRPr>
                    </a:p>
                  </a:txBody>
                  <a:tcPr marT="45715" marB="45715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>
                          <a:solidFill>
                            <a:schemeClr val="tx1">
                              <a:lumMod val="10000"/>
                            </a:schemeClr>
                          </a:solidFill>
                        </a:rPr>
                        <a:t>60</a:t>
                      </a:r>
                      <a:r>
                        <a:rPr lang="ru-RU" sz="1400" b="0" baseline="0" dirty="0" smtClean="0">
                          <a:solidFill>
                            <a:schemeClr val="tx1">
                              <a:lumMod val="10000"/>
                            </a:schemeClr>
                          </a:solidFill>
                        </a:rPr>
                        <a:t> 261 860,00</a:t>
                      </a:r>
                      <a:endParaRPr lang="ru-RU" sz="1400" b="0" dirty="0">
                        <a:solidFill>
                          <a:schemeClr val="tx1">
                            <a:lumMod val="10000"/>
                          </a:schemeClr>
                        </a:solidFill>
                      </a:endParaRPr>
                    </a:p>
                  </a:txBody>
                  <a:tcPr marT="45715" marB="45715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chemeClr val="tx1">
                              <a:lumMod val="10000"/>
                            </a:schemeClr>
                          </a:solidFill>
                        </a:rPr>
                        <a:t>99,3%</a:t>
                      </a:r>
                      <a:endParaRPr lang="ru-RU" sz="1400" b="1" dirty="0">
                        <a:solidFill>
                          <a:schemeClr val="tx1">
                            <a:lumMod val="10000"/>
                          </a:schemeClr>
                        </a:solidFill>
                      </a:endParaRPr>
                    </a:p>
                  </a:txBody>
                  <a:tcPr marT="45715" marB="45715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598827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ru-RU" sz="1600" b="0" kern="1200" dirty="0" smtClean="0">
                          <a:solidFill>
                            <a:schemeClr val="tx1">
                              <a:lumMod val="1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Другие вопросы в области социальной политики</a:t>
                      </a:r>
                      <a:endParaRPr lang="ru-RU" sz="1600" b="0" kern="1200" dirty="0">
                        <a:solidFill>
                          <a:schemeClr val="tx1">
                            <a:lumMod val="10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T="45715" marB="45715">
                    <a:solidFill>
                      <a:schemeClr val="tx2">
                        <a:lumMod val="25000"/>
                        <a:lumOff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>
                          <a:solidFill>
                            <a:schemeClr val="tx1">
                              <a:lumMod val="10000"/>
                            </a:schemeClr>
                          </a:solidFill>
                        </a:rPr>
                        <a:t>236 307,66</a:t>
                      </a:r>
                      <a:endParaRPr lang="ru-RU" sz="1400" b="0" dirty="0">
                        <a:solidFill>
                          <a:schemeClr val="tx1">
                            <a:lumMod val="10000"/>
                          </a:schemeClr>
                        </a:solidFill>
                      </a:endParaRPr>
                    </a:p>
                  </a:txBody>
                  <a:tcPr marT="45715" marB="45715">
                    <a:solidFill>
                      <a:schemeClr val="tx2">
                        <a:lumMod val="25000"/>
                        <a:lumOff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>
                          <a:solidFill>
                            <a:schemeClr val="tx1">
                              <a:lumMod val="10000"/>
                            </a:schemeClr>
                          </a:solidFill>
                        </a:rPr>
                        <a:t>236 307,66</a:t>
                      </a:r>
                      <a:endParaRPr lang="ru-RU" sz="1400" b="0" dirty="0">
                        <a:solidFill>
                          <a:schemeClr val="tx1">
                            <a:lumMod val="10000"/>
                          </a:schemeClr>
                        </a:solidFill>
                      </a:endParaRPr>
                    </a:p>
                  </a:txBody>
                  <a:tcPr marT="45715" marB="45715">
                    <a:solidFill>
                      <a:schemeClr val="tx2">
                        <a:lumMod val="25000"/>
                        <a:lumOff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chemeClr val="tx1">
                              <a:lumMod val="10000"/>
                            </a:schemeClr>
                          </a:solidFill>
                        </a:rPr>
                        <a:t>100%</a:t>
                      </a:r>
                      <a:endParaRPr lang="ru-RU" sz="1400" b="1" dirty="0">
                        <a:solidFill>
                          <a:schemeClr val="tx1">
                            <a:lumMod val="10000"/>
                          </a:schemeClr>
                        </a:solidFill>
                      </a:endParaRPr>
                    </a:p>
                  </a:txBody>
                  <a:tcPr marT="45715" marB="45715">
                    <a:solidFill>
                      <a:schemeClr val="tx2">
                        <a:lumMod val="25000"/>
                        <a:lumOff val="75000"/>
                      </a:schemeClr>
                    </a:solidFill>
                  </a:tcPr>
                </a:tc>
              </a:tr>
              <a:tr h="622268">
                <a:tc>
                  <a:txBody>
                    <a:bodyPr/>
                    <a:lstStyle/>
                    <a:p>
                      <a:r>
                        <a:rPr lang="ru-RU" sz="1400" b="1" dirty="0" smtClean="0">
                          <a:solidFill>
                            <a:schemeClr val="bg1"/>
                          </a:solidFill>
                        </a:rPr>
                        <a:t>Итого расходов в области социальной политики</a:t>
                      </a:r>
                      <a:endParaRPr lang="ru-RU" sz="1400" b="1" dirty="0">
                        <a:solidFill>
                          <a:schemeClr val="bg1"/>
                        </a:solidFill>
                      </a:endParaRPr>
                    </a:p>
                  </a:txBody>
                  <a:tcPr marT="45715" marB="45715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chemeClr val="bg1"/>
                          </a:solidFill>
                        </a:rPr>
                        <a:t>277 284 997,58</a:t>
                      </a:r>
                      <a:endParaRPr lang="ru-RU" sz="1400" b="1" dirty="0">
                        <a:solidFill>
                          <a:schemeClr val="bg1"/>
                        </a:solidFill>
                      </a:endParaRPr>
                    </a:p>
                  </a:txBody>
                  <a:tcPr marT="45715" marB="45715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chemeClr val="bg1"/>
                          </a:solidFill>
                        </a:rPr>
                        <a:t>274 118 289,99</a:t>
                      </a:r>
                      <a:endParaRPr lang="ru-RU" sz="1400" b="1" dirty="0">
                        <a:solidFill>
                          <a:schemeClr val="bg1"/>
                        </a:solidFill>
                      </a:endParaRPr>
                    </a:p>
                  </a:txBody>
                  <a:tcPr marT="45715" marB="45715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smtClean="0">
                          <a:solidFill>
                            <a:schemeClr val="bg1"/>
                          </a:solidFill>
                        </a:rPr>
                        <a:t>98,9</a:t>
                      </a:r>
                      <a:endParaRPr lang="ru-RU" sz="1400" b="1" dirty="0">
                        <a:solidFill>
                          <a:schemeClr val="bg1"/>
                        </a:solidFill>
                      </a:endParaRPr>
                    </a:p>
                  </a:txBody>
                  <a:tcPr marT="45715" marB="45715">
                    <a:solidFill>
                      <a:schemeClr val="accent1"/>
                    </a:solidFill>
                  </a:tcPr>
                </a:tc>
              </a:tr>
            </a:tbl>
          </a:graphicData>
        </a:graphic>
      </p:graphicFrame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12287" y="2708920"/>
            <a:ext cx="2411313" cy="19210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4941168"/>
            <a:ext cx="2932949" cy="16497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8" name="Picture 6" descr="http://www.tyazhin.ru/_nw/58/20179895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5856" y="5004602"/>
            <a:ext cx="2304255" cy="16426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699271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280" y="62589"/>
            <a:ext cx="8839200" cy="628922"/>
          </a:xfrm>
        </p:spPr>
        <p:txBody>
          <a:bodyPr>
            <a:noAutofit/>
          </a:bodyPr>
          <a:lstStyle/>
          <a:p>
            <a:pPr algn="ctr" eaLnBrk="1" fontAlgn="auto" hangingPunct="1">
              <a:lnSpc>
                <a:spcPct val="100000"/>
              </a:lnSpc>
              <a:spcAft>
                <a:spcPts val="0"/>
              </a:spcAft>
              <a:defRPr/>
            </a:pPr>
            <a:r>
              <a:rPr lang="ru-RU" sz="1800" b="1" dirty="0">
                <a:solidFill>
                  <a:schemeClr val="tx1"/>
                </a:solidFill>
              </a:rPr>
              <a:t>Расходы бюджета Тяжинского муниципального района за 2017 год </a:t>
            </a:r>
            <a:r>
              <a:rPr lang="ru-RU" sz="1800" b="1" dirty="0" smtClean="0">
                <a:solidFill>
                  <a:schemeClr val="tx1"/>
                </a:solidFill>
              </a:rPr>
              <a:t/>
            </a:r>
            <a:br>
              <a:rPr lang="ru-RU" sz="1800" b="1" dirty="0" smtClean="0">
                <a:solidFill>
                  <a:schemeClr val="tx1"/>
                </a:solidFill>
              </a:rPr>
            </a:br>
            <a:r>
              <a:rPr lang="ru-RU" sz="1800" b="1" dirty="0" smtClean="0">
                <a:solidFill>
                  <a:schemeClr val="tx1"/>
                </a:solidFill>
              </a:rPr>
              <a:t>в области социальной политики</a:t>
            </a:r>
            <a:endParaRPr lang="ru-RU" sz="1800" b="1" dirty="0">
              <a:solidFill>
                <a:schemeClr val="tx1"/>
              </a:solidFill>
            </a:endParaRPr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611560" y="727173"/>
            <a:ext cx="8136904" cy="597666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sz="1300" dirty="0" smtClean="0"/>
              <a:t>В структуру отрасли входят 3 учреждения со штатной численностью 200 единиц. Имеется 4 отделения на дому в которых обслуживаются 663 человека, нуждающихся в социальной помощи. Кроме того:</a:t>
            </a:r>
          </a:p>
          <a:p>
            <a:pPr algn="just"/>
            <a:endParaRPr lang="ru-RU" sz="1300" dirty="0" smtClean="0"/>
          </a:p>
          <a:p>
            <a:pPr algn="just"/>
            <a:r>
              <a:rPr lang="ru-RU" sz="1300" dirty="0" smtClean="0"/>
              <a:t> 3 инвалида, получающих льготы по договорам ОСАГО</a:t>
            </a:r>
          </a:p>
          <a:p>
            <a:pPr algn="just"/>
            <a:endParaRPr lang="ru-RU" sz="1300" dirty="0" smtClean="0"/>
          </a:p>
          <a:p>
            <a:pPr algn="just"/>
            <a:r>
              <a:rPr lang="ru-RU" sz="1300" dirty="0" smtClean="0"/>
              <a:t>76  человек получают ежегодные денежные выплаты, награжденные  знаком «Почетный донор»</a:t>
            </a:r>
          </a:p>
          <a:p>
            <a:pPr marL="285750" indent="-285750" algn="just">
              <a:buFontTx/>
              <a:buChar char="-"/>
            </a:pPr>
            <a:endParaRPr lang="ru-RU" sz="1300" dirty="0" smtClean="0"/>
          </a:p>
          <a:p>
            <a:pPr algn="just"/>
            <a:r>
              <a:rPr lang="ru-RU" sz="1300" dirty="0" smtClean="0"/>
              <a:t>Меры социальной поддержки получили: </a:t>
            </a:r>
          </a:p>
          <a:p>
            <a:pPr algn="just"/>
            <a:r>
              <a:rPr lang="ru-RU" sz="1300" dirty="0" smtClean="0"/>
              <a:t>       ветераны труда – 1925</a:t>
            </a:r>
          </a:p>
          <a:p>
            <a:pPr algn="just"/>
            <a:r>
              <a:rPr lang="ru-RU" sz="1300" dirty="0"/>
              <a:t> </a:t>
            </a:r>
            <a:r>
              <a:rPr lang="ru-RU" sz="1300" dirty="0" smtClean="0"/>
              <a:t>      труженики тыла –</a:t>
            </a:r>
            <a:r>
              <a:rPr lang="ru-RU" sz="1300" dirty="0"/>
              <a:t>105</a:t>
            </a:r>
          </a:p>
          <a:p>
            <a:pPr algn="just"/>
            <a:r>
              <a:rPr lang="ru-RU" sz="1300" dirty="0" smtClean="0"/>
              <a:t>       реабилитированные лица и лица, признанные пострадавшие от политических репрессий – 169</a:t>
            </a:r>
          </a:p>
          <a:p>
            <a:pPr algn="just"/>
            <a:endParaRPr lang="ru-RU" sz="1300" dirty="0" smtClean="0"/>
          </a:p>
          <a:p>
            <a:pPr algn="just"/>
            <a:r>
              <a:rPr lang="ru-RU" sz="1300" dirty="0" smtClean="0"/>
              <a:t>2 </a:t>
            </a:r>
            <a:r>
              <a:rPr lang="ru-RU" sz="1300" dirty="0"/>
              <a:t>379 </a:t>
            </a:r>
            <a:r>
              <a:rPr lang="ru-RU" sz="1300" dirty="0" smtClean="0"/>
              <a:t>человек, получающих льготу по оплате ЖКУ</a:t>
            </a:r>
            <a:endParaRPr lang="ru-RU" sz="1300" dirty="0"/>
          </a:p>
          <a:p>
            <a:pPr algn="just"/>
            <a:endParaRPr lang="ru-RU" sz="1300" dirty="0"/>
          </a:p>
          <a:p>
            <a:pPr marL="342900" indent="-342900" algn="just">
              <a:buAutoNum type="arabicPlain" startAt="438"/>
            </a:pPr>
            <a:r>
              <a:rPr lang="ru-RU" sz="1300" dirty="0" smtClean="0"/>
              <a:t>семей, получающих субсидии на оплату ЖКУ</a:t>
            </a:r>
          </a:p>
          <a:p>
            <a:pPr marL="342900" indent="-342900" algn="just">
              <a:buAutoNum type="arabicPlain" startAt="438"/>
            </a:pPr>
            <a:endParaRPr lang="ru-RU" sz="1300" dirty="0" smtClean="0"/>
          </a:p>
          <a:p>
            <a:pPr algn="just"/>
            <a:r>
              <a:rPr lang="ru-RU" sz="1300" dirty="0" smtClean="0"/>
              <a:t>2 372 детям назначено ежемесячное пособие</a:t>
            </a:r>
          </a:p>
          <a:p>
            <a:pPr algn="just"/>
            <a:endParaRPr lang="ru-RU" sz="1300" dirty="0" smtClean="0"/>
          </a:p>
          <a:p>
            <a:pPr algn="just"/>
            <a:r>
              <a:rPr lang="ru-RU" sz="1300" dirty="0" smtClean="0"/>
              <a:t>В районе 111 приемных семей в которых содержатся 251 ребенок, оставшийся без попечения родителей</a:t>
            </a:r>
          </a:p>
          <a:p>
            <a:pPr algn="just"/>
            <a:endParaRPr lang="ru-RU" sz="1300" dirty="0" smtClean="0"/>
          </a:p>
          <a:p>
            <a:pPr algn="just"/>
            <a:r>
              <a:rPr lang="ru-RU" sz="1300" dirty="0" smtClean="0"/>
              <a:t>2 вдовы, ветеранов ВОВ, обеспечены жильем</a:t>
            </a:r>
          </a:p>
          <a:p>
            <a:pPr algn="just"/>
            <a:endParaRPr lang="ru-RU" sz="1300" dirty="0"/>
          </a:p>
          <a:p>
            <a:pPr algn="just"/>
            <a:r>
              <a:rPr lang="ru-RU" sz="1300" dirty="0" smtClean="0"/>
              <a:t>12 детей-сирот, получили жилье</a:t>
            </a:r>
            <a:endParaRPr lang="ru-RU" sz="1300" dirty="0"/>
          </a:p>
        </p:txBody>
      </p:sp>
    </p:spTree>
    <p:extLst>
      <p:ext uri="{BB962C8B-B14F-4D97-AF65-F5344CB8AC3E}">
        <p14:creationId xmlns:p14="http://schemas.microsoft.com/office/powerpoint/2010/main" val="38906355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280" y="62589"/>
            <a:ext cx="8839200" cy="628922"/>
          </a:xfrm>
        </p:spPr>
        <p:txBody>
          <a:bodyPr>
            <a:noAutofit/>
          </a:bodyPr>
          <a:lstStyle/>
          <a:p>
            <a:pPr algn="ctr" eaLnBrk="1" fontAlgn="auto" hangingPunct="1">
              <a:lnSpc>
                <a:spcPct val="100000"/>
              </a:lnSpc>
              <a:spcAft>
                <a:spcPts val="0"/>
              </a:spcAft>
              <a:defRPr/>
            </a:pPr>
            <a:r>
              <a:rPr lang="ru-RU" sz="1800" b="1" dirty="0">
                <a:solidFill>
                  <a:schemeClr val="tx1"/>
                </a:solidFill>
              </a:rPr>
              <a:t>Расходы бюджета Тяжинского муниципального района за 2017 год </a:t>
            </a:r>
            <a:r>
              <a:rPr lang="ru-RU" sz="1800" b="1" dirty="0" smtClean="0">
                <a:solidFill>
                  <a:schemeClr val="tx1"/>
                </a:solidFill>
              </a:rPr>
              <a:t/>
            </a:r>
            <a:br>
              <a:rPr lang="ru-RU" sz="1800" b="1" dirty="0" smtClean="0">
                <a:solidFill>
                  <a:schemeClr val="tx1"/>
                </a:solidFill>
              </a:rPr>
            </a:br>
            <a:r>
              <a:rPr lang="ru-RU" sz="1800" b="1" dirty="0" smtClean="0">
                <a:solidFill>
                  <a:schemeClr val="tx1"/>
                </a:solidFill>
              </a:rPr>
              <a:t>в области социальной политики, тыс. рублей</a:t>
            </a:r>
            <a:endParaRPr lang="ru-RU" sz="1800" b="1" dirty="0">
              <a:solidFill>
                <a:schemeClr val="tx1"/>
              </a:solidFill>
            </a:endParaRPr>
          </a:p>
        </p:txBody>
      </p:sp>
      <p:graphicFrame>
        <p:nvGraphicFramePr>
          <p:cNvPr id="4" name="Диаграмма 3"/>
          <p:cNvGraphicFramePr/>
          <p:nvPr>
            <p:extLst>
              <p:ext uri="{D42A27DB-BD31-4B8C-83A1-F6EECF244321}">
                <p14:modId xmlns:p14="http://schemas.microsoft.com/office/powerpoint/2010/main" val="4058100507"/>
              </p:ext>
            </p:extLst>
          </p:nvPr>
        </p:nvGraphicFramePr>
        <p:xfrm>
          <a:off x="251520" y="1268760"/>
          <a:ext cx="5184576" cy="482453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5" name="Диаграмма 4"/>
          <p:cNvGraphicFramePr/>
          <p:nvPr>
            <p:extLst>
              <p:ext uri="{D42A27DB-BD31-4B8C-83A1-F6EECF244321}">
                <p14:modId xmlns:p14="http://schemas.microsoft.com/office/powerpoint/2010/main" val="830484539"/>
              </p:ext>
            </p:extLst>
          </p:nvPr>
        </p:nvGraphicFramePr>
        <p:xfrm>
          <a:off x="5220072" y="764704"/>
          <a:ext cx="3696072" cy="57606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7252549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03521" y="2309598"/>
            <a:ext cx="1973646" cy="12039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37368">
            <a:off x="5611265" y="2154722"/>
            <a:ext cx="2081081" cy="12421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6049" y="116632"/>
            <a:ext cx="8698777" cy="666882"/>
          </a:xfrm>
        </p:spPr>
        <p:txBody>
          <a:bodyPr>
            <a:noAutofit/>
          </a:bodyPr>
          <a:lstStyle/>
          <a:p>
            <a:pPr algn="ctr" eaLnBrk="1" fontAlgn="auto" hangingPunct="1">
              <a:lnSpc>
                <a:spcPct val="100000"/>
              </a:lnSpc>
              <a:spcAft>
                <a:spcPts val="0"/>
              </a:spcAft>
              <a:defRPr/>
            </a:pPr>
            <a:r>
              <a:rPr lang="ru-RU" sz="2300" b="1" dirty="0">
                <a:solidFill>
                  <a:schemeClr val="tx1"/>
                </a:solidFill>
              </a:rPr>
              <a:t>Расходы бюджета Тяжинского муниципального района за 2017 год в сфере физической культуры и спорта</a:t>
            </a:r>
          </a:p>
        </p:txBody>
      </p:sp>
      <p:sp>
        <p:nvSpPr>
          <p:cNvPr id="11" name="Заголовок 1"/>
          <p:cNvSpPr txBox="1">
            <a:spLocks/>
          </p:cNvSpPr>
          <p:nvPr/>
        </p:nvSpPr>
        <p:spPr>
          <a:xfrm>
            <a:off x="175018" y="3128061"/>
            <a:ext cx="8960841" cy="1071546"/>
          </a:xfrm>
          <a:prstGeom prst="rect">
            <a:avLst/>
          </a:prstGeom>
        </p:spPr>
        <p:txBody>
          <a:bodyPr vert="horz" anchor="ctr">
            <a:noAutofit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600" kern="1200" cap="all">
                <a:solidFill>
                  <a:schemeClr val="tx2"/>
                </a:solidFill>
                <a:effectLst>
                  <a:reflection blurRad="12700" stA="48000" endA="300" endPos="55000" dir="5400000" sy="-90000" algn="bl" rotWithShape="0"/>
                </a:effectLst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Franklin Gothic Medium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Franklin Gothic Medium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Franklin Gothic Medium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Franklin Gothic Medium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Franklin Gothic Medium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Franklin Gothic Medium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Franklin Gothic Medium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Franklin Gothic Medium" pitchFamily="34" charset="0"/>
              </a:defRPr>
            </a:lvl9pPr>
          </a:lstStyle>
          <a:p>
            <a:pPr algn="ctr" eaLnBrk="1" fontAlgn="auto" hangingPunct="1">
              <a:spcAft>
                <a:spcPts val="0"/>
              </a:spcAft>
              <a:defRPr/>
            </a:pPr>
            <a:endParaRPr lang="ru-RU" sz="2300" b="1" dirty="0">
              <a:solidFill>
                <a:schemeClr val="tx1"/>
              </a:solidFill>
              <a:effectLst>
                <a:outerShdw blurRad="63500" dist="38100" dir="5400000" algn="t" rotWithShape="0">
                  <a:prstClr val="black">
                    <a:alpha val="25000"/>
                  </a:prstClr>
                </a:outerShdw>
              </a:effectLst>
              <a:latin typeface="+mn-lt"/>
            </a:endParaRPr>
          </a:p>
        </p:txBody>
      </p:sp>
      <p:graphicFrame>
        <p:nvGraphicFramePr>
          <p:cNvPr id="8" name="Таблица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2488290"/>
              </p:ext>
            </p:extLst>
          </p:nvPr>
        </p:nvGraphicFramePr>
        <p:xfrm>
          <a:off x="306048" y="926603"/>
          <a:ext cx="5418080" cy="142227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43363"/>
                <a:gridCol w="1200080"/>
                <a:gridCol w="1125075"/>
                <a:gridCol w="749562"/>
              </a:tblGrid>
              <a:tr h="634217">
                <a:tc>
                  <a:txBody>
                    <a:bodyPr/>
                    <a:lstStyle/>
                    <a:p>
                      <a:endParaRPr lang="ru-RU" sz="1100" dirty="0">
                        <a:solidFill>
                          <a:schemeClr val="bg1"/>
                        </a:solidFill>
                      </a:endParaRPr>
                    </a:p>
                  </a:txBody>
                  <a:tcPr marT="45715" marB="45715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solidFill>
                            <a:schemeClr val="bg1"/>
                          </a:solidFill>
                        </a:rPr>
                        <a:t>Уточненный</a:t>
                      </a:r>
                      <a:r>
                        <a:rPr lang="ru-RU" sz="1100" baseline="0" dirty="0" smtClean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ru-RU" sz="1100" dirty="0" smtClean="0">
                          <a:solidFill>
                            <a:schemeClr val="bg1"/>
                          </a:solidFill>
                        </a:rPr>
                        <a:t>план, рублей</a:t>
                      </a:r>
                    </a:p>
                  </a:txBody>
                  <a:tcPr marT="45715" marB="45715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solidFill>
                            <a:schemeClr val="bg1"/>
                          </a:solidFill>
                        </a:rPr>
                        <a:t>Фактически исполнено, рублей</a:t>
                      </a:r>
                    </a:p>
                  </a:txBody>
                  <a:tcPr marT="45715" marB="45715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solidFill>
                            <a:schemeClr val="bg1"/>
                          </a:solidFill>
                        </a:rPr>
                        <a:t>% исполнения</a:t>
                      </a:r>
                      <a:endParaRPr lang="ru-RU" sz="1100" dirty="0">
                        <a:solidFill>
                          <a:schemeClr val="bg1"/>
                        </a:solidFill>
                      </a:endParaRPr>
                    </a:p>
                  </a:txBody>
                  <a:tcPr marT="45715" marB="45715">
                    <a:solidFill>
                      <a:schemeClr val="accent1"/>
                    </a:solidFill>
                  </a:tcPr>
                </a:tc>
              </a:tr>
              <a:tr h="788060">
                <a:tc>
                  <a:txBody>
                    <a:bodyPr/>
                    <a:lstStyle/>
                    <a:p>
                      <a:r>
                        <a:rPr lang="ru-RU" sz="1400" b="0" dirty="0" smtClean="0">
                          <a:solidFill>
                            <a:schemeClr val="tx1">
                              <a:lumMod val="10000"/>
                            </a:schemeClr>
                          </a:solidFill>
                        </a:rPr>
                        <a:t>Проведение спортивных </a:t>
                      </a:r>
                      <a:r>
                        <a:rPr lang="ru-RU" sz="1400" b="0" kern="1200" dirty="0" smtClean="0">
                          <a:solidFill>
                            <a:schemeClr val="tx1">
                              <a:lumMod val="1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мероприятий</a:t>
                      </a:r>
                      <a:endParaRPr lang="ru-RU" sz="1400" b="0" kern="1200" dirty="0">
                        <a:solidFill>
                          <a:schemeClr val="tx1">
                            <a:lumMod val="10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T="45715" marB="45715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>
                              <a:lumMod val="10000"/>
                            </a:schemeClr>
                          </a:solidFill>
                        </a:rPr>
                        <a:t>20 000,00</a:t>
                      </a:r>
                      <a:endParaRPr lang="ru-RU" sz="1400" dirty="0">
                        <a:solidFill>
                          <a:schemeClr val="tx1">
                            <a:lumMod val="10000"/>
                          </a:schemeClr>
                        </a:solidFill>
                      </a:endParaRPr>
                    </a:p>
                  </a:txBody>
                  <a:tcPr marT="45715" marB="45715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>
                              <a:lumMod val="10000"/>
                            </a:schemeClr>
                          </a:solidFill>
                        </a:rPr>
                        <a:t>20 000,00</a:t>
                      </a:r>
                      <a:endParaRPr lang="ru-RU" sz="1400" dirty="0">
                        <a:solidFill>
                          <a:schemeClr val="tx1">
                            <a:lumMod val="10000"/>
                          </a:schemeClr>
                        </a:solidFill>
                      </a:endParaRPr>
                    </a:p>
                  </a:txBody>
                  <a:tcPr marT="45715" marB="45715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chemeClr val="tx1">
                              <a:lumMod val="10000"/>
                            </a:schemeClr>
                          </a:solidFill>
                        </a:rPr>
                        <a:t>100%</a:t>
                      </a:r>
                      <a:endParaRPr lang="ru-RU" sz="1400" b="1" dirty="0">
                        <a:solidFill>
                          <a:schemeClr val="tx1">
                            <a:lumMod val="10000"/>
                          </a:schemeClr>
                        </a:solidFill>
                      </a:endParaRPr>
                    </a:p>
                  </a:txBody>
                  <a:tcPr marT="45715" marB="45715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10" name="Заголовок 1"/>
          <p:cNvSpPr txBox="1">
            <a:spLocks/>
          </p:cNvSpPr>
          <p:nvPr/>
        </p:nvSpPr>
        <p:spPr>
          <a:xfrm>
            <a:off x="306048" y="3513522"/>
            <a:ext cx="8698777" cy="666882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ts val="5800"/>
              </a:lnSpc>
              <a:spcBef>
                <a:spcPct val="0"/>
              </a:spcBef>
              <a:buNone/>
              <a:defRPr sz="5400" kern="120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pPr fontAlgn="auto">
              <a:lnSpc>
                <a:spcPct val="100000"/>
              </a:lnSpc>
              <a:spcAft>
                <a:spcPts val="0"/>
              </a:spcAft>
              <a:defRPr/>
            </a:pPr>
            <a:r>
              <a:rPr lang="ru-RU" sz="2300" b="1" dirty="0" smtClean="0">
                <a:solidFill>
                  <a:schemeClr val="tx1"/>
                </a:solidFill>
              </a:rPr>
              <a:t>Расходы бюджета Тяжинского муниципального района за 2017 год в сфере средств массовой информации</a:t>
            </a:r>
            <a:endParaRPr lang="ru-RU" sz="2300" b="1" dirty="0">
              <a:solidFill>
                <a:schemeClr val="tx1"/>
              </a:solidFill>
            </a:endParaRPr>
          </a:p>
        </p:txBody>
      </p:sp>
      <p:graphicFrame>
        <p:nvGraphicFramePr>
          <p:cNvPr id="12" name="Таблица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02223024"/>
              </p:ext>
            </p:extLst>
          </p:nvPr>
        </p:nvGraphicFramePr>
        <p:xfrm>
          <a:off x="287595" y="4653136"/>
          <a:ext cx="5201587" cy="146975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77848"/>
                <a:gridCol w="1147475"/>
                <a:gridCol w="1315066"/>
                <a:gridCol w="1061198"/>
              </a:tblGrid>
              <a:tr h="348730">
                <a:tc>
                  <a:txBody>
                    <a:bodyPr/>
                    <a:lstStyle/>
                    <a:p>
                      <a:endParaRPr lang="ru-RU" sz="1100" dirty="0">
                        <a:solidFill>
                          <a:schemeClr val="bg1"/>
                        </a:solidFill>
                      </a:endParaRPr>
                    </a:p>
                  </a:txBody>
                  <a:tcPr marT="45715" marB="45715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solidFill>
                            <a:schemeClr val="bg1"/>
                          </a:solidFill>
                        </a:rPr>
                        <a:t>Уточненный</a:t>
                      </a:r>
                      <a:r>
                        <a:rPr lang="ru-RU" sz="1100" baseline="0" dirty="0" smtClean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ru-RU" sz="1100" dirty="0" smtClean="0">
                          <a:solidFill>
                            <a:schemeClr val="bg1"/>
                          </a:solidFill>
                        </a:rPr>
                        <a:t>план, рублей</a:t>
                      </a:r>
                    </a:p>
                  </a:txBody>
                  <a:tcPr marT="45715" marB="45715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solidFill>
                            <a:schemeClr val="bg1"/>
                          </a:solidFill>
                        </a:rPr>
                        <a:t>Фактически исполнено, рублей</a:t>
                      </a:r>
                    </a:p>
                  </a:txBody>
                  <a:tcPr marT="45715" marB="45715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solidFill>
                            <a:schemeClr val="bg1"/>
                          </a:solidFill>
                        </a:rPr>
                        <a:t>% исполнения</a:t>
                      </a:r>
                      <a:endParaRPr lang="ru-RU" sz="1100" dirty="0">
                        <a:solidFill>
                          <a:schemeClr val="bg1"/>
                        </a:solidFill>
                      </a:endParaRPr>
                    </a:p>
                  </a:txBody>
                  <a:tcPr marT="45715" marB="45715">
                    <a:solidFill>
                      <a:schemeClr val="accent1"/>
                    </a:solidFill>
                  </a:tcPr>
                </a:tc>
              </a:tr>
              <a:tr h="875406">
                <a:tc>
                  <a:txBody>
                    <a:bodyPr/>
                    <a:lstStyle/>
                    <a:p>
                      <a:r>
                        <a:rPr lang="ru-RU" sz="1400" b="0" kern="1200" dirty="0" smtClean="0">
                          <a:solidFill>
                            <a:schemeClr val="tx1">
                              <a:lumMod val="1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Субсидии АУ Редакция газеты «Призыв»</a:t>
                      </a:r>
                      <a:endParaRPr lang="ru-RU" sz="1400" b="0" kern="1200" dirty="0">
                        <a:solidFill>
                          <a:schemeClr val="tx1">
                            <a:lumMod val="10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T="45715" marB="45715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>
                              <a:lumMod val="10000"/>
                            </a:schemeClr>
                          </a:solidFill>
                        </a:rPr>
                        <a:t>150 000,00</a:t>
                      </a:r>
                      <a:endParaRPr lang="ru-RU" sz="1400" dirty="0">
                        <a:solidFill>
                          <a:schemeClr val="tx1">
                            <a:lumMod val="10000"/>
                          </a:schemeClr>
                        </a:solidFill>
                      </a:endParaRPr>
                    </a:p>
                  </a:txBody>
                  <a:tcPr marT="45715" marB="45715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>
                              <a:lumMod val="10000"/>
                            </a:schemeClr>
                          </a:solidFill>
                        </a:rPr>
                        <a:t>150 000,00</a:t>
                      </a:r>
                      <a:endParaRPr lang="ru-RU" sz="1400" dirty="0">
                        <a:solidFill>
                          <a:schemeClr val="tx1">
                            <a:lumMod val="10000"/>
                          </a:schemeClr>
                        </a:solidFill>
                      </a:endParaRPr>
                    </a:p>
                  </a:txBody>
                  <a:tcPr marT="45715" marB="45715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chemeClr val="tx1">
                              <a:lumMod val="10000"/>
                            </a:schemeClr>
                          </a:solidFill>
                        </a:rPr>
                        <a:t>100%</a:t>
                      </a:r>
                      <a:endParaRPr lang="ru-RU" sz="1400" b="1" dirty="0">
                        <a:solidFill>
                          <a:schemeClr val="tx1">
                            <a:lumMod val="10000"/>
                          </a:schemeClr>
                        </a:solidFill>
                      </a:endParaRPr>
                    </a:p>
                  </a:txBody>
                  <a:tcPr marT="45715" marB="45715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2668" y="926602"/>
            <a:ext cx="1896371" cy="14222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5" name="Picture 5" descr="V:\Отдел БУиО\ОТЧЕТ для граждан\40935140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6136" y="4598344"/>
            <a:ext cx="2808312" cy="17870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725" y="2375018"/>
            <a:ext cx="1907704" cy="10730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427045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1752" y="188640"/>
            <a:ext cx="8842248" cy="893784"/>
          </a:xfrm>
        </p:spPr>
        <p:txBody>
          <a:bodyPr>
            <a:noAutofit/>
          </a:bodyPr>
          <a:lstStyle/>
          <a:p>
            <a:pPr algn="ctr" eaLnBrk="1" fontAlgn="auto" hangingPunct="1">
              <a:lnSpc>
                <a:spcPct val="100000"/>
              </a:lnSpc>
              <a:spcAft>
                <a:spcPts val="0"/>
              </a:spcAft>
              <a:defRPr/>
            </a:pPr>
            <a:r>
              <a:rPr lang="ru-RU" sz="2300" b="1" dirty="0">
                <a:solidFill>
                  <a:schemeClr val="tx1"/>
                </a:solidFill>
              </a:rPr>
              <a:t>Исполнение муниципальных программ Тяжинского муниципального района в 2017 </a:t>
            </a:r>
            <a:r>
              <a:rPr lang="ru-RU" sz="2300" b="1" dirty="0" smtClean="0">
                <a:solidFill>
                  <a:schemeClr val="tx1"/>
                </a:solidFill>
              </a:rPr>
              <a:t>году, тыс. рублей</a:t>
            </a:r>
            <a:endParaRPr lang="ru-RU" sz="2300" b="1" dirty="0">
              <a:solidFill>
                <a:schemeClr val="tx1"/>
              </a:solidFill>
            </a:endParaRPr>
          </a:p>
        </p:txBody>
      </p:sp>
      <p:graphicFrame>
        <p:nvGraphicFramePr>
          <p:cNvPr id="3" name="Диаграмма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63819066"/>
              </p:ext>
            </p:extLst>
          </p:nvPr>
        </p:nvGraphicFramePr>
        <p:xfrm>
          <a:off x="395536" y="1484784"/>
          <a:ext cx="8352928" cy="505427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>
          <a:xfrm>
            <a:off x="323528" y="260648"/>
            <a:ext cx="8686800" cy="749895"/>
          </a:xfrm>
        </p:spPr>
        <p:txBody>
          <a:bodyPr wrap="square" lIns="91440" tIns="45720" rIns="91440" bIns="45720" numCol="1" anchorCtr="0" compatLnSpc="1">
            <a:prstTxWarp prst="textNoShape">
              <a:avLst/>
            </a:prstTxWarp>
            <a:noAutofit/>
          </a:bodyPr>
          <a:lstStyle/>
          <a:p>
            <a:pPr algn="ctr" eaLnBrk="1" fontAlgn="auto" hangingPunct="1">
              <a:lnSpc>
                <a:spcPct val="100000"/>
              </a:lnSpc>
              <a:spcAft>
                <a:spcPts val="0"/>
              </a:spcAft>
              <a:defRPr/>
            </a:pPr>
            <a:r>
              <a:rPr lang="ru-RU" sz="2300" b="1" dirty="0">
                <a:solidFill>
                  <a:schemeClr val="tx1"/>
                </a:solidFill>
              </a:rPr>
              <a:t>Итоги реализации </a:t>
            </a:r>
            <a:br>
              <a:rPr lang="ru-RU" sz="2300" b="1" dirty="0">
                <a:solidFill>
                  <a:schemeClr val="tx1"/>
                </a:solidFill>
              </a:rPr>
            </a:br>
            <a:r>
              <a:rPr lang="ru-RU" sz="2300" b="1" dirty="0">
                <a:solidFill>
                  <a:schemeClr val="tx1"/>
                </a:solidFill>
              </a:rPr>
              <a:t>муниципальных программ в 2017 году, </a:t>
            </a:r>
            <a:r>
              <a:rPr lang="ru-RU" sz="2300" b="1" dirty="0" smtClean="0">
                <a:solidFill>
                  <a:schemeClr val="tx1"/>
                </a:solidFill>
              </a:rPr>
              <a:t>рублей</a:t>
            </a:r>
            <a:endParaRPr lang="ru-RU" sz="2300" b="1" dirty="0">
              <a:solidFill>
                <a:schemeClr val="tx1"/>
              </a:solidFill>
            </a:endParaRPr>
          </a:p>
        </p:txBody>
      </p:sp>
      <p:graphicFrame>
        <p:nvGraphicFramePr>
          <p:cNvPr id="27692" name="Group 4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52662483"/>
              </p:ext>
            </p:extLst>
          </p:nvPr>
        </p:nvGraphicFramePr>
        <p:xfrm>
          <a:off x="323528" y="1196752"/>
          <a:ext cx="8640960" cy="4977765"/>
        </p:xfrm>
        <a:graphic>
          <a:graphicData uri="http://schemas.openxmlformats.org/drawingml/2006/table">
            <a:tbl>
              <a:tblPr/>
              <a:tblGrid>
                <a:gridCol w="4176464"/>
                <a:gridCol w="1512168"/>
                <a:gridCol w="1584176"/>
                <a:gridCol w="1368152"/>
              </a:tblGrid>
              <a:tr h="432048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Наименование программы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Уточненный план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Фактическое исполнение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% исполнения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50405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«Социальная поддержка населения Тяжинского муниципального района»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209 187 279,75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207 942 438,78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99,4%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489952">
                <a:tc>
                  <a:txBody>
                    <a:bodyPr/>
                    <a:lstStyle/>
                    <a:p>
                      <a:r>
                        <a:rPr kumimoji="0" lang="ru-RU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«Информационное общество Тяжинского муниципального района»</a:t>
                      </a:r>
                      <a:endParaRPr kumimoji="0" lang="ru-RU" sz="14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25000"/>
                        <a:lumOff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kumimoji="0" lang="ru-RU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4 052 328,61</a:t>
                      </a:r>
                      <a:endParaRPr kumimoji="0" lang="ru-RU" sz="14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25000"/>
                        <a:lumOff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kumimoji="0" lang="ru-RU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4 018 615,22</a:t>
                      </a:r>
                      <a:endParaRPr kumimoji="0" lang="ru-RU" sz="14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25000"/>
                        <a:lumOff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kumimoji="0" lang="ru-RU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99,2%</a:t>
                      </a:r>
                      <a:endParaRPr kumimoji="0" lang="ru-RU" sz="14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25000"/>
                        <a:lumOff val="75000"/>
                      </a:schemeClr>
                    </a:solidFill>
                  </a:tcPr>
                </a:tc>
              </a:tr>
              <a:tr h="54785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«Государственная поддержка агропромышленного комплекса и устойчивого развития сельских территорий  в Тяжинском муниципальном районе»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300 000,00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300 000,00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100%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43204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«Жилищная и социальная инфраструктура Тяжинского муниципального района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25000"/>
                        <a:lumOff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4 481 510,00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25000"/>
                        <a:lumOff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4 471 520,00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25000"/>
                        <a:lumOff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99,8%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25000"/>
                        <a:lumOff val="75000"/>
                      </a:schemeClr>
                    </a:solidFill>
                  </a:tcPr>
                </a:tc>
              </a:tr>
              <a:tr h="43204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«Жилищно-коммунальный и дорожный комплекс, энергосбережение и повышение </a:t>
                      </a:r>
                      <a:r>
                        <a:rPr kumimoji="0" lang="ru-RU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энергоэффективности</a:t>
                      </a: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Тяжинского муниципального района»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63 708 528,50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63 708 052,55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99,99%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43204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«Развитие системы образования Тяжинского муниципального района»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25000"/>
                        <a:lumOff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541 693 884,11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25000"/>
                        <a:lumOff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538 452 305,90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25000"/>
                        <a:lumOff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99,4%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25000"/>
                        <a:lumOff val="75000"/>
                      </a:schemeClr>
                    </a:solidFill>
                  </a:tcPr>
                </a:tc>
              </a:tr>
              <a:tr h="43204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«Молодежь и спорт Тяжинского муниципального района»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251 500,00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251 500,00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100%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>
          <a:xfrm>
            <a:off x="251520" y="188640"/>
            <a:ext cx="8686800" cy="749895"/>
          </a:xfrm>
        </p:spPr>
        <p:txBody>
          <a:bodyPr wrap="square" lIns="91440" tIns="45720" rIns="91440" bIns="45720" numCol="1" anchorCtr="0" compatLnSpc="1">
            <a:prstTxWarp prst="textNoShape">
              <a:avLst/>
            </a:prstTxWarp>
            <a:noAutofit/>
          </a:bodyPr>
          <a:lstStyle/>
          <a:p>
            <a:pPr algn="ctr" eaLnBrk="1" fontAlgn="auto" hangingPunct="1">
              <a:lnSpc>
                <a:spcPct val="100000"/>
              </a:lnSpc>
              <a:spcAft>
                <a:spcPts val="0"/>
              </a:spcAft>
              <a:defRPr/>
            </a:pPr>
            <a:r>
              <a:rPr lang="ru-RU" sz="2300" b="1" dirty="0">
                <a:solidFill>
                  <a:schemeClr val="tx1"/>
                </a:solidFill>
              </a:rPr>
              <a:t>Итоги реализации </a:t>
            </a:r>
            <a:br>
              <a:rPr lang="ru-RU" sz="2300" b="1" dirty="0">
                <a:solidFill>
                  <a:schemeClr val="tx1"/>
                </a:solidFill>
              </a:rPr>
            </a:br>
            <a:r>
              <a:rPr lang="ru-RU" sz="2300" b="1" dirty="0">
                <a:solidFill>
                  <a:schemeClr val="tx1"/>
                </a:solidFill>
              </a:rPr>
              <a:t>муниципальных программ в 2017 году, </a:t>
            </a:r>
            <a:r>
              <a:rPr lang="ru-RU" sz="2300" b="1" dirty="0" smtClean="0">
                <a:solidFill>
                  <a:schemeClr val="tx1"/>
                </a:solidFill>
              </a:rPr>
              <a:t>рублей</a:t>
            </a:r>
            <a:endParaRPr lang="ru-RU" sz="2300" b="1" dirty="0">
              <a:solidFill>
                <a:schemeClr val="tx1"/>
              </a:solidFill>
            </a:endParaRPr>
          </a:p>
        </p:txBody>
      </p:sp>
      <p:graphicFrame>
        <p:nvGraphicFramePr>
          <p:cNvPr id="27692" name="Group 4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72488504"/>
              </p:ext>
            </p:extLst>
          </p:nvPr>
        </p:nvGraphicFramePr>
        <p:xfrm>
          <a:off x="323528" y="1196752"/>
          <a:ext cx="8640960" cy="4819600"/>
        </p:xfrm>
        <a:graphic>
          <a:graphicData uri="http://schemas.openxmlformats.org/drawingml/2006/table">
            <a:tbl>
              <a:tblPr/>
              <a:tblGrid>
                <a:gridCol w="3960440"/>
                <a:gridCol w="1728192"/>
                <a:gridCol w="1584176"/>
                <a:gridCol w="1368152"/>
              </a:tblGrid>
              <a:tr h="576064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Наименование программы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Уточненный план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Фактическое исполнение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% исполнения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504056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«Культура Тяжинского муниципального района»</a:t>
                      </a:r>
                      <a:endParaRPr lang="ru-RU" dirty="0">
                        <a:latin typeface="+mn-lt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25000"/>
                        <a:lumOff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107 394 563,10</a:t>
                      </a:r>
                      <a:endParaRPr lang="ru-RU" dirty="0">
                        <a:latin typeface="+mn-lt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25000"/>
                        <a:lumOff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105 182 076,86</a:t>
                      </a:r>
                      <a:endParaRPr lang="ru-RU" dirty="0">
                        <a:latin typeface="+mn-lt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25000"/>
                        <a:lumOff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97,9%</a:t>
                      </a:r>
                    </a:p>
                    <a:p>
                      <a:endParaRPr lang="ru-RU" dirty="0">
                        <a:latin typeface="+mn-lt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25000"/>
                        <a:lumOff val="75000"/>
                      </a:schemeClr>
                    </a:solidFill>
                  </a:tcPr>
                </a:tc>
              </a:tr>
              <a:tr h="48995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Пресса Тяжинского муниципального района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150 000,00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150 000,00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100%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54785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Имущественный комплекс Тяжинского муниципального района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25000"/>
                        <a:lumOff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2 592 621,79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25000"/>
                        <a:lumOff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2 592 621,79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25000"/>
                        <a:lumOff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100%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25000"/>
                        <a:lumOff val="75000"/>
                      </a:schemeClr>
                    </a:solidFill>
                  </a:tcPr>
                </a:tc>
              </a:tr>
              <a:tr h="43204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Обеспечение безопасности населения Тяжинского муниципального района. Профилактика правонарушений в Тяжинском районе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513 937,57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504 470,02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98,2%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43204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Развитие субъектов малого и среднего предпринимательства Тяжинского муниципального района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25000"/>
                        <a:lumOff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24 000,00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25000"/>
                        <a:lumOff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24 000,00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25000"/>
                        <a:lumOff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100%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25000"/>
                        <a:lumOff val="75000"/>
                      </a:schemeClr>
                    </a:solidFill>
                  </a:tcPr>
                </a:tc>
              </a:tr>
              <a:tr h="43204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Управление муниципальными финансами Тяжинского муниципального района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126 142 221,09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126 142 213,80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99,99%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43204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ИТОГО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1 060 492 374,52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1 053 739 814,92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99,4%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256249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548680"/>
            <a:ext cx="7920880" cy="59766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60648"/>
            <a:ext cx="8229600" cy="1051520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ru-RU" sz="2800" b="1" dirty="0" smtClean="0">
                <a:solidFill>
                  <a:schemeClr val="tx1"/>
                </a:solidFill>
              </a:rPr>
              <a:t>Основные понятия, используемые в бюджетном процессе</a:t>
            </a:r>
            <a:endParaRPr lang="ru-RU" sz="2800" b="1" dirty="0">
              <a:solidFill>
                <a:schemeClr val="tx1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781128"/>
          </a:xfrm>
        </p:spPr>
        <p:txBody>
          <a:bodyPr/>
          <a:lstStyle/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>
              <a:solidFill>
                <a:schemeClr val="lt1"/>
              </a:solidFill>
              <a:latin typeface="+mn-lt"/>
            </a:endParaRP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727441" y="1412776"/>
            <a:ext cx="7804999" cy="115212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b="1" dirty="0" smtClean="0">
                <a:latin typeface="Times New Roman"/>
              </a:rPr>
              <a:t>Бюджетная </a:t>
            </a:r>
            <a:r>
              <a:rPr lang="ru-RU" b="1" dirty="0">
                <a:latin typeface="Times New Roman"/>
              </a:rPr>
              <a:t>система </a:t>
            </a:r>
            <a:r>
              <a:rPr lang="ru-RU" dirty="0" smtClean="0">
                <a:latin typeface="Times New Roman"/>
              </a:rPr>
              <a:t>- </a:t>
            </a:r>
            <a:r>
              <a:rPr lang="ru-RU" dirty="0">
                <a:latin typeface="Times New Roman"/>
              </a:rPr>
              <a:t>основанная на экономических отношениях и государственном устройстве Российской Федерации, </a:t>
            </a:r>
            <a:r>
              <a:rPr lang="ru-RU" dirty="0" smtClean="0">
                <a:latin typeface="Times New Roman"/>
              </a:rPr>
              <a:t>совокупность </a:t>
            </a:r>
            <a:r>
              <a:rPr lang="ru-RU" dirty="0">
                <a:latin typeface="Times New Roman"/>
              </a:rPr>
              <a:t>федерального бюджета, бюджетов субъектов Российской Федерации, местных бюджетов и бюджетов государственных внебюджетных </a:t>
            </a:r>
            <a:r>
              <a:rPr lang="ru-RU" dirty="0" smtClean="0">
                <a:latin typeface="Times New Roman"/>
              </a:rPr>
              <a:t>фондов</a:t>
            </a:r>
          </a:p>
        </p:txBody>
      </p:sp>
      <p:sp>
        <p:nvSpPr>
          <p:cNvPr id="15" name="Равнобедренный треугольник 14"/>
          <p:cNvSpPr/>
          <p:nvPr/>
        </p:nvSpPr>
        <p:spPr>
          <a:xfrm>
            <a:off x="727441" y="2643972"/>
            <a:ext cx="3628535" cy="2441212"/>
          </a:xfrm>
          <a:prstGeom prst="triangle">
            <a:avLst>
              <a:gd name="adj" fmla="val 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000" dirty="0" smtClean="0"/>
              <a:t>Федеральный бюджет</a:t>
            </a:r>
            <a:endParaRPr lang="ru-RU" sz="2000" dirty="0"/>
          </a:p>
        </p:txBody>
      </p:sp>
      <p:sp>
        <p:nvSpPr>
          <p:cNvPr id="22" name="Равнобедренный треугольник 21"/>
          <p:cNvSpPr/>
          <p:nvPr/>
        </p:nvSpPr>
        <p:spPr>
          <a:xfrm>
            <a:off x="2713871" y="3488430"/>
            <a:ext cx="3536261" cy="2316831"/>
          </a:xfrm>
          <a:prstGeom prst="triangle">
            <a:avLst>
              <a:gd name="adj" fmla="val 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sz="2000" dirty="0"/>
              <a:t>Бюджет</a:t>
            </a:r>
            <a:r>
              <a:rPr lang="ru-RU" sz="2000" dirty="0" smtClean="0"/>
              <a:t> Кемеровской области</a:t>
            </a:r>
            <a:endParaRPr lang="ru-RU" sz="2000" dirty="0"/>
          </a:p>
        </p:txBody>
      </p:sp>
      <p:sp>
        <p:nvSpPr>
          <p:cNvPr id="23" name="Равнобедренный треугольник 22"/>
          <p:cNvSpPr/>
          <p:nvPr/>
        </p:nvSpPr>
        <p:spPr>
          <a:xfrm>
            <a:off x="5004048" y="4437112"/>
            <a:ext cx="3384377" cy="1944215"/>
          </a:xfrm>
          <a:prstGeom prst="triangle">
            <a:avLst>
              <a:gd name="adj" fmla="val 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000" dirty="0" smtClean="0"/>
              <a:t>Бюджет Тяжинского района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42199813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>
          <a:xfrm>
            <a:off x="301625" y="0"/>
            <a:ext cx="8686800" cy="1214438"/>
          </a:xfrm>
        </p:spPr>
        <p:txBody>
          <a:bodyPr wrap="square" lIns="91440" tIns="45720" rIns="91440" bIns="45720" numCol="1" anchorCtr="0" compatLnSpc="1">
            <a:prstTxWarp prst="textNoShape">
              <a:avLst/>
            </a:prstTxWarp>
            <a:noAutofit/>
          </a:bodyPr>
          <a:lstStyle/>
          <a:p>
            <a:pPr algn="ctr" eaLnBrk="1" fontAlgn="auto" hangingPunct="1">
              <a:lnSpc>
                <a:spcPct val="100000"/>
              </a:lnSpc>
              <a:spcAft>
                <a:spcPts val="0"/>
              </a:spcAft>
              <a:defRPr/>
            </a:pPr>
            <a:r>
              <a:rPr lang="ru-RU" sz="2300" b="1" dirty="0">
                <a:solidFill>
                  <a:schemeClr val="tx1"/>
                </a:solidFill>
              </a:rPr>
              <a:t>Исполнение бюджета Тяжинского муниципального района по источникам финансирования дефицита бюджета в 2017 году, </a:t>
            </a:r>
            <a:r>
              <a:rPr lang="ru-RU" sz="2300" b="1" dirty="0" smtClean="0">
                <a:solidFill>
                  <a:schemeClr val="tx1"/>
                </a:solidFill>
              </a:rPr>
              <a:t>рублей</a:t>
            </a:r>
            <a:endParaRPr lang="ru-RU" sz="2300" b="1" dirty="0">
              <a:solidFill>
                <a:schemeClr val="tx1"/>
              </a:solidFill>
            </a:endParaRPr>
          </a:p>
        </p:txBody>
      </p:sp>
      <p:graphicFrame>
        <p:nvGraphicFramePr>
          <p:cNvPr id="28831" name="Group 15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77847881"/>
              </p:ext>
            </p:extLst>
          </p:nvPr>
        </p:nvGraphicFramePr>
        <p:xfrm>
          <a:off x="323527" y="1357313"/>
          <a:ext cx="8585522" cy="3045301"/>
        </p:xfrm>
        <a:graphic>
          <a:graphicData uri="http://schemas.openxmlformats.org/drawingml/2006/table">
            <a:tbl>
              <a:tblPr/>
              <a:tblGrid>
                <a:gridCol w="5007418"/>
                <a:gridCol w="1902174"/>
                <a:gridCol w="1675930"/>
              </a:tblGrid>
              <a:tr h="631527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Наименование показателя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Утвержденные бюджетные назначения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Исполнено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115212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Погашение бюджетами муниципальных районов кредитов от других бюджетов бюджетной системы Российской Федерации в  валюте Российской Федерации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25000"/>
                        <a:lumOff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-48 000,00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25000"/>
                        <a:lumOff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-48 000,00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25000"/>
                        <a:lumOff val="75000"/>
                      </a:schemeClr>
                    </a:solidFill>
                  </a:tcPr>
                </a:tc>
              </a:tr>
              <a:tr h="115212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Изменение остатков средств на счетах по учету средств бюджета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48 000,00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-3 023 357,64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>
          <a:xfrm>
            <a:off x="268196" y="116632"/>
            <a:ext cx="8686800" cy="738336"/>
          </a:xfrm>
        </p:spPr>
        <p:txBody>
          <a:bodyPr wrap="square" lIns="91440" tIns="45720" rIns="91440" bIns="45720" numCol="1" anchorCtr="0" compatLnSpc="1">
            <a:prstTxWarp prst="textNoShape">
              <a:avLst/>
            </a:prstTxWarp>
            <a:noAutofit/>
          </a:bodyPr>
          <a:lstStyle/>
          <a:p>
            <a:pPr algn="ctr" eaLnBrk="1" fontAlgn="auto" hangingPunct="1">
              <a:lnSpc>
                <a:spcPct val="100000"/>
              </a:lnSpc>
              <a:spcAft>
                <a:spcPts val="0"/>
              </a:spcAft>
              <a:defRPr/>
            </a:pPr>
            <a:r>
              <a:rPr lang="ru-RU" sz="2300" b="1" dirty="0" smtClean="0">
                <a:solidFill>
                  <a:schemeClr val="tx1"/>
                </a:solidFill>
              </a:rPr>
              <a:t>Данные о муниципальном долге </a:t>
            </a:r>
            <a:br>
              <a:rPr lang="ru-RU" sz="2300" b="1" dirty="0" smtClean="0">
                <a:solidFill>
                  <a:schemeClr val="tx1"/>
                </a:solidFill>
              </a:rPr>
            </a:br>
            <a:r>
              <a:rPr lang="ru-RU" sz="2300" b="1" dirty="0" smtClean="0">
                <a:solidFill>
                  <a:schemeClr val="tx1"/>
                </a:solidFill>
              </a:rPr>
              <a:t>Тяжинского муниципального района за 2017 год</a:t>
            </a:r>
            <a:endParaRPr lang="ru-RU" sz="2300" b="1" dirty="0">
              <a:solidFill>
                <a:schemeClr val="tx1"/>
              </a:solidFill>
            </a:endParaRPr>
          </a:p>
        </p:txBody>
      </p:sp>
      <p:graphicFrame>
        <p:nvGraphicFramePr>
          <p:cNvPr id="30776" name="Group 5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64629575"/>
              </p:ext>
            </p:extLst>
          </p:nvPr>
        </p:nvGraphicFramePr>
        <p:xfrm>
          <a:off x="689197" y="1196752"/>
          <a:ext cx="7866062" cy="1416933"/>
        </p:xfrm>
        <a:graphic>
          <a:graphicData uri="http://schemas.openxmlformats.org/drawingml/2006/table">
            <a:tbl>
              <a:tblPr/>
              <a:tblGrid>
                <a:gridCol w="4033837"/>
                <a:gridCol w="3832225"/>
              </a:tblGrid>
              <a:tr h="864096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Верхний предел муниципального долга Тяжинского муниципального района по состоянию на 1 января 2018 года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Объем муниципального долга Тяжинского муниципального района  по состоянию </a:t>
                      </a:r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на 1 января 2018 года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43204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8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544 000,00 рублей</a:t>
                      </a:r>
                      <a:endParaRPr kumimoji="0" lang="ru-RU" sz="14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212745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543 978,00 рублей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+mn-lt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3" name="Скругленный прямоугольник 2"/>
          <p:cNvSpPr/>
          <p:nvPr/>
        </p:nvSpPr>
        <p:spPr>
          <a:xfrm>
            <a:off x="710034" y="2742879"/>
            <a:ext cx="7776864" cy="864096"/>
          </a:xfrm>
          <a:prstGeom prst="round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solidFill>
                  <a:schemeClr val="bg1"/>
                </a:solidFill>
              </a:rPr>
              <a:t>Предельный </a:t>
            </a:r>
            <a:r>
              <a:rPr lang="ru-RU" sz="1600" dirty="0">
                <a:solidFill>
                  <a:schemeClr val="bg1"/>
                </a:solidFill>
              </a:rPr>
              <a:t>объем муниципального долга в </a:t>
            </a:r>
            <a:r>
              <a:rPr lang="ru-RU" sz="1600" dirty="0" smtClean="0">
                <a:solidFill>
                  <a:schemeClr val="bg1"/>
                </a:solidFill>
              </a:rPr>
              <a:t>2017 </a:t>
            </a:r>
            <a:r>
              <a:rPr lang="ru-RU" sz="1600" dirty="0">
                <a:solidFill>
                  <a:schemeClr val="bg1"/>
                </a:solidFill>
              </a:rPr>
              <a:t>году не превышал ограничений, установленные Бюджетным кодексом Российской Федерации</a:t>
            </a:r>
            <a:r>
              <a:rPr lang="ru-RU" sz="1600" dirty="0" smtClean="0">
                <a:solidFill>
                  <a:schemeClr val="bg1"/>
                </a:solidFill>
              </a:rPr>
              <a:t>.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710034" y="3861048"/>
            <a:ext cx="7776864" cy="864096"/>
          </a:xfrm>
          <a:prstGeom prst="round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>
                <a:solidFill>
                  <a:schemeClr val="bg1"/>
                </a:solidFill>
              </a:rPr>
              <a:t>Расходы на обслуживание муниципального долга в </a:t>
            </a:r>
            <a:r>
              <a:rPr lang="ru-RU" sz="1600" dirty="0" smtClean="0">
                <a:solidFill>
                  <a:schemeClr val="bg1"/>
                </a:solidFill>
              </a:rPr>
              <a:t>2017 </a:t>
            </a:r>
            <a:r>
              <a:rPr lang="ru-RU" sz="1600" dirty="0">
                <a:solidFill>
                  <a:schemeClr val="bg1"/>
                </a:solidFill>
              </a:rPr>
              <a:t>году составили </a:t>
            </a:r>
          </a:p>
          <a:p>
            <a:pPr algn="ctr"/>
            <a:r>
              <a:rPr lang="ru-RU" sz="1600" b="1" dirty="0" smtClean="0">
                <a:solidFill>
                  <a:schemeClr val="bg1"/>
                </a:solidFill>
              </a:rPr>
              <a:t>62 492,71 рубля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733796" y="4941168"/>
            <a:ext cx="7776864" cy="1512168"/>
          </a:xfrm>
          <a:prstGeom prst="round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>
                <a:solidFill>
                  <a:schemeClr val="bg1"/>
                </a:solidFill>
              </a:rPr>
              <a:t>В </a:t>
            </a:r>
            <a:r>
              <a:rPr lang="ru-RU" sz="1600" dirty="0" smtClean="0">
                <a:solidFill>
                  <a:schemeClr val="bg1"/>
                </a:solidFill>
              </a:rPr>
              <a:t>2017 </a:t>
            </a:r>
            <a:r>
              <a:rPr lang="ru-RU" sz="1600" dirty="0">
                <a:solidFill>
                  <a:schemeClr val="bg1"/>
                </a:solidFill>
              </a:rPr>
              <a:t>году проведена реструктуризация задолженности Тяжинского муниципального района перед областным бюджетом по бюджетному кредиту, предоставленному в 2015 году на покрытие временного кассового разрыва, возникшего при исполнении бюджета Тяжинского муниципального района путем ее уменьшения </a:t>
            </a:r>
            <a:r>
              <a:rPr lang="ru-RU" sz="1600" dirty="0" smtClean="0">
                <a:solidFill>
                  <a:schemeClr val="bg1"/>
                </a:solidFill>
              </a:rPr>
              <a:t> (</a:t>
            </a:r>
            <a:r>
              <a:rPr lang="ru-RU" sz="1600" dirty="0">
                <a:solidFill>
                  <a:schemeClr val="bg1"/>
                </a:solidFill>
              </a:rPr>
              <a:t>списания) </a:t>
            </a:r>
            <a:r>
              <a:rPr lang="ru-RU" sz="1600" dirty="0" smtClean="0">
                <a:solidFill>
                  <a:schemeClr val="bg1"/>
                </a:solidFill>
              </a:rPr>
              <a:t> на  сумму  </a:t>
            </a:r>
          </a:p>
          <a:p>
            <a:pPr algn="ctr"/>
            <a:r>
              <a:rPr lang="ru-RU" sz="1600" dirty="0" smtClean="0">
                <a:solidFill>
                  <a:schemeClr val="bg1"/>
                </a:solidFill>
              </a:rPr>
              <a:t>58 </a:t>
            </a:r>
            <a:r>
              <a:rPr lang="ru-RU" sz="1600" dirty="0">
                <a:solidFill>
                  <a:schemeClr val="bg1"/>
                </a:solidFill>
              </a:rPr>
              <a:t>605 821,83  </a:t>
            </a:r>
            <a:r>
              <a:rPr lang="ru-RU" sz="1600" dirty="0" smtClean="0">
                <a:solidFill>
                  <a:schemeClr val="bg1"/>
                </a:solidFill>
              </a:rPr>
              <a:t>рубль</a:t>
            </a:r>
            <a:endParaRPr lang="ru-RU" sz="16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5576" y="116632"/>
            <a:ext cx="7715250" cy="1152128"/>
          </a:xfrm>
          <a:noFill/>
          <a:ln>
            <a:noFill/>
          </a:ln>
        </p:spPr>
        <p:txBody>
          <a:bodyPr>
            <a:noAutofit/>
          </a:bodyPr>
          <a:lstStyle/>
          <a:p>
            <a:pPr marL="0" indent="0" eaLnBrk="1" fontAlgn="auto" hangingPunct="1">
              <a:spcAft>
                <a:spcPts val="0"/>
              </a:spcAft>
              <a:buNone/>
              <a:defRPr/>
            </a:pPr>
            <a:r>
              <a:rPr lang="ru-RU" sz="2300" b="1" dirty="0">
                <a:solidFill>
                  <a:schemeClr val="tx1"/>
                </a:solidFill>
              </a:rPr>
              <a:t>Составление  бюджетной  отчетности осуществляет: </a:t>
            </a:r>
            <a:br>
              <a:rPr lang="ru-RU" sz="2300" b="1" dirty="0">
                <a:solidFill>
                  <a:schemeClr val="tx1"/>
                </a:solidFill>
              </a:rPr>
            </a:br>
            <a:r>
              <a:rPr lang="ru-RU" sz="2300" b="1" dirty="0">
                <a:solidFill>
                  <a:schemeClr val="tx1"/>
                </a:solidFill>
              </a:rPr>
              <a:t>Финансовое управление по Тяжинскому району</a:t>
            </a: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837197361"/>
              </p:ext>
            </p:extLst>
          </p:nvPr>
        </p:nvGraphicFramePr>
        <p:xfrm>
          <a:off x="611560" y="1196752"/>
          <a:ext cx="8143875" cy="51125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Скругленный прямоугольник 2"/>
          <p:cNvSpPr/>
          <p:nvPr/>
        </p:nvSpPr>
        <p:spPr>
          <a:xfrm>
            <a:off x="678285" y="1412776"/>
            <a:ext cx="2664296" cy="1584573"/>
          </a:xfrm>
          <a:prstGeom prst="round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Отдел доходов и анализа</a:t>
            </a:r>
            <a:r>
              <a:rPr lang="ru-RU" dirty="0" smtClean="0"/>
              <a:t> </a:t>
            </a:r>
          </a:p>
          <a:p>
            <a:pPr algn="ctr"/>
            <a:r>
              <a:rPr lang="ru-RU" sz="1400" dirty="0" smtClean="0"/>
              <a:t>возглавляет </a:t>
            </a:r>
          </a:p>
          <a:p>
            <a:pPr algn="ctr"/>
            <a:r>
              <a:rPr lang="ru-RU" sz="1400" dirty="0" err="1" smtClean="0"/>
              <a:t>Мосолкова</a:t>
            </a:r>
            <a:r>
              <a:rPr lang="ru-RU" sz="1400" dirty="0" smtClean="0"/>
              <a:t> Светлана Александровна</a:t>
            </a:r>
            <a:r>
              <a:rPr lang="ru-RU" sz="1400" smtClean="0"/>
              <a:t>, </a:t>
            </a:r>
          </a:p>
          <a:p>
            <a:pPr algn="ctr"/>
            <a:r>
              <a:rPr lang="ru-RU" sz="1400" i="1" smtClean="0"/>
              <a:t>тел</a:t>
            </a:r>
            <a:r>
              <a:rPr lang="ru-RU" sz="1400" i="1" dirty="0" smtClean="0"/>
              <a:t>. 8 (38449) 2-86-89</a:t>
            </a:r>
            <a:endParaRPr lang="ru-RU" sz="1400" i="1" dirty="0"/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3342581" y="1397521"/>
            <a:ext cx="2664296" cy="1599828"/>
          </a:xfrm>
          <a:prstGeom prst="round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Бюджетный отдел</a:t>
            </a:r>
          </a:p>
          <a:p>
            <a:pPr lvl="0" algn="ctr"/>
            <a:r>
              <a:rPr lang="ru-RU" sz="1400" dirty="0">
                <a:solidFill>
                  <a:prstClr val="black"/>
                </a:solidFill>
              </a:rPr>
              <a:t>возглавляет </a:t>
            </a:r>
            <a:endParaRPr lang="ru-RU" sz="1400" dirty="0" smtClean="0">
              <a:solidFill>
                <a:prstClr val="black"/>
              </a:solidFill>
            </a:endParaRPr>
          </a:p>
          <a:p>
            <a:pPr lvl="0" algn="ctr"/>
            <a:r>
              <a:rPr lang="ru-RU" sz="1400" dirty="0" err="1" smtClean="0">
                <a:solidFill>
                  <a:prstClr val="black"/>
                </a:solidFill>
              </a:rPr>
              <a:t>Ащук</a:t>
            </a:r>
            <a:r>
              <a:rPr lang="ru-RU" sz="1400" dirty="0" smtClean="0">
                <a:solidFill>
                  <a:prstClr val="black"/>
                </a:solidFill>
              </a:rPr>
              <a:t> Юлия Викторовна,</a:t>
            </a:r>
          </a:p>
          <a:p>
            <a:pPr lvl="0" algn="ctr"/>
            <a:r>
              <a:rPr lang="ru-RU" sz="1400" dirty="0" smtClean="0">
                <a:solidFill>
                  <a:prstClr val="black"/>
                </a:solidFill>
              </a:rPr>
              <a:t> </a:t>
            </a:r>
            <a:r>
              <a:rPr lang="ru-RU" sz="1400" i="1" dirty="0">
                <a:solidFill>
                  <a:prstClr val="black"/>
                </a:solidFill>
              </a:rPr>
              <a:t>тел. 8 (38449) </a:t>
            </a:r>
            <a:r>
              <a:rPr lang="ru-RU" sz="1400" i="1" dirty="0" smtClean="0">
                <a:solidFill>
                  <a:prstClr val="black"/>
                </a:solidFill>
              </a:rPr>
              <a:t>2-86-85</a:t>
            </a:r>
            <a:endParaRPr lang="ru-RU" sz="1400" i="1" dirty="0">
              <a:solidFill>
                <a:prstClr val="black"/>
              </a:solidFill>
            </a:endParaRPr>
          </a:p>
          <a:p>
            <a:pPr algn="ctr"/>
            <a:endParaRPr lang="ru-RU" dirty="0"/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6011044" y="1405347"/>
            <a:ext cx="2637531" cy="1584176"/>
          </a:xfrm>
          <a:prstGeom prst="round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/>
            <a:r>
              <a:rPr lang="ru-RU" b="1" dirty="0" smtClean="0"/>
              <a:t>Отдел бюджетного учета и отчетности</a:t>
            </a:r>
          </a:p>
          <a:p>
            <a:pPr lvl="0" algn="ctr"/>
            <a:r>
              <a:rPr lang="ru-RU" sz="1400" dirty="0" smtClean="0">
                <a:solidFill>
                  <a:prstClr val="black"/>
                </a:solidFill>
              </a:rPr>
              <a:t>возглавляет </a:t>
            </a:r>
            <a:endParaRPr lang="ru-RU" sz="1400" dirty="0">
              <a:solidFill>
                <a:prstClr val="black"/>
              </a:solidFill>
            </a:endParaRPr>
          </a:p>
          <a:p>
            <a:pPr lvl="0" algn="ctr"/>
            <a:r>
              <a:rPr lang="ru-RU" sz="1400" dirty="0" smtClean="0">
                <a:solidFill>
                  <a:prstClr val="black"/>
                </a:solidFill>
              </a:rPr>
              <a:t>Афанасьева Елена Сергеевна,</a:t>
            </a:r>
            <a:endParaRPr lang="ru-RU" sz="1400" dirty="0">
              <a:solidFill>
                <a:prstClr val="black"/>
              </a:solidFill>
            </a:endParaRPr>
          </a:p>
          <a:p>
            <a:pPr lvl="0" algn="ctr"/>
            <a:r>
              <a:rPr lang="ru-RU" sz="1400" dirty="0">
                <a:solidFill>
                  <a:prstClr val="black"/>
                </a:solidFill>
              </a:rPr>
              <a:t> </a:t>
            </a:r>
            <a:r>
              <a:rPr lang="ru-RU" sz="1400" i="1" dirty="0">
                <a:solidFill>
                  <a:prstClr val="black"/>
                </a:solidFill>
              </a:rPr>
              <a:t>тел. 8 (38449) </a:t>
            </a:r>
            <a:r>
              <a:rPr lang="ru-RU" sz="1400" i="1" dirty="0" smtClean="0">
                <a:solidFill>
                  <a:prstClr val="black"/>
                </a:solidFill>
              </a:rPr>
              <a:t>2-73-93</a:t>
            </a:r>
            <a:endParaRPr lang="ru-RU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2852936"/>
            <a:ext cx="8280920" cy="792088"/>
          </a:xfrm>
          <a:noFill/>
          <a:ln>
            <a:noFill/>
          </a:ln>
        </p:spPr>
        <p:txBody>
          <a:bodyPr>
            <a:noAutofit/>
          </a:bodyPr>
          <a:lstStyle/>
          <a:p>
            <a:pPr marL="0" indent="0" eaLnBrk="1" fontAlgn="auto" hangingPunct="1">
              <a:spcAft>
                <a:spcPts val="0"/>
              </a:spcAft>
              <a:buNone/>
              <a:defRPr/>
            </a:pPr>
            <a:r>
              <a:rPr lang="ru-RU" b="1" dirty="0" smtClean="0">
                <a:solidFill>
                  <a:schemeClr val="tx1"/>
                </a:solidFill>
              </a:rPr>
              <a:t>Спасибо за внимание!</a:t>
            </a:r>
            <a:endParaRPr lang="ru-RU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2318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88307" y="188640"/>
            <a:ext cx="8229600" cy="862880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ru-RU" sz="2800" b="1" dirty="0" smtClean="0">
                <a:solidFill>
                  <a:schemeClr val="tx1"/>
                </a:solidFill>
              </a:rPr>
              <a:t>Основные понятия, используемые в бюджетном процессе</a:t>
            </a:r>
            <a:endParaRPr lang="ru-RU" sz="2800" b="1" dirty="0">
              <a:solidFill>
                <a:schemeClr val="tx1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781128"/>
          </a:xfrm>
        </p:spPr>
        <p:txBody>
          <a:bodyPr/>
          <a:lstStyle/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3231" y="980728"/>
            <a:ext cx="7956550" cy="15841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Прямоугольник 11"/>
          <p:cNvSpPr/>
          <p:nvPr/>
        </p:nvSpPr>
        <p:spPr>
          <a:xfrm>
            <a:off x="728141" y="1034152"/>
            <a:ext cx="7989766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b="1" dirty="0" smtClean="0">
                <a:solidFill>
                  <a:schemeClr val="bg1"/>
                </a:solidFill>
                <a:latin typeface="Times New Roman"/>
              </a:rPr>
              <a:t>Бюджетный </a:t>
            </a:r>
            <a:r>
              <a:rPr lang="ru-RU" b="1" dirty="0">
                <a:solidFill>
                  <a:schemeClr val="bg1"/>
                </a:solidFill>
                <a:latin typeface="Times New Roman"/>
              </a:rPr>
              <a:t>процесс </a:t>
            </a:r>
            <a:r>
              <a:rPr lang="ru-RU" dirty="0">
                <a:solidFill>
                  <a:schemeClr val="bg1"/>
                </a:solidFill>
                <a:latin typeface="Times New Roman"/>
              </a:rPr>
              <a:t>- регламентируемая </a:t>
            </a:r>
            <a:r>
              <a:rPr lang="ru-RU" dirty="0" smtClean="0">
                <a:solidFill>
                  <a:schemeClr val="bg1"/>
                </a:solidFill>
                <a:latin typeface="Times New Roman"/>
              </a:rPr>
              <a:t>деятельность органов </a:t>
            </a:r>
            <a:r>
              <a:rPr lang="ru-RU" dirty="0">
                <a:solidFill>
                  <a:schemeClr val="bg1"/>
                </a:solidFill>
                <a:latin typeface="Times New Roman"/>
              </a:rPr>
              <a:t>местного самоуправления и иных участников бюджетного процесса по составлению и рассмотрению проектов бюджетов, утверждению и исполнению бюджетов, контролю за их исполнением, осуществлению бюджетного учета, составлению, внешней проверке, рассмотрению и утверждению бюджетной отчетности</a:t>
            </a:r>
          </a:p>
        </p:txBody>
      </p:sp>
      <p:sp>
        <p:nvSpPr>
          <p:cNvPr id="17" name="Стрелка углом вверх 16"/>
          <p:cNvSpPr/>
          <p:nvPr/>
        </p:nvSpPr>
        <p:spPr>
          <a:xfrm rot="16200000" flipV="1">
            <a:off x="1061102" y="5576031"/>
            <a:ext cx="397059" cy="1584176"/>
          </a:xfrm>
          <a:prstGeom prst="bentUpArrow">
            <a:avLst>
              <a:gd name="adj1" fmla="val 36912"/>
              <a:gd name="adj2" fmla="val 25000"/>
              <a:gd name="adj3" fmla="val 25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7191" y="5913984"/>
            <a:ext cx="1766737" cy="4541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1304" y="5776345"/>
            <a:ext cx="1683439" cy="3932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4743" y="5566001"/>
            <a:ext cx="1743561" cy="4206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8" name="Овал 17"/>
          <p:cNvSpPr/>
          <p:nvPr/>
        </p:nvSpPr>
        <p:spPr>
          <a:xfrm>
            <a:off x="89185" y="3911733"/>
            <a:ext cx="1977936" cy="105879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400" dirty="0" smtClean="0"/>
              <a:t>Составление проекта бюджета</a:t>
            </a:r>
            <a:endParaRPr lang="ru-RU" sz="1400" dirty="0"/>
          </a:p>
        </p:txBody>
      </p:sp>
      <p:sp>
        <p:nvSpPr>
          <p:cNvPr id="30" name="Овал 29"/>
          <p:cNvSpPr/>
          <p:nvPr/>
        </p:nvSpPr>
        <p:spPr>
          <a:xfrm>
            <a:off x="1850679" y="3343550"/>
            <a:ext cx="2232248" cy="143769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400" dirty="0" smtClean="0"/>
              <a:t>Рассмотрение и утверждение бюджета</a:t>
            </a:r>
            <a:endParaRPr lang="ru-RU" sz="1400" dirty="0"/>
          </a:p>
        </p:txBody>
      </p:sp>
      <p:sp>
        <p:nvSpPr>
          <p:cNvPr id="35" name="Овал 34"/>
          <p:cNvSpPr/>
          <p:nvPr/>
        </p:nvSpPr>
        <p:spPr>
          <a:xfrm>
            <a:off x="3648181" y="3343551"/>
            <a:ext cx="2066650" cy="105879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400" dirty="0"/>
              <a:t>Исполнение бюджета</a:t>
            </a:r>
          </a:p>
          <a:p>
            <a:endParaRPr lang="ru-RU" sz="1600" dirty="0"/>
          </a:p>
        </p:txBody>
      </p:sp>
      <p:sp>
        <p:nvSpPr>
          <p:cNvPr id="36" name="Овал 35"/>
          <p:cNvSpPr/>
          <p:nvPr/>
        </p:nvSpPr>
        <p:spPr>
          <a:xfrm>
            <a:off x="5292080" y="2708920"/>
            <a:ext cx="2141575" cy="149084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200" dirty="0"/>
              <a:t>Составление бюджетной </a:t>
            </a:r>
            <a:r>
              <a:rPr lang="ru-RU" sz="1200" dirty="0" smtClean="0"/>
              <a:t>отчетности, </a:t>
            </a:r>
          </a:p>
          <a:p>
            <a:r>
              <a:rPr lang="ru-RU" sz="1200" dirty="0" smtClean="0"/>
              <a:t>ее внешняя проверка, рассмотрение и утверждение</a:t>
            </a:r>
            <a:endParaRPr lang="ru-RU" sz="1200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7191" y="4810888"/>
            <a:ext cx="1619224" cy="11030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80795" y="5397285"/>
            <a:ext cx="1755701" cy="4206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6" name="Овал 15"/>
          <p:cNvSpPr/>
          <p:nvPr/>
        </p:nvSpPr>
        <p:spPr>
          <a:xfrm>
            <a:off x="7042232" y="2814152"/>
            <a:ext cx="1994264" cy="105879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200" dirty="0" smtClean="0"/>
              <a:t>Осуществление муниципального финансового </a:t>
            </a:r>
            <a:r>
              <a:rPr lang="ru-RU" sz="1400" dirty="0" smtClean="0"/>
              <a:t>контроля</a:t>
            </a:r>
            <a:endParaRPr lang="ru-RU" sz="1400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801" y="5081484"/>
            <a:ext cx="1784919" cy="10522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4606" y="4618398"/>
            <a:ext cx="1552880" cy="10347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73338" y="4351020"/>
            <a:ext cx="1526369" cy="10713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8350" y="4199765"/>
            <a:ext cx="1520589" cy="11337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084041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1" y="2237705"/>
            <a:ext cx="7848872" cy="4287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60648"/>
            <a:ext cx="8229600" cy="1051520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ru-RU" sz="2800" b="1" dirty="0" smtClean="0">
                <a:solidFill>
                  <a:schemeClr val="tx1"/>
                </a:solidFill>
              </a:rPr>
              <a:t>Основные понятия, используемые в бюджетном процессе</a:t>
            </a:r>
            <a:endParaRPr lang="ru-RU" sz="2800" b="1" dirty="0">
              <a:solidFill>
                <a:schemeClr val="tx1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781128"/>
          </a:xfrm>
        </p:spPr>
        <p:txBody>
          <a:bodyPr/>
          <a:lstStyle/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</p:txBody>
      </p:sp>
      <p:pic>
        <p:nvPicPr>
          <p:cNvPr id="13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2" y="1340768"/>
            <a:ext cx="7848872" cy="8969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" name="Прямоугольник 13"/>
          <p:cNvSpPr/>
          <p:nvPr/>
        </p:nvSpPr>
        <p:spPr>
          <a:xfrm>
            <a:off x="611563" y="1347283"/>
            <a:ext cx="784887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b="1" dirty="0" smtClean="0">
                <a:solidFill>
                  <a:schemeClr val="lt1"/>
                </a:solidFill>
                <a:latin typeface="Times New Roman"/>
              </a:rPr>
              <a:t>Бюджетные ассигнования </a:t>
            </a:r>
            <a:r>
              <a:rPr lang="ru-RU" dirty="0" smtClean="0">
                <a:solidFill>
                  <a:schemeClr val="lt1"/>
                </a:solidFill>
                <a:latin typeface="Times New Roman"/>
              </a:rPr>
              <a:t>- предельные объемы денежных средств, предусмотренных в соответствующем финансовом году для исполнения бюджетных обязательств</a:t>
            </a:r>
            <a:endParaRPr lang="ru-RU" dirty="0">
              <a:solidFill>
                <a:schemeClr val="lt1"/>
              </a:solidFill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40532349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9440" y="2488317"/>
            <a:ext cx="3456653" cy="3990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60648"/>
            <a:ext cx="8229600" cy="1051520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ru-RU" sz="2800" b="1" dirty="0" smtClean="0">
                <a:solidFill>
                  <a:schemeClr val="tx1"/>
                </a:solidFill>
              </a:rPr>
              <a:t>Основные понятия, используемые в бюджетном процессе</a:t>
            </a:r>
            <a:endParaRPr lang="ru-RU" sz="2800" b="1" dirty="0">
              <a:solidFill>
                <a:schemeClr val="tx1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781128"/>
          </a:xfrm>
        </p:spPr>
        <p:txBody>
          <a:bodyPr/>
          <a:lstStyle/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649441" y="1412776"/>
            <a:ext cx="7920880" cy="86409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b="1" dirty="0" smtClean="0">
                <a:latin typeface="Times New Roman"/>
              </a:rPr>
              <a:t>Бюджет</a:t>
            </a:r>
            <a:r>
              <a:rPr lang="ru-RU" dirty="0" smtClean="0">
                <a:latin typeface="Times New Roman"/>
              </a:rPr>
              <a:t> </a:t>
            </a:r>
            <a:r>
              <a:rPr lang="ru-RU" dirty="0">
                <a:latin typeface="Times New Roman"/>
              </a:rPr>
              <a:t>- форма образования и расходования денежных средств, предназначенных для финансового обеспечения задач и функций государства и местного самоуправления</a:t>
            </a:r>
          </a:p>
        </p:txBody>
      </p:sp>
      <p:pic>
        <p:nvPicPr>
          <p:cNvPr id="6146" name="Picture 2" descr="V:\Отдел БУиО\ОТЧЕТ для граждан\1481010794_byudzhet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4100" y="2488317"/>
            <a:ext cx="4436222" cy="3990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993593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60648"/>
            <a:ext cx="8229600" cy="1051520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ru-RU" sz="2800" b="1" dirty="0" smtClean="0">
                <a:solidFill>
                  <a:schemeClr val="tx1"/>
                </a:solidFill>
              </a:rPr>
              <a:t>Основные понятия, используемые в бюджетном процессе</a:t>
            </a:r>
            <a:endParaRPr lang="ru-RU" sz="2800" b="1" dirty="0">
              <a:solidFill>
                <a:schemeClr val="tx1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781128"/>
          </a:xfrm>
        </p:spPr>
        <p:txBody>
          <a:bodyPr/>
          <a:lstStyle/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6683" y="1412777"/>
            <a:ext cx="7823749" cy="4484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649441" y="1386383"/>
            <a:ext cx="795655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b="1" dirty="0" smtClean="0">
                <a:solidFill>
                  <a:schemeClr val="lt1"/>
                </a:solidFill>
                <a:latin typeface="Times New Roman"/>
              </a:rPr>
              <a:t>Доходы бюджета </a:t>
            </a:r>
            <a:r>
              <a:rPr lang="ru-RU" dirty="0" smtClean="0">
                <a:solidFill>
                  <a:schemeClr val="lt1"/>
                </a:solidFill>
                <a:latin typeface="Times New Roman"/>
              </a:rPr>
              <a:t>- поступающие в бюджет денежные средства</a:t>
            </a:r>
            <a:endParaRPr lang="ru-RU" dirty="0">
              <a:solidFill>
                <a:schemeClr val="lt1"/>
              </a:solidFill>
              <a:latin typeface="Times New Roman"/>
            </a:endParaRP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4860032" y="1988840"/>
            <a:ext cx="3600400" cy="122413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Налоговые доходы</a:t>
            </a:r>
          </a:p>
          <a:p>
            <a:pPr algn="ctr"/>
            <a:endParaRPr lang="ru-RU" sz="800" b="1" dirty="0"/>
          </a:p>
          <a:p>
            <a:pPr marL="171450" indent="-171450" algn="just">
              <a:buFont typeface="Arial" charset="0"/>
              <a:buChar char="•"/>
            </a:pPr>
            <a:r>
              <a:rPr lang="ru-RU" sz="1200" b="1" dirty="0" smtClean="0"/>
              <a:t>Налог на доходы физических лиц</a:t>
            </a:r>
          </a:p>
          <a:p>
            <a:pPr marL="171450" indent="-171450" algn="just">
              <a:buFont typeface="Arial" charset="0"/>
              <a:buChar char="•"/>
            </a:pPr>
            <a:r>
              <a:rPr lang="ru-RU" sz="1200" b="1" dirty="0" smtClean="0"/>
              <a:t>Налог на совокупный доход</a:t>
            </a:r>
          </a:p>
          <a:p>
            <a:pPr marL="171450" indent="-171450" algn="just">
              <a:buFont typeface="Arial" charset="0"/>
              <a:buChar char="•"/>
            </a:pPr>
            <a:r>
              <a:rPr lang="ru-RU" sz="1200" b="1" dirty="0" smtClean="0"/>
              <a:t>Транспортный налог</a:t>
            </a:r>
          </a:p>
          <a:p>
            <a:pPr marL="171450" indent="-171450" algn="just">
              <a:buFont typeface="Arial" charset="0"/>
              <a:buChar char="•"/>
            </a:pPr>
            <a:r>
              <a:rPr lang="ru-RU" sz="1200" b="1" dirty="0" smtClean="0"/>
              <a:t>Государственная  пошлина  и др.</a:t>
            </a: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4860032" y="3501008"/>
            <a:ext cx="3600400" cy="129614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b="1" dirty="0" smtClean="0">
                <a:solidFill>
                  <a:prstClr val="white"/>
                </a:solidFill>
              </a:rPr>
              <a:t>Неналоговые </a:t>
            </a:r>
            <a:r>
              <a:rPr lang="ru-RU" b="1" dirty="0">
                <a:solidFill>
                  <a:prstClr val="white"/>
                </a:solidFill>
              </a:rPr>
              <a:t>доходы</a:t>
            </a:r>
          </a:p>
          <a:p>
            <a:pPr lvl="0" algn="ctr"/>
            <a:endParaRPr lang="ru-RU" sz="800" b="1" dirty="0">
              <a:solidFill>
                <a:prstClr val="white"/>
              </a:solidFill>
            </a:endParaRPr>
          </a:p>
          <a:p>
            <a:pPr marL="171450" lvl="0" indent="-171450" algn="just">
              <a:buFont typeface="Arial" charset="0"/>
              <a:buChar char="•"/>
            </a:pPr>
            <a:r>
              <a:rPr lang="ru-RU" sz="1200" b="1" dirty="0" smtClean="0">
                <a:solidFill>
                  <a:prstClr val="white"/>
                </a:solidFill>
              </a:rPr>
              <a:t>Платежи в виде штрафов, санкций за нарушение законодательства</a:t>
            </a:r>
          </a:p>
          <a:p>
            <a:pPr marL="171450" lvl="0" indent="-171450" algn="just">
              <a:buFont typeface="Arial" charset="0"/>
              <a:buChar char="•"/>
            </a:pPr>
            <a:r>
              <a:rPr lang="ru-RU" sz="1200" b="1" dirty="0" smtClean="0">
                <a:solidFill>
                  <a:prstClr val="white"/>
                </a:solidFill>
              </a:rPr>
              <a:t>Арендные платежи</a:t>
            </a:r>
          </a:p>
          <a:p>
            <a:pPr marL="171450" lvl="0" indent="-171450" algn="just">
              <a:buFont typeface="Arial" charset="0"/>
              <a:buChar char="•"/>
            </a:pPr>
            <a:r>
              <a:rPr lang="ru-RU" sz="1200" b="1" dirty="0" smtClean="0">
                <a:solidFill>
                  <a:prstClr val="white"/>
                </a:solidFill>
              </a:rPr>
              <a:t>Доходы от продажи имущества     и др.</a:t>
            </a:r>
            <a:endParaRPr lang="ru-RU" sz="1200" b="1" dirty="0">
              <a:solidFill>
                <a:prstClr val="white"/>
              </a:solidFill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4860032" y="5085183"/>
            <a:ext cx="3600400" cy="144015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sz="1760" b="1" dirty="0" smtClean="0">
                <a:solidFill>
                  <a:prstClr val="white"/>
                </a:solidFill>
              </a:rPr>
              <a:t>Безвозмездные поступления</a:t>
            </a:r>
          </a:p>
          <a:p>
            <a:pPr lvl="0" algn="ctr"/>
            <a:endParaRPr lang="ru-RU" sz="800" b="1" dirty="0">
              <a:solidFill>
                <a:prstClr val="white"/>
              </a:solidFill>
            </a:endParaRPr>
          </a:p>
          <a:p>
            <a:pPr marL="171450" lvl="0" indent="-171450" algn="just">
              <a:buFont typeface="Arial" charset="0"/>
              <a:buChar char="•"/>
            </a:pPr>
            <a:r>
              <a:rPr lang="ru-RU" sz="1200" b="1" dirty="0" smtClean="0">
                <a:solidFill>
                  <a:prstClr val="white"/>
                </a:solidFill>
              </a:rPr>
              <a:t>Межбюджетные трансферты</a:t>
            </a:r>
            <a:endParaRPr lang="ru-RU" sz="1200" b="1" dirty="0">
              <a:solidFill>
                <a:prstClr val="white"/>
              </a:solidFill>
            </a:endParaRPr>
          </a:p>
          <a:p>
            <a:pPr marL="171450" lvl="0" indent="-171450" algn="just">
              <a:buFont typeface="Arial" charset="0"/>
              <a:buChar char="•"/>
            </a:pPr>
            <a:r>
              <a:rPr lang="ru-RU" sz="1200" b="1" dirty="0" smtClean="0">
                <a:solidFill>
                  <a:prstClr val="white"/>
                </a:solidFill>
              </a:rPr>
              <a:t>Безвозмездные перечисления от </a:t>
            </a:r>
          </a:p>
          <a:p>
            <a:pPr lvl="0" algn="just"/>
            <a:r>
              <a:rPr lang="ru-RU" sz="1200" b="1" dirty="0">
                <a:solidFill>
                  <a:prstClr val="white"/>
                </a:solidFill>
              </a:rPr>
              <a:t> </a:t>
            </a:r>
            <a:r>
              <a:rPr lang="ru-RU" sz="1200" b="1" dirty="0" smtClean="0">
                <a:solidFill>
                  <a:prstClr val="white"/>
                </a:solidFill>
              </a:rPr>
              <a:t>   физических и юридических лиц</a:t>
            </a:r>
            <a:endParaRPr lang="ru-RU" sz="1200" b="1" dirty="0">
              <a:solidFill>
                <a:prstClr val="white"/>
              </a:solidFill>
            </a:endParaRPr>
          </a:p>
        </p:txBody>
      </p:sp>
      <p:pic>
        <p:nvPicPr>
          <p:cNvPr id="5" name="Picture 2" descr="V:\Отдел БУиО\ОТЧЕТ для граждан\Безимени-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6683" y="2004442"/>
            <a:ext cx="3991033" cy="45448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123154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Overr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image" Target="../media/image25.jpeg"/></Relationships>
</file>

<file path=ppt/theme/theme1.xml><?xml version="1.0" encoding="utf-8"?>
<a:theme xmlns:a="http://schemas.openxmlformats.org/drawingml/2006/main" name="Исполнительная">
  <a:themeElements>
    <a:clrScheme name="NewsPrint">
      <a:dk1>
        <a:sysClr val="windowText" lastClr="000000"/>
      </a:dk1>
      <a:lt1>
        <a:sysClr val="window" lastClr="FFFFFF"/>
      </a:lt1>
      <a:dk2>
        <a:srgbClr val="303030"/>
      </a:dk2>
      <a:lt2>
        <a:srgbClr val="DEDEE0"/>
      </a:lt2>
      <a:accent1>
        <a:srgbClr val="AD0101"/>
      </a:accent1>
      <a:accent2>
        <a:srgbClr val="726056"/>
      </a:accent2>
      <a:accent3>
        <a:srgbClr val="AC956E"/>
      </a:accent3>
      <a:accent4>
        <a:srgbClr val="808DA9"/>
      </a:accent4>
      <a:accent5>
        <a:srgbClr val="424E5B"/>
      </a:accent5>
      <a:accent6>
        <a:srgbClr val="730E00"/>
      </a:accent6>
      <a:hlink>
        <a:srgbClr val="D26900"/>
      </a:hlink>
      <a:folHlink>
        <a:srgbClr val="D89243"/>
      </a:folHlink>
    </a:clrScheme>
    <a:fontScheme name="Исполнительная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Исполнитель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50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50000">
              <a:schemeClr val="phClr">
                <a:tint val="80000"/>
                <a:satMod val="250000"/>
              </a:schemeClr>
            </a:gs>
            <a:gs pos="76000">
              <a:schemeClr val="phClr">
                <a:tint val="90000"/>
                <a:shade val="90000"/>
                <a:satMod val="200000"/>
              </a:schemeClr>
            </a:gs>
            <a:gs pos="92000">
              <a:schemeClr val="phClr">
                <a:tint val="90000"/>
                <a:shade val="70000"/>
                <a:satMod val="250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Трек">
    <a:dk1>
      <a:sysClr val="windowText" lastClr="000000"/>
    </a:dk1>
    <a:lt1>
      <a:sysClr val="window" lastClr="FFFFFF"/>
    </a:lt1>
    <a:dk2>
      <a:srgbClr val="4E3B30"/>
    </a:dk2>
    <a:lt2>
      <a:srgbClr val="FBEEC9"/>
    </a:lt2>
    <a:accent1>
      <a:srgbClr val="F0A22E"/>
    </a:accent1>
    <a:accent2>
      <a:srgbClr val="A5644E"/>
    </a:accent2>
    <a:accent3>
      <a:srgbClr val="B58B80"/>
    </a:accent3>
    <a:accent4>
      <a:srgbClr val="C3986D"/>
    </a:accent4>
    <a:accent5>
      <a:srgbClr val="A19574"/>
    </a:accent5>
    <a:accent6>
      <a:srgbClr val="C17529"/>
    </a:accent6>
    <a:hlink>
      <a:srgbClr val="AD1F1F"/>
    </a:hlink>
    <a:folHlink>
      <a:srgbClr val="FFC42F"/>
    </a:folHlink>
  </a:clrScheme>
  <a:fontScheme name="Трек">
    <a:majorFont>
      <a:latin typeface="Franklin Gothic Medium"/>
      <a:ea typeface=""/>
      <a:cs typeface=""/>
      <a:font script="Jpan" typeface="HG創英角ｺﾞｼｯｸUB"/>
      <a:font script="Hang" typeface="돋움"/>
      <a:font script="Hans" typeface="隶书"/>
      <a:font script="Hant" typeface="微軟正黑體"/>
      <a:font script="Arab" typeface="Tahoma"/>
      <a:font script="Hebr" typeface="Aharoni"/>
      <a:font script="Thai" typeface="LilyUPC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ajorFont>
    <a:minorFont>
      <a:latin typeface="Franklin Gothic Book"/>
      <a:ea typeface=""/>
      <a:cs typeface=""/>
      <a:font script="Jpan" typeface="HGｺﾞｼｯｸE"/>
      <a:font script="Hang" typeface="돋움"/>
      <a:font script="Hans" typeface="华文楷体"/>
      <a:font script="Hant" typeface="微軟正黑體"/>
      <a:font script="Arab" typeface="Tahoma"/>
      <a:font script="Hebr" typeface="Aharoni"/>
      <a:font script="Thai" typeface="LilyUPC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ahoma"/>
      <a:font script="Uigh" typeface="Microsoft Uighur"/>
    </a:minorFont>
  </a:fontScheme>
  <a:fmtScheme name="Трек">
    <a:fillStyleLst>
      <a:solidFill>
        <a:schemeClr val="phClr"/>
      </a:solidFill>
      <a:gradFill rotWithShape="1">
        <a:gsLst>
          <a:gs pos="0">
            <a:schemeClr val="phClr">
              <a:tint val="30000"/>
              <a:satMod val="250000"/>
            </a:schemeClr>
          </a:gs>
          <a:gs pos="72000">
            <a:schemeClr val="phClr">
              <a:tint val="75000"/>
              <a:satMod val="210000"/>
            </a:schemeClr>
          </a:gs>
          <a:gs pos="100000">
            <a:schemeClr val="phClr">
              <a:tint val="85000"/>
              <a:satMod val="210000"/>
            </a:schemeClr>
          </a:gs>
        </a:gsLst>
        <a:lin ang="5400000" scaled="1"/>
      </a:gradFill>
      <a:gradFill rotWithShape="1">
        <a:gsLst>
          <a:gs pos="0">
            <a:schemeClr val="phClr">
              <a:tint val="75000"/>
              <a:shade val="85000"/>
              <a:satMod val="230000"/>
            </a:schemeClr>
          </a:gs>
          <a:gs pos="25000">
            <a:schemeClr val="phClr">
              <a:tint val="90000"/>
              <a:shade val="70000"/>
              <a:satMod val="220000"/>
            </a:schemeClr>
          </a:gs>
          <a:gs pos="50000">
            <a:schemeClr val="phClr">
              <a:tint val="90000"/>
              <a:shade val="58000"/>
              <a:satMod val="225000"/>
            </a:schemeClr>
          </a:gs>
          <a:gs pos="65000">
            <a:schemeClr val="phClr">
              <a:tint val="90000"/>
              <a:shade val="58000"/>
              <a:satMod val="225000"/>
            </a:schemeClr>
          </a:gs>
          <a:gs pos="80000">
            <a:schemeClr val="phClr">
              <a:tint val="90000"/>
              <a:shade val="69000"/>
              <a:satMod val="220000"/>
            </a:schemeClr>
          </a:gs>
          <a:gs pos="100000">
            <a:schemeClr val="phClr">
              <a:tint val="77000"/>
              <a:shade val="80000"/>
              <a:satMod val="230000"/>
            </a:schemeClr>
          </a:gs>
        </a:gsLst>
        <a:lin ang="5400000" scaled="1"/>
      </a:gradFill>
    </a:fillStyleLst>
    <a:lnStyleLst>
      <a:ln w="10000" cap="flat" cmpd="sng" algn="ctr">
        <a:solidFill>
          <a:schemeClr val="phClr"/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76200" dist="50800" dir="5400000" rotWithShape="0">
            <a:srgbClr val="4E3B30">
              <a:alpha val="60000"/>
            </a:srgbClr>
          </a:outerShdw>
        </a:effectLst>
      </a:effectStyle>
      <a:effectStyle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>
            <a:rot lat="0" lon="0" rev="0"/>
          </a:camera>
          <a:lightRig rig="threePt" dir="tl">
            <a:rot lat="0" lon="0" rev="0"/>
          </a:lightRig>
        </a:scene3d>
        <a:sp3d prstMaterial="metal">
          <a:bevelT w="10000" h="10000"/>
        </a:sp3d>
      </a:effectStyle>
      <a:effectStyle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bliqueTopLeft" fov="600000">
            <a:rot lat="0" lon="0" rev="0"/>
          </a:camera>
          <a:lightRig rig="balanced" dir="t">
            <a:rot lat="0" lon="0" rev="19200000"/>
          </a:lightRig>
        </a:scene3d>
        <a:sp3d contourW="12700" prstMaterial="matte">
          <a:bevelT w="60000" h="50800"/>
          <a:contourClr>
            <a:schemeClr val="phClr">
              <a:shade val="60000"/>
              <a:satMod val="110000"/>
            </a:schemeClr>
          </a:contourClr>
        </a:sp3d>
      </a:effectStyle>
    </a:effectStyleLst>
    <a:bgFillStyleLst>
      <a:solidFill>
        <a:schemeClr val="phClr"/>
      </a:solidFill>
      <a:blipFill>
        <a:blip xmlns:r="http://schemas.openxmlformats.org/officeDocument/2006/relationships" r:embed="rId1">
          <a:duotone>
            <a:schemeClr val="phClr">
              <a:shade val="90000"/>
              <a:satMod val="150000"/>
            </a:schemeClr>
            <a:schemeClr val="phClr">
              <a:tint val="88000"/>
              <a:satMod val="105000"/>
            </a:schemeClr>
          </a:duotone>
        </a:blip>
        <a:tile tx="0" ty="0" sx="95000" sy="95000" flip="none" algn="t"/>
      </a:blipFill>
      <a:blipFill>
        <a:blip xmlns:r="http://schemas.openxmlformats.org/officeDocument/2006/relationships" r:embed="rId2">
          <a:duotone>
            <a:schemeClr val="phClr">
              <a:shade val="30000"/>
              <a:satMod val="455000"/>
            </a:schemeClr>
            <a:schemeClr val="phClr">
              <a:tint val="95000"/>
              <a:satMod val="120000"/>
            </a:schemeClr>
          </a:duotone>
        </a:blip>
        <a:stretch>
          <a:fillRect/>
        </a:stretch>
      </a:blip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Executive</Template>
  <TotalTime>10570</TotalTime>
  <Words>3861</Words>
  <Application>Microsoft Office PowerPoint</Application>
  <PresentationFormat>Экран (4:3)</PresentationFormat>
  <Paragraphs>851</Paragraphs>
  <Slides>53</Slides>
  <Notes>1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0</vt:i4>
      </vt:variant>
      <vt:variant>
        <vt:lpstr>Заголовки слайдов</vt:lpstr>
      </vt:variant>
      <vt:variant>
        <vt:i4>53</vt:i4>
      </vt:variant>
    </vt:vector>
  </HeadingPairs>
  <TitlesOfParts>
    <vt:vector size="54" baseType="lpstr">
      <vt:lpstr>Исполнительная</vt:lpstr>
      <vt:lpstr>Презентация PowerPoint</vt:lpstr>
      <vt:lpstr>  Отчет для граждан –  подготовлен на основании Решения Совета народных депутатов Тяжинского муниципального района  от 25.05.2018 г № 151«Об исполнении бюджета Тяжинского муниципального района за 2017год»</vt:lpstr>
      <vt:lpstr>Этапы составления бюджетной отчетности</vt:lpstr>
      <vt:lpstr>Уважаемые жители Тяжинского муниципального района!</vt:lpstr>
      <vt:lpstr>Основные понятия, используемые в бюджетном процессе</vt:lpstr>
      <vt:lpstr>Основные понятия, используемые в бюджетном процессе</vt:lpstr>
      <vt:lpstr>Основные понятия, используемые в бюджетном процессе</vt:lpstr>
      <vt:lpstr>Основные понятия, используемые в бюджетном процессе</vt:lpstr>
      <vt:lpstr>Основные понятия, используемые в бюджетном процессе</vt:lpstr>
      <vt:lpstr>Основные понятия, используемые в бюджетном процессе</vt:lpstr>
      <vt:lpstr>Основные понятия, используемые в бюджетном процессе</vt:lpstr>
      <vt:lpstr>Основные понятия, используемые в бюджетном процессе</vt:lpstr>
      <vt:lpstr>Гражданин, его участие в бюджетном процессе</vt:lpstr>
      <vt:lpstr>Административно-территориальное деление Тяжинского муниципального района</vt:lpstr>
      <vt:lpstr>Правовое регулирование исполнения бюджета Тяжинского муниципального района</vt:lpstr>
      <vt:lpstr>Основные характеристики бюджета     Тяжинского муниципального района за 2017 год</vt:lpstr>
      <vt:lpstr>Основные параметры исполнения бюджета Тяжинского муниципального района за 2017 год</vt:lpstr>
      <vt:lpstr> Доходы бюджета Тяжинского  муниципального района за 2017 год</vt:lpstr>
      <vt:lpstr>Структура поступления доходов бюджета Тяжинского муниципального района за 2017 год, тыс. рублей</vt:lpstr>
      <vt:lpstr>Исполнение налоговых доходов бюджета Тяжинского муниципального района за 2017 год</vt:lpstr>
      <vt:lpstr>Структура налоговых доходов бюджета Тяжинского муниципального района за 2017 год, тыс. рублей</vt:lpstr>
      <vt:lpstr>Динамика поступления основных видов налоговых доходов в бюджет Тяжинского муниципального района за 2016-2017гг., тыс. рублей</vt:lpstr>
      <vt:lpstr>Исполнение неналоговых доходов бюджета Тяжинского муниципального района за 2017 год </vt:lpstr>
      <vt:lpstr>Структура неналоговых доходов бюджета Тяжинского муниципального района за 2017 год, тыс. рублей</vt:lpstr>
      <vt:lpstr>Динамика поступления неналоговых доходов в бюджет Тяжинского муниципального района  за 2016-2017гг., тыс. рублей</vt:lpstr>
      <vt:lpstr>Безвозмездные поступления от других бюджетов бюджетной системы РФ в бюджет Тяжинского муниципального района в 2017 году                                                    </vt:lpstr>
      <vt:lpstr>Структура безвозмездных поступлений от других бюджетов бюджетной системы РФ в бюджет Тяжинского муниципального района за 2017 год, тыс. рублей</vt:lpstr>
      <vt:lpstr>Исполнение расходов бюджета Тяжинского муниципального района по отраслевому признаку в 2017 году</vt:lpstr>
      <vt:lpstr>Структура исполнения бюджета Тяжинского муниципального района по расходам за 2017 год, тыс. рублей</vt:lpstr>
      <vt:lpstr>Расходы бюджета Тяжинского муниципального района направленные на решение общегосударственных вопросов в 2017 году</vt:lpstr>
      <vt:lpstr>Структура и динамика расходов бюджета Тяжинского муниципального района направленных на решение общегосударственных вопросов в 2017 году, тыс. рублей</vt:lpstr>
      <vt:lpstr>Расходы бюджета Тяжинского муниципального района в области национальной обороны, безопасности и правоохранительной деятельности в 2017 году</vt:lpstr>
      <vt:lpstr>Расходы бюджета Тяжинского муниципального района в области национальной экономики в 2017 году</vt:lpstr>
      <vt:lpstr>Структура и динамика расходов бюджета Тяжинского муниципального района в области национальной экономики в 2017 году, тыс. рублей</vt:lpstr>
      <vt:lpstr>Расходы бюджета Тяжинского муниципального района на жилищно-коммунальное хозяйство в 2017 году</vt:lpstr>
      <vt:lpstr>Расходы бюджета Тяжинского муниципального района на жилищно-коммунальное хозяйство в 2017 году</vt:lpstr>
      <vt:lpstr>Структура и динамика расходов бюджета Тяжинского муниципального района на жилищно-коммунальное хозяйство в 2017 году, тыс. рублей</vt:lpstr>
      <vt:lpstr>Расходы бюджета Тяжинского муниципального района за 2017 год  в сфере образования </vt:lpstr>
      <vt:lpstr>Расходы бюджета Тяжинского муниципального района за 2017 год  в сфере образования, тыс. рублей </vt:lpstr>
      <vt:lpstr>Расходы бюджета Тяжинского муниципального района за 2017 год  в области культуры, кинематографии</vt:lpstr>
      <vt:lpstr>Расходы бюджета Тяжинского муниципального района за 2017 год  в области культуры, кинематографии, тыс. рублей</vt:lpstr>
      <vt:lpstr>Расходы бюджета Тяжинского муниципального района за 2017 год  в области здравоохранения</vt:lpstr>
      <vt:lpstr>Расходы бюджета Тяжинского муниципального района за 2017 год  в области социальной политики</vt:lpstr>
      <vt:lpstr>Расходы бюджета Тяжинского муниципального района за 2017 год  в области социальной политики</vt:lpstr>
      <vt:lpstr>Расходы бюджета Тяжинского муниципального района за 2017 год  в области социальной политики, тыс. рублей</vt:lpstr>
      <vt:lpstr>Расходы бюджета Тяжинского муниципального района за 2017 год в сфере физической культуры и спорта</vt:lpstr>
      <vt:lpstr>Исполнение муниципальных программ Тяжинского муниципального района в 2017 году, тыс. рублей</vt:lpstr>
      <vt:lpstr>Итоги реализации  муниципальных программ в 2017 году, рублей</vt:lpstr>
      <vt:lpstr>Итоги реализации  муниципальных программ в 2017 году, рублей</vt:lpstr>
      <vt:lpstr>Исполнение бюджета Тяжинского муниципального района по источникам финансирования дефицита бюджета в 2017 году, рублей</vt:lpstr>
      <vt:lpstr>Данные о муниципальном долге  Тяжинского муниципального района за 2017 год</vt:lpstr>
      <vt:lpstr>Составление  бюджетной  отчетности осуществляет:  Финансовое управление по Тяжинскому району</vt:lpstr>
      <vt:lpstr>Спасибо за внимание!</vt:lpstr>
    </vt:vector>
  </TitlesOfParts>
  <Company>MultiDVD Team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оОт</dc:title>
  <dc:creator>User</dc:creator>
  <cp:lastModifiedBy>Начальник ОБУиО</cp:lastModifiedBy>
  <cp:revision>948</cp:revision>
  <cp:lastPrinted>2018-03-05T01:37:44Z</cp:lastPrinted>
  <dcterms:created xsi:type="dcterms:W3CDTF">2014-07-09T05:52:56Z</dcterms:created>
  <dcterms:modified xsi:type="dcterms:W3CDTF">2018-05-25T09:08:05Z</dcterms:modified>
</cp:coreProperties>
</file>