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2" r:id="rId1"/>
  </p:sldMasterIdLst>
  <p:notesMasterIdLst>
    <p:notesMasterId r:id="rId32"/>
  </p:notesMasterIdLst>
  <p:sldIdLst>
    <p:sldId id="257" r:id="rId2"/>
    <p:sldId id="259" r:id="rId3"/>
    <p:sldId id="258" r:id="rId4"/>
    <p:sldId id="289" r:id="rId5"/>
    <p:sldId id="260" r:id="rId6"/>
    <p:sldId id="261" r:id="rId7"/>
    <p:sldId id="281" r:id="rId8"/>
    <p:sldId id="282" r:id="rId9"/>
    <p:sldId id="283" r:id="rId10"/>
    <p:sldId id="284" r:id="rId11"/>
    <p:sldId id="293" r:id="rId12"/>
    <p:sldId id="285" r:id="rId13"/>
    <p:sldId id="286" r:id="rId14"/>
    <p:sldId id="294" r:id="rId15"/>
    <p:sldId id="287" r:id="rId16"/>
    <p:sldId id="288" r:id="rId17"/>
    <p:sldId id="262" r:id="rId18"/>
    <p:sldId id="263" r:id="rId19"/>
    <p:sldId id="291" r:id="rId20"/>
    <p:sldId id="268" r:id="rId21"/>
    <p:sldId id="296" r:id="rId22"/>
    <p:sldId id="295" r:id="rId23"/>
    <p:sldId id="270" r:id="rId24"/>
    <p:sldId id="267" r:id="rId25"/>
    <p:sldId id="292" r:id="rId26"/>
    <p:sldId id="273" r:id="rId27"/>
    <p:sldId id="277" r:id="rId28"/>
    <p:sldId id="290" r:id="rId29"/>
    <p:sldId id="278" r:id="rId30"/>
    <p:sldId id="280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D3DE"/>
    <a:srgbClr val="FF9933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6" autoAdjust="0"/>
    <p:restoredTop sz="94677" autoAdjust="0"/>
  </p:normalViewPr>
  <p:slideViewPr>
    <p:cSldViewPr>
      <p:cViewPr>
        <p:scale>
          <a:sx n="60" d="100"/>
          <a:sy n="60" d="100"/>
        </p:scale>
        <p:origin x="-3084" y="-1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389714117401268E-2"/>
          <c:y val="5.0284023495017802E-2"/>
          <c:w val="0.89117647058823579"/>
          <c:h val="0.5779376498800958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6.8308233980539299E-2"/>
                  <c:y val="-0.2690562846937033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90,9%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198055984628717E-2"/>
                  <c:y val="6.343924938527362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7,5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2253701540895968E-2"/>
                  <c:y val="8.525548607920430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1,6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безвозмездные поступления 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90.9</c:v>
                </c:pt>
                <c:pt idx="1">
                  <c:v>7.5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strRef>
              <c:f>Sheet1!$B$1:$D$1</c:f>
              <c:strCache>
                <c:ptCount val="3"/>
                <c:pt idx="0">
                  <c:v>безвозмездные поступления 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strRef>
              <c:f>Sheet1!$B$1:$D$1</c:f>
              <c:strCache>
                <c:ptCount val="3"/>
                <c:pt idx="0">
                  <c:v>безвозмездные поступления 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8">
          <a:noFill/>
        </a:ln>
      </c:spPr>
    </c:plotArea>
    <c:legend>
      <c:legendPos val="b"/>
      <c:layout>
        <c:manualLayout>
          <c:xMode val="edge"/>
          <c:yMode val="edge"/>
          <c:x val="2.9231658950062793E-2"/>
          <c:y val="0.70604582409460459"/>
          <c:w val="0.9647059306634912"/>
          <c:h val="0.2506118220809981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553876711357031E-3"/>
          <c:y val="1.1771630370806356E-2"/>
          <c:w val="0.97605235156416259"/>
          <c:h val="0.8055467551547227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77">
              <a:solidFill>
                <a:srgbClr val="000000"/>
              </a:solidFill>
              <a:prstDash val="solid"/>
            </a:ln>
          </c:spPr>
          <c:explosion val="73"/>
          <c:dPt>
            <c:idx val="0"/>
            <c:bubble3D val="0"/>
            <c:explosion val="0"/>
            <c:spPr>
              <a:solidFill>
                <a:srgbClr val="00B05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7030A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660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2"/>
              <c:layout>
                <c:manualLayout>
                  <c:x val="1.0039251850275472E-2"/>
                  <c:y val="-3.540016591510522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8995767420964216E-2"/>
                  <c:y val="-5.351735388579664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numFmt formatCode="0.0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Sheet1!$B$1:$G$1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Транспортный налог</c:v>
                </c:pt>
                <c:pt idx="3">
                  <c:v>гос.пошлина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83.01</c:v>
                </c:pt>
                <c:pt idx="1">
                  <c:v>14.04</c:v>
                </c:pt>
                <c:pt idx="2" formatCode="0.00">
                  <c:v>0.62</c:v>
                </c:pt>
                <c:pt idx="3">
                  <c:v>2.33</c:v>
                </c:pt>
              </c:numCache>
            </c:numRef>
          </c:val>
        </c:ser>
        <c:ser>
          <c:idx val="1"/>
          <c:order val="1"/>
          <c:tx>
            <c:strRef>
              <c:f>Sheet1!#ССЫЛКА!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 w="12677">
              <a:solidFill>
                <a:schemeClr val="tx1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chemeClr val="accent1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Sheet1!$B$1:$G$1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Транспортный налог</c:v>
                </c:pt>
                <c:pt idx="3">
                  <c:v>гос.пошлина</c:v>
                </c:pt>
              </c:strCache>
            </c:strRef>
          </c:cat>
          <c:val>
            <c:numRef>
              <c:f>Sheet1!#ССЫЛКА!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hlink"/>
            </a:solidFill>
            <a:ln w="12677">
              <a:solidFill>
                <a:schemeClr val="tx1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chemeClr val="accent1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folHlink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cat>
            <c:strRef>
              <c:f>Sheet1!$B$1:$G$1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Транспортный налог</c:v>
                </c:pt>
                <c:pt idx="3">
                  <c:v>гос.пошлина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12677">
          <a:noFill/>
          <a:prstDash val="solid"/>
        </a:ln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8.1194580407178817E-3"/>
          <c:y val="0.82818536146783883"/>
          <c:w val="0.9778263696767634"/>
          <c:h val="0.1344066217738086"/>
        </c:manualLayout>
      </c:layout>
      <c:overlay val="0"/>
      <c:spPr>
        <a:noFill/>
        <a:ln w="3168">
          <a:noFill/>
          <a:prstDash val="solid"/>
        </a:ln>
      </c:spPr>
      <c:txPr>
        <a:bodyPr/>
        <a:lstStyle/>
        <a:p>
          <a:pPr>
            <a:defRPr sz="1672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2" b="0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7879080904359"/>
          <c:y val="4.2244941517405585E-2"/>
          <c:w val="0.56328832251231753"/>
          <c:h val="0.850948152017184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4619883040935672E-2"/>
                  <c:y val="5.6120665617607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239766081871399E-2"/>
                  <c:y val="-5.6120665617607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63121.599999999999</c:v>
                </c:pt>
                <c:pt idx="1">
                  <c:v>62217.4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3.5087719298245612E-2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549707602339235E-2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9949.2000000000007</c:v>
                </c:pt>
                <c:pt idx="1">
                  <c:v>10522.8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транспортный налог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3.3625730994152045E-2"/>
                  <c:y val="-5.0508599055847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081756227839996E-2"/>
                  <c:y val="-3.3672620318067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527.70000000000005</c:v>
                </c:pt>
                <c:pt idx="1">
                  <c:v>465.9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гос. пошлина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2.4853801169590642E-2"/>
                  <c:y val="-2.209475024315272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6257309941520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1918.8</c:v>
                </c:pt>
                <c:pt idx="1">
                  <c:v>1743.3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00870400"/>
        <c:axId val="100884480"/>
        <c:axId val="0"/>
      </c:bar3DChart>
      <c:catAx>
        <c:axId val="100870400"/>
        <c:scaling>
          <c:orientation val="minMax"/>
        </c:scaling>
        <c:delete val="0"/>
        <c:axPos val="b"/>
        <c:majorTickMark val="out"/>
        <c:minorTickMark val="none"/>
        <c:tickLblPos val="nextTo"/>
        <c:crossAx val="100884480"/>
        <c:crosses val="autoZero"/>
        <c:auto val="1"/>
        <c:lblAlgn val="ctr"/>
        <c:lblOffset val="100"/>
        <c:noMultiLvlLbl val="0"/>
      </c:catAx>
      <c:valAx>
        <c:axId val="100884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0870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5246893350929614E-2"/>
                  <c:y val="-8.67967375972139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оказания платных услуг
</a:t>
                    </a:r>
                    <a:r>
                      <a:rPr lang="ru-RU" dirty="0" smtClean="0"/>
                      <a:t>0,2%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790894248455164"/>
                  <c:y val="-5.881312427365414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Доходы от оказания платных услуг</c:v>
                </c:pt>
                <c:pt idx="1">
                  <c:v>Штрафы, санкции, возмещение ущерба</c:v>
                </c:pt>
                <c:pt idx="2">
                  <c:v>Доходы от использования имущества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Платежи при пользовании природными ресурсами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0.2</c:v>
                </c:pt>
                <c:pt idx="1">
                  <c:v>6</c:v>
                </c:pt>
                <c:pt idx="2">
                  <c:v>55.1</c:v>
                </c:pt>
                <c:pt idx="3">
                  <c:v>34.6</c:v>
                </c:pt>
                <c:pt idx="4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Доходы от оказания платных услуг</c:v>
                </c:pt>
                <c:pt idx="1">
                  <c:v>Штрафы, санкции, возмещение ущерба</c:v>
                </c:pt>
                <c:pt idx="2">
                  <c:v>Доходы от использования имущества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Платежи при пользовании природными ресурсами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Доходы от оказания платных услуг</c:v>
                </c:pt>
                <c:pt idx="1">
                  <c:v>Штрафы, санкции, возмещение ущерба</c:v>
                </c:pt>
                <c:pt idx="2">
                  <c:v>Доходы от использования имущества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Платежи при пользовании природными ресурсами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33.9</c:v>
                </c:pt>
                <c:pt idx="1">
                  <c:v>934.5</c:v>
                </c:pt>
                <c:pt idx="2">
                  <c:v>8621</c:v>
                </c:pt>
                <c:pt idx="3">
                  <c:v>5414.9</c:v>
                </c:pt>
                <c:pt idx="4">
                  <c:v>632.1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006860984482205E-2"/>
          <c:y val="3.5403288523497389E-2"/>
          <c:w val="0.61504708293042332"/>
          <c:h val="0.875087397696552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1.16959064327485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101.5</c:v>
                </c:pt>
                <c:pt idx="1">
                  <c:v>33.9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1.0233918128654998E-2"/>
                  <c:y val="7.05477169203413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855.5</c:v>
                </c:pt>
                <c:pt idx="1">
                  <c:v>934.5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7.3099415204678359E-3"/>
                  <c:y val="0"/>
                </c:manualLayout>
              </c:layout>
              <c:numFmt formatCode="0.0" sourceLinked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10673.5</c:v>
                </c:pt>
                <c:pt idx="1">
                  <c:v>8621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продажи имущества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2.33918128654970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85380116959053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3581.3</c:v>
                </c:pt>
                <c:pt idx="1">
                  <c:v>5414.9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695906432748537E-2"/>
                  <c:y val="7.0547716920343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467836257309833E-2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518.4</c:v>
                </c:pt>
                <c:pt idx="1">
                  <c:v>632.1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8.771929824561403E-3"/>
                  <c:y val="-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0</c:v>
                </c:pt>
                <c:pt idx="1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01014528"/>
        <c:axId val="101024512"/>
        <c:axId val="0"/>
      </c:bar3DChart>
      <c:catAx>
        <c:axId val="101014528"/>
        <c:scaling>
          <c:orientation val="minMax"/>
        </c:scaling>
        <c:delete val="0"/>
        <c:axPos val="b"/>
        <c:majorTickMark val="out"/>
        <c:minorTickMark val="none"/>
        <c:tickLblPos val="nextTo"/>
        <c:crossAx val="101024512"/>
        <c:crosses val="autoZero"/>
        <c:auto val="1"/>
        <c:lblAlgn val="ctr"/>
        <c:lblOffset val="100"/>
        <c:noMultiLvlLbl val="0"/>
      </c:catAx>
      <c:valAx>
        <c:axId val="101024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101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646336971036515"/>
          <c:y val="2.525663815131652E-2"/>
          <c:w val="0.26844891099138923"/>
          <c:h val="0.97474336184868349"/>
        </c:manualLayout>
      </c:layout>
      <c:overlay val="0"/>
      <c:txPr>
        <a:bodyPr/>
        <a:lstStyle/>
        <a:p>
          <a:pPr>
            <a:defRPr sz="1400" b="1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B0F0"/>
            </a:solidFill>
          </c:spPr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00000"/>
              </a:solidFill>
            </c:spPr>
          </c:dPt>
          <c:dLbls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36.9</c:v>
                </c:pt>
                <c:pt idx="1">
                  <c:v>1.6</c:v>
                </c:pt>
                <c:pt idx="2">
                  <c:v>60.6</c:v>
                </c:pt>
                <c:pt idx="3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335289</c:v>
                </c:pt>
                <c:pt idx="1">
                  <c:v>14473.7</c:v>
                </c:pt>
                <c:pt idx="2">
                  <c:v>551548</c:v>
                </c:pt>
                <c:pt idx="3">
                  <c:v>8112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5362479891584408E-2"/>
          <c:w val="0.71419256199532433"/>
          <c:h val="0.822665595372007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3"/>
          <c:dPt>
            <c:idx val="0"/>
            <c:bubble3D val="0"/>
            <c:spPr>
              <a:solidFill>
                <a:srgbClr val="FF6600"/>
              </a:solidFill>
            </c:spPr>
          </c:dPt>
          <c:dPt>
            <c:idx val="1"/>
            <c:bubble3D val="0"/>
            <c:spPr>
              <a:solidFill>
                <a:srgbClr val="002060"/>
              </a:solidFill>
            </c:spPr>
          </c:dPt>
          <c:dPt>
            <c:idx val="2"/>
            <c:bubble3D val="0"/>
          </c:dPt>
          <c:dPt>
            <c:idx val="3"/>
            <c:bubble3D val="0"/>
            <c:explosion val="35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00FFFF"/>
              </a:solidFill>
            </c:spPr>
          </c:dPt>
          <c:dPt>
            <c:idx val="6"/>
            <c:bubble3D val="0"/>
            <c:spPr>
              <a:solidFill>
                <a:srgbClr val="0070C0"/>
              </a:solidFill>
            </c:spPr>
          </c:dPt>
          <c:dPt>
            <c:idx val="7"/>
            <c:bubble3D val="0"/>
            <c:spPr>
              <a:solidFill>
                <a:srgbClr val="00B050"/>
              </a:solidFill>
            </c:spPr>
          </c:dPt>
          <c:dPt>
            <c:idx val="8"/>
            <c:bubble3D val="0"/>
            <c:spPr>
              <a:solidFill>
                <a:srgbClr val="CC66FF"/>
              </a:solidFill>
            </c:spPr>
          </c:dPt>
          <c:dLbls>
            <c:dLbl>
              <c:idx val="3"/>
              <c:layout>
                <c:manualLayout>
                  <c:x val="-0.14079585184047574"/>
                  <c:y val="0.225229948100522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46,1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8031252515290652E-2"/>
                  <c:y val="1.508354651862697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3.1991952920235101E-2"/>
                  <c:y val="-9.38262942787410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4.3829199853083894E-2"/>
                  <c:y val="-1.22567472698443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    Общегосударственные вопросы</c:v>
                </c:pt>
                <c:pt idx="1">
                  <c:v>    Национальная экономика</c:v>
                </c:pt>
                <c:pt idx="2">
                  <c:v>    Жилищно-коммунальное хозяйство</c:v>
                </c:pt>
                <c:pt idx="3">
                  <c:v>    Образование</c:v>
                </c:pt>
                <c:pt idx="4">
                  <c:v>    Культура, кинематография</c:v>
                </c:pt>
                <c:pt idx="5">
                  <c:v>    Здравоохранение</c:v>
                </c:pt>
                <c:pt idx="6">
                  <c:v>    Социальная политика</c:v>
                </c:pt>
                <c:pt idx="7">
                  <c:v>другие</c:v>
                </c:pt>
                <c:pt idx="8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3.4</c:v>
                </c:pt>
                <c:pt idx="1">
                  <c:v>0.3</c:v>
                </c:pt>
                <c:pt idx="2">
                  <c:v>2.2000000000000002</c:v>
                </c:pt>
                <c:pt idx="3">
                  <c:v>46.1</c:v>
                </c:pt>
                <c:pt idx="4">
                  <c:v>10</c:v>
                </c:pt>
                <c:pt idx="5">
                  <c:v>2.1</c:v>
                </c:pt>
                <c:pt idx="6">
                  <c:v>27.9</c:v>
                </c:pt>
                <c:pt idx="7">
                  <c:v>0.2</c:v>
                </c:pt>
                <c:pt idx="8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22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585612398682936"/>
          <c:y val="1.5561500066945282E-2"/>
          <c:w val="0.2414387217991194"/>
          <c:h val="0.98344940944881887"/>
        </c:manualLayout>
      </c:layout>
      <c:overlay val="0"/>
      <c:txPr>
        <a:bodyPr/>
        <a:lstStyle/>
        <a:p>
          <a:pPr>
            <a:defRPr sz="81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62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43" b="0" i="0" u="none" strike="noStrike" baseline="0">
                <a:solidFill>
                  <a:srgbClr val="FF0000"/>
                </a:solidFill>
                <a:latin typeface="Lucida Sans Unicode"/>
                <a:ea typeface="Lucida Sans Unicode"/>
                <a:cs typeface="Lucida Sans Unicode"/>
              </a:defRPr>
            </a:pPr>
            <a:r>
              <a:rPr lang="ru-RU" sz="1800" b="0" dirty="0">
                <a:solidFill>
                  <a:schemeClr val="tx1"/>
                </a:solidFill>
              </a:rPr>
              <a:t>Удельный вес расходов, направленных на реализацию программ в </a:t>
            </a:r>
            <a:r>
              <a:rPr lang="ru-RU" sz="1800" b="0" dirty="0" smtClean="0">
                <a:solidFill>
                  <a:schemeClr val="tx1"/>
                </a:solidFill>
              </a:rPr>
              <a:t>2016 году в общей сумме расходов бюджета Тяжинского</a:t>
            </a:r>
            <a:r>
              <a:rPr lang="ru-RU" sz="1800" b="0" baseline="0" dirty="0" smtClean="0">
                <a:solidFill>
                  <a:schemeClr val="tx1"/>
                </a:solidFill>
              </a:rPr>
              <a:t> муниципального района</a:t>
            </a:r>
            <a:endParaRPr lang="ru-RU" sz="18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032741617357002"/>
          <c:y val="5.5206951230306342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1105157713274E-2"/>
          <c:y val="0.22299861072735563"/>
          <c:w val="0.66390350508820561"/>
          <c:h val="0.764044999638344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 расходов, направленных на реализацию программ в 2015 году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786" b="0" i="0" u="none" strike="noStrike" baseline="0">
                      <a:solidFill>
                        <a:schemeClr val="tx1"/>
                      </a:solidFill>
                      <a:latin typeface="Lucida Sans Unicode"/>
                      <a:ea typeface="Lucida Sans Unicode"/>
                      <a:cs typeface="Lucida Sans Unicode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786" b="0" i="0" u="none" strike="noStrike" baseline="0">
                      <a:solidFill>
                        <a:schemeClr val="tx1"/>
                      </a:solidFill>
                      <a:latin typeface="Lucida Sans Unicode"/>
                      <a:ea typeface="Lucida Sans Unicode"/>
                      <a:cs typeface="Lucida Sans Unicode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786" b="0" i="0" u="none" strike="noStrike" baseline="0">
                    <a:solidFill>
                      <a:schemeClr val="tx1"/>
                    </a:solidFill>
                    <a:latin typeface="Lucida Sans Unicode"/>
                    <a:ea typeface="Lucida Sans Unicode"/>
                    <a:cs typeface="Lucida Sans Unicode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расходы в рамках программ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96.74</c:v>
                </c:pt>
                <c:pt idx="1">
                  <c:v>3.26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20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508" b="0" i="0" u="none" strike="noStrike" baseline="0">
                <a:solidFill>
                  <a:schemeClr val="tx1"/>
                </a:solidFill>
                <a:latin typeface="Lucida Sans Unicode"/>
                <a:ea typeface="Lucida Sans Unicode"/>
                <a:cs typeface="Lucida Sans Unicode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508" b="0" i="0" u="none" strike="noStrike" baseline="0">
                <a:solidFill>
                  <a:schemeClr val="tx1"/>
                </a:solidFill>
                <a:latin typeface="Lucida Sans Unicode"/>
                <a:ea typeface="Lucida Sans Unicode"/>
                <a:cs typeface="Lucida Sans Unicode"/>
              </a:defRPr>
            </a:pPr>
            <a:endParaRPr lang="ru-RU"/>
          </a:p>
        </c:txPr>
      </c:legendEntry>
      <c:layout>
        <c:manualLayout>
          <c:xMode val="edge"/>
          <c:yMode val="edge"/>
          <c:x val="0.6874579718631062"/>
          <c:y val="0.27521430668624047"/>
          <c:w val="0.3031852936191195"/>
          <c:h val="0.47326817029227275"/>
        </c:manualLayout>
      </c:layout>
      <c:overlay val="0"/>
      <c:txPr>
        <a:bodyPr/>
        <a:lstStyle/>
        <a:p>
          <a:pPr>
            <a:defRPr sz="1508" b="0" i="0" u="none" strike="noStrike" baseline="0">
              <a:solidFill>
                <a:srgbClr val="FF0000"/>
              </a:solidFill>
              <a:latin typeface="Lucida Sans Unicode"/>
              <a:ea typeface="Lucida Sans Unicode"/>
              <a:cs typeface="Lucida Sans Unicode"/>
            </a:defRPr>
          </a:pPr>
          <a:endParaRPr lang="ru-RU"/>
        </a:p>
      </c:txPr>
    </c:legend>
    <c:plotVisOnly val="1"/>
    <c:dispBlanksAs val="zero"/>
    <c:showDLblsOverMax val="0"/>
  </c:chart>
  <c:spPr>
    <a:noFill/>
  </c:spPr>
  <c:txPr>
    <a:bodyPr/>
    <a:lstStyle/>
    <a:p>
      <a:pPr>
        <a:defRPr sz="1786" b="0" i="0" u="none" strike="noStrike" baseline="0">
          <a:solidFill>
            <a:srgbClr val="C0C0C0"/>
          </a:solidFill>
          <a:latin typeface="Lucida Sans Unicode"/>
          <a:ea typeface="Lucida Sans Unicode"/>
          <a:cs typeface="Lucida Sans Unicode"/>
        </a:defRPr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tjnrf@ofukem.ru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tjnrf@ofukem.r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4D2A9-29B8-45FE-B823-0A76A204C1CF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20E90E-569E-4981-BA75-4FEAA0599E16}">
      <dgm:prSet phldrT="[Текст]" custT="1"/>
      <dgm:spPr>
        <a:noFill/>
      </dgm:spPr>
      <dgm:t>
        <a:bodyPr/>
        <a:lstStyle/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: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652240, Кемеровская обл., </a:t>
          </a:r>
          <a:r>
            <a:rPr lang="ru-RU" sz="2000" b="0" i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пгт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Тяжинский, ул. Советская , 1а  </a:t>
          </a:r>
        </a:p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Телефон, факс:   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8(38449) 2-86-88, 2-95-11    </a:t>
          </a:r>
        </a:p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электронной почты: </a:t>
          </a:r>
          <a:r>
            <a:rPr lang="en-US" sz="2000" b="0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tjnrf@ofukem.ru</a:t>
          </a:r>
          <a:endParaRPr lang="ru-RU" sz="2000" b="0" i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DDD7C5E-F8CA-4FC4-A454-CE17C9634607}" type="parTrans" cxnId="{91309ACB-B1EC-4047-B1E2-D57C87A79DB8}">
      <dgm:prSet/>
      <dgm:spPr/>
      <dgm:t>
        <a:bodyPr/>
        <a:lstStyle/>
        <a:p>
          <a:endParaRPr lang="ru-RU"/>
        </a:p>
      </dgm:t>
    </dgm:pt>
    <dgm:pt modelId="{2347416F-CCB1-450F-B102-18C7BD918200}" type="sibTrans" cxnId="{91309ACB-B1EC-4047-B1E2-D57C87A79DB8}">
      <dgm:prSet/>
      <dgm:spPr/>
      <dgm:t>
        <a:bodyPr/>
        <a:lstStyle/>
        <a:p>
          <a:endParaRPr lang="ru-RU"/>
        </a:p>
      </dgm:t>
    </dgm:pt>
    <dgm:pt modelId="{DEA1347A-1A71-4494-97A0-A23D4B3DC504}">
      <dgm:prSet phldrT="[Текст]" custT="1"/>
      <dgm:spPr>
        <a:noFill/>
      </dgm:spPr>
      <dgm:t>
        <a:bodyPr/>
        <a:lstStyle/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Режим работы:       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 8-30 </a:t>
          </a:r>
          <a:r>
            <a:rPr lang="ru-RU" sz="2000" b="0" i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до 17-30,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обед с 13-00 </a:t>
          </a:r>
          <a:r>
            <a:rPr lang="ru-RU" sz="2000" b="0" i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до 14-00 </a:t>
          </a:r>
        </a:p>
        <a:p>
          <a:r>
            <a:rPr lang="ru-RU" sz="2000" b="1" i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Выходные дни:         </a:t>
          </a:r>
          <a:r>
            <a:rPr lang="ru-RU" sz="2000" b="0" i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суббота и  воскресенье </a:t>
          </a:r>
          <a:endParaRPr lang="ru-RU" sz="2000" b="0" i="1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AF695B-650E-4816-BDD8-D99F50185614}" type="sibTrans" cxnId="{7D722DBE-E4E3-47E9-A1F6-D360D66C6380}">
      <dgm:prSet/>
      <dgm:spPr/>
      <dgm:t>
        <a:bodyPr/>
        <a:lstStyle/>
        <a:p>
          <a:endParaRPr lang="ru-RU"/>
        </a:p>
      </dgm:t>
    </dgm:pt>
    <dgm:pt modelId="{C05F17F8-F987-468E-887E-E83D114DD977}" type="parTrans" cxnId="{7D722DBE-E4E3-47E9-A1F6-D360D66C6380}">
      <dgm:prSet/>
      <dgm:spPr/>
      <dgm:t>
        <a:bodyPr/>
        <a:lstStyle/>
        <a:p>
          <a:endParaRPr lang="ru-RU"/>
        </a:p>
      </dgm:t>
    </dgm:pt>
    <dgm:pt modelId="{27C94213-6FD9-4418-99DD-2330AD28B61F}" type="pres">
      <dgm:prSet presAssocID="{C2C4D2A9-29B8-45FE-B823-0A76A204C1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E5F555-AD4A-407A-B3C0-A86FD80460C4}" type="pres">
      <dgm:prSet presAssocID="{B220E90E-569E-4981-BA75-4FEAA0599E16}" presName="parentText" presStyleLbl="node1" presStyleIdx="0" presStyleCnt="2" custScaleY="102498" custLinFactY="-1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9F763-9AA8-40CB-89B4-1865EA1DE891}" type="pres">
      <dgm:prSet presAssocID="{2347416F-CCB1-450F-B102-18C7BD918200}" presName="spacer" presStyleCnt="0"/>
      <dgm:spPr/>
    </dgm:pt>
    <dgm:pt modelId="{151E3222-0720-4BFC-9E94-E3E69A84CEB4}" type="pres">
      <dgm:prSet presAssocID="{DEA1347A-1A71-4494-97A0-A23D4B3DC504}" presName="parentText" presStyleLbl="node1" presStyleIdx="1" presStyleCnt="2" custLinFactNeighborY="-61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7AB5E-FD32-4B53-8D6E-AF1E606417A9}" type="presOf" srcId="{B220E90E-569E-4981-BA75-4FEAA0599E16}" destId="{D9E5F555-AD4A-407A-B3C0-A86FD80460C4}" srcOrd="0" destOrd="0" presId="urn:microsoft.com/office/officeart/2005/8/layout/vList2"/>
    <dgm:cxn modelId="{7D722DBE-E4E3-47E9-A1F6-D360D66C6380}" srcId="{C2C4D2A9-29B8-45FE-B823-0A76A204C1CF}" destId="{DEA1347A-1A71-4494-97A0-A23D4B3DC504}" srcOrd="1" destOrd="0" parTransId="{C05F17F8-F987-468E-887E-E83D114DD977}" sibTransId="{1EAF695B-650E-4816-BDD8-D99F50185614}"/>
    <dgm:cxn modelId="{91309ACB-B1EC-4047-B1E2-D57C87A79DB8}" srcId="{C2C4D2A9-29B8-45FE-B823-0A76A204C1CF}" destId="{B220E90E-569E-4981-BA75-4FEAA0599E16}" srcOrd="0" destOrd="0" parTransId="{5DDD7C5E-F8CA-4FC4-A454-CE17C9634607}" sibTransId="{2347416F-CCB1-450F-B102-18C7BD918200}"/>
    <dgm:cxn modelId="{148D27E9-8CEB-45B4-81F0-E4E7E4212255}" type="presOf" srcId="{DEA1347A-1A71-4494-97A0-A23D4B3DC504}" destId="{151E3222-0720-4BFC-9E94-E3E69A84CEB4}" srcOrd="0" destOrd="0" presId="urn:microsoft.com/office/officeart/2005/8/layout/vList2"/>
    <dgm:cxn modelId="{16BBC25E-56C8-40F7-8508-19A22BCEDFD1}" type="presOf" srcId="{C2C4D2A9-29B8-45FE-B823-0A76A204C1CF}" destId="{27C94213-6FD9-4418-99DD-2330AD28B61F}" srcOrd="0" destOrd="0" presId="urn:microsoft.com/office/officeart/2005/8/layout/vList2"/>
    <dgm:cxn modelId="{30069006-0986-4846-A6AE-7A7B608674AB}" type="presParOf" srcId="{27C94213-6FD9-4418-99DD-2330AD28B61F}" destId="{D9E5F555-AD4A-407A-B3C0-A86FD80460C4}" srcOrd="0" destOrd="0" presId="urn:microsoft.com/office/officeart/2005/8/layout/vList2"/>
    <dgm:cxn modelId="{D3ABC73A-8051-4AD3-839C-B753BC5D0410}" type="presParOf" srcId="{27C94213-6FD9-4418-99DD-2330AD28B61F}" destId="{2319F763-9AA8-40CB-89B4-1865EA1DE891}" srcOrd="1" destOrd="0" presId="urn:microsoft.com/office/officeart/2005/8/layout/vList2"/>
    <dgm:cxn modelId="{8E883AB2-0F8A-46A8-A1B6-FACCC608CC63}" type="presParOf" srcId="{27C94213-6FD9-4418-99DD-2330AD28B61F}" destId="{151E3222-0720-4BFC-9E94-E3E69A84CE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05FD72-EB77-4969-8341-B403CCC5328E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0AEE3F-3344-4C31-8255-6FD66DC1684D}" type="pres">
      <dgm:prSet presAssocID="{5F05FD72-EB77-4969-8341-B403CCC5328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AEDE0-E62B-4762-AC74-66AEA466DB97}" type="presOf" srcId="{5F05FD72-EB77-4969-8341-B403CCC5328E}" destId="{D40AEE3F-3344-4C31-8255-6FD66DC1684D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5F555-AD4A-407A-B3C0-A86FD80460C4}">
      <dsp:nvSpPr>
        <dsp:cNvPr id="0" name=""/>
        <dsp:cNvSpPr/>
      </dsp:nvSpPr>
      <dsp:spPr>
        <a:xfrm>
          <a:off x="0" y="796780"/>
          <a:ext cx="8143875" cy="1325145"/>
        </a:xfrm>
        <a:prstGeom prst="round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: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652240, Кемеровская обл., </a:t>
          </a:r>
          <a:r>
            <a:rPr lang="ru-RU" sz="2000" b="0" i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пгт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Тяжинский, ул. Советская , 1а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Телефон, факс:   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8(38449) 2-86-88, 2-95-11  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электронной почты: </a:t>
          </a:r>
          <a:r>
            <a:rPr lang="en-US" sz="2000" b="0" i="1" kern="1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tjnrf@ofukem.ru</a:t>
          </a:r>
          <a:endParaRPr lang="ru-RU" sz="2000" b="0" i="1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688" y="861468"/>
        <a:ext cx="8014499" cy="1195769"/>
      </dsp:txXfrm>
    </dsp:sp>
    <dsp:sp modelId="{151E3222-0720-4BFC-9E94-E3E69A84CEB4}">
      <dsp:nvSpPr>
        <dsp:cNvPr id="0" name=""/>
        <dsp:cNvSpPr/>
      </dsp:nvSpPr>
      <dsp:spPr>
        <a:xfrm>
          <a:off x="0" y="2393265"/>
          <a:ext cx="8143875" cy="1292850"/>
        </a:xfrm>
        <a:prstGeom prst="roundRect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Режим работы:       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 8-30 </a:t>
          </a:r>
          <a:r>
            <a:rPr lang="ru-RU" sz="2000" b="0" i="1" kern="12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до 17-30,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обед с 13-00 </a:t>
          </a:r>
          <a:r>
            <a:rPr lang="ru-RU" sz="2000" b="0" i="1" kern="12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до 14-00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Выходные дни:         </a:t>
          </a:r>
          <a:r>
            <a:rPr lang="ru-RU" sz="2000" b="0" i="1" kern="12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суббота и  воскресенье </a:t>
          </a:r>
          <a:endParaRPr lang="ru-RU" sz="2000" b="0" i="1" kern="12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112" y="2456377"/>
        <a:ext cx="8017651" cy="1166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0CC944-6826-4275-A6B0-723E6CF68A87}" type="datetimeFigureOut">
              <a:rPr lang="ru-RU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E54CE7-F7F7-4E86-AB3F-F79B4440F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17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A6C913-CC79-486B-9398-8BD0EBEE3BD6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2AEBC3-0178-4E16-B3B7-1647E41EE17F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DD0AD-4820-4741-A637-B4417C2D57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0946C5-22EF-4664-BD63-E909ECEF8DC3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6E44E-E6D2-4AE4-A458-69B3B0DEA6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52D9DA-6D09-47C7-B097-39BE9588F524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05E24-1C63-4BCC-9577-C58A3CB385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22053B-6D0C-4773-8C7C-8A66BF1CEFCC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9B9AF-FCB9-4147-BB6E-95F769D381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4D8DA2-CD04-49FD-8506-7C93CFB93808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16DF4-8331-4FC9-9D25-C6E82D80E7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B1DF51-C047-4800-831D-A3ACD42A63A8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8DA3A-B488-4B76-B263-F0D3A074F3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57BBF7-A0C3-4FFE-B148-2B21396D6918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40F22-8437-4442-A2F9-B8BC0FDEE5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E18292-4478-4076-9498-A34F703ED2B6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E8AA7-2492-43FA-B443-DED3F3C5F8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EA159-31D4-47D3-B965-572F2AB09006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D06E9-DAD1-4761-B417-C7D49CECE6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62D06F-06AC-47B5-8903-3BFFFE3F0E22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D0D029-7F4C-4D02-8787-4BFA6E71CD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20E4E-A40D-47AC-BB85-CA87E6D8E987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FC5DD-2263-4C91-87F4-A5FB05716F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0C64801-C157-493A-971F-B16981839BEA}" type="datetimeFigureOut">
              <a:rPr lang="ru-RU" smtClean="0"/>
              <a:pPr>
                <a:defRPr/>
              </a:pPr>
              <a:t>31.03.2017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C1FD340-578C-47CD-98C6-533B8C3283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3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285884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5300" i="1" dirty="0" smtClean="0">
                <a:latin typeface="Times New Roman" pitchFamily="18" charset="0"/>
                <a:cs typeface="Times New Roman" pitchFamily="18" charset="0"/>
              </a:rPr>
              <a:t>Отчет </a:t>
            </a:r>
            <a:r>
              <a:rPr lang="ru-RU" sz="5300" i="1" dirty="0">
                <a:latin typeface="Times New Roman" pitchFamily="18" charset="0"/>
                <a:cs typeface="Times New Roman" pitchFamily="18" charset="0"/>
              </a:rPr>
              <a:t>для граждан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1772816"/>
            <a:ext cx="7786687" cy="4536504"/>
          </a:xfrm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 исполнении бюджета Тяжинского муниципального района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ru-RU" sz="5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 2016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1615" cy="115212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Структура налоговых доходов бюджета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муниципального района за 2016 год</a:t>
            </a:r>
          </a:p>
        </p:txBody>
      </p:sp>
      <p:graphicFrame>
        <p:nvGraphicFramePr>
          <p:cNvPr id="2050" name="Содержимое 5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30934896"/>
              </p:ext>
            </p:extLst>
          </p:nvPr>
        </p:nvGraphicFramePr>
        <p:xfrm>
          <a:off x="1691680" y="1412776"/>
          <a:ext cx="5210175" cy="347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r:id="rId3" imgW="6090432" imgH="4060288" progId="">
                  <p:embed/>
                </p:oleObj>
              </mc:Choice>
              <mc:Fallback>
                <p:oleObj r:id="rId3" imgW="6090432" imgH="4060288" progId="">
                  <p:embed/>
                  <p:pic>
                    <p:nvPicPr>
                      <p:cNvPr id="0" name="Содержимое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412776"/>
                        <a:ext cx="5210175" cy="347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278273"/>
              </p:ext>
            </p:extLst>
          </p:nvPr>
        </p:nvGraphicFramePr>
        <p:xfrm>
          <a:off x="395536" y="1268760"/>
          <a:ext cx="8458200" cy="539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Динамика поступления основных видов налоговых доходов в бюджет Тяжинского муниципального района за 2015-2016гг.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6528891"/>
              </p:ext>
            </p:extLst>
          </p:nvPr>
        </p:nvGraphicFramePr>
        <p:xfrm>
          <a:off x="539552" y="1484784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0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48464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Исполнение неналоговых доходов бюджета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муниципального района за 2016 год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8883257"/>
              </p:ext>
            </p:extLst>
          </p:nvPr>
        </p:nvGraphicFramePr>
        <p:xfrm>
          <a:off x="395536" y="1268760"/>
          <a:ext cx="8352928" cy="538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599"/>
                <a:gridCol w="1437798"/>
                <a:gridCol w="1300865"/>
                <a:gridCol w="1369332"/>
                <a:gridCol w="1369334"/>
              </a:tblGrid>
              <a:tr h="992853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Уточненный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план на  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2016г., тыс. рублей</a:t>
                      </a:r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Факт 2016г., тыс. рублей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 исполнения 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за 2016г.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исполнения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к 2015г.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66257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Доходы от использования имущества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8 392,0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8 621,0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102,7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80,8</a:t>
                      </a:r>
                    </a:p>
                    <a:p>
                      <a:pPr algn="ctr"/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26143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Платежи при пользовании природными ресурсами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628,0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632,1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121,9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6183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Доходы от оказания платных услуг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33,0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33,9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33,4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627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Доходы от продажи материальных и нематериальных активов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5 146,0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5 414,9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105,2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151,2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6744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Штрафы, санкции,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возмещение ущерба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901,0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934,5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103,7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109,2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6744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Прочие неналоговые поступления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2,2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9706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Итого по неналоговым доходам</a:t>
                      </a:r>
                      <a:endParaRPr lang="ru-RU" sz="15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15 100,0</a:t>
                      </a:r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15 638,6</a:t>
                      </a:r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103,6</a:t>
                      </a:r>
                    </a:p>
                    <a:p>
                      <a:pPr algn="ctr"/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99,4</a:t>
                      </a:r>
                    </a:p>
                    <a:p>
                      <a:pPr algn="ctr"/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1247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муниципального района за 2016 год</a:t>
            </a:r>
          </a:p>
        </p:txBody>
      </p:sp>
      <p:graphicFrame>
        <p:nvGraphicFramePr>
          <p:cNvPr id="2" name="Содержимое 4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8926680"/>
              </p:ext>
            </p:extLst>
          </p:nvPr>
        </p:nvGraphicFramePr>
        <p:xfrm>
          <a:off x="323850" y="1125538"/>
          <a:ext cx="8467725" cy="573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Динамика поступления неналоговых доходов в бюджет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2015-2016гг.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6079059"/>
              </p:ext>
            </p:extLst>
          </p:nvPr>
        </p:nvGraphicFramePr>
        <p:xfrm>
          <a:off x="461376" y="1124745"/>
          <a:ext cx="86868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7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7" y="0"/>
            <a:ext cx="8496944" cy="12858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РФ в бюджет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муниципального района в 2016 году</a:t>
            </a:r>
            <a:br>
              <a:rPr lang="ru-RU" sz="31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/>
              </a:rPr>
              <a:t>                                                     </a:t>
            </a:r>
            <a:endParaRPr lang="ru-RU" sz="1600" dirty="0"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31487233"/>
              </p:ext>
            </p:extLst>
          </p:nvPr>
        </p:nvGraphicFramePr>
        <p:xfrm>
          <a:off x="179388" y="1428750"/>
          <a:ext cx="8785224" cy="436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500"/>
                <a:gridCol w="1872208"/>
                <a:gridCol w="1944216"/>
                <a:gridCol w="1584300"/>
              </a:tblGrid>
              <a:tr h="92013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Уточненный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план,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тыс. рублей</a:t>
                      </a: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Фактически поступило,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тыс. рублей 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  <a:p>
                      <a:pPr algn="r"/>
                      <a:endParaRPr lang="ru-RU" sz="1200" b="0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% исполнения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065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Дотации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335 289,0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335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289,0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100,0%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Субсидии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14 959,9</a:t>
                      </a: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14 473,7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96,7%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Субвенции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572 968,2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551 548,0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96,3%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12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Иные межбюджетные трансферты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8 112,0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8 112,0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100,0%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124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Итого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безвозмездных поступлений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931 329,1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909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422,7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97,6%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73"/>
            <a:ext cx="8064896" cy="121442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Структура безвозмездных поступлений от других бюджетов бюджетной системы РФ в бюджет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муниципального района за 2016 год</a:t>
            </a:r>
          </a:p>
        </p:txBody>
      </p:sp>
      <p:graphicFrame>
        <p:nvGraphicFramePr>
          <p:cNvPr id="3" name="Содержимое 4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6618251"/>
              </p:ext>
            </p:extLst>
          </p:nvPr>
        </p:nvGraphicFramePr>
        <p:xfrm>
          <a:off x="325438" y="1412875"/>
          <a:ext cx="8320087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802" y="188640"/>
            <a:ext cx="8842248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Исполнение расходов бюджета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муниципального района по отраслевому признаку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2016 году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60961"/>
              </p:ext>
            </p:extLst>
          </p:nvPr>
        </p:nvGraphicFramePr>
        <p:xfrm>
          <a:off x="395537" y="1268760"/>
          <a:ext cx="8501633" cy="5381540"/>
        </p:xfrm>
        <a:graphic>
          <a:graphicData uri="http://schemas.openxmlformats.org/drawingml/2006/table">
            <a:tbl>
              <a:tblPr/>
              <a:tblGrid>
                <a:gridCol w="3495303"/>
                <a:gridCol w="1872208"/>
                <a:gridCol w="1728192"/>
                <a:gridCol w="1405930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Уточненный план, 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Исполнено,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исполнения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Общегосударственные вопросы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34 549 854,25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33 544 472,98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97,1%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Национальная оборона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1 186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000,00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1 186 000,00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2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Национальная безопасность и правоохранительная деятельность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319 771,44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306 101,09</a:t>
                      </a:r>
                    </a:p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95,7%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Национальная экономика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793 186,72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2 793 186,72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Жилищно-коммунальное хозяйство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22 917 882,60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22 356 711,12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97,6%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477 234 059,81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457 117 647,50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95,8%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Культура, кинематография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101 161 674,62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98 738 047,99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97,6%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Здравоохранение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21 611 647,08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20 866 337,08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96,6%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Социальная политика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283 287 859,70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275 949 669,27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97,4%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Физическая культура и спорт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30 950,00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30 950,00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Средства массовой информации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150 000,00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150 000,00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2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Обслуживание государственного и муниципального долга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90 000,00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66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039,95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73,4%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8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Arial Cyr"/>
                          <a:ea typeface="+mn-ea"/>
                          <a:cs typeface="+mn-cs"/>
                        </a:rPr>
                        <a:t>   Межбюджетные трансферты общего характера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Arial Cyr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77 590 170,51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77 276 920,84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99,6%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098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расходов: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1 022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923 056,73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990 382 084,54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96,8%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0"/>
            <a:ext cx="8842248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исполнения </a:t>
            </a:r>
            <a:r>
              <a:rPr lang="ru-RU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по расходам за 2016 год</a:t>
            </a:r>
          </a:p>
        </p:txBody>
      </p:sp>
      <p:graphicFrame>
        <p:nvGraphicFramePr>
          <p:cNvPr id="2" name="Содержимое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71399567"/>
              </p:ext>
            </p:extLst>
          </p:nvPr>
        </p:nvGraphicFramePr>
        <p:xfrm>
          <a:off x="488823" y="1340768"/>
          <a:ext cx="8647112" cy="5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842248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Тяжинского муниципального района в области национальной экономики в 2016 году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590506"/>
            <a:ext cx="914400" cy="40085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Всего расходов –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2 793 186,72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539552" y="5949276"/>
            <a:ext cx="8043893" cy="678533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Расходы на 1 жителя в </a:t>
            </a:r>
            <a:r>
              <a:rPr lang="ru-RU" sz="1600" dirty="0" smtClean="0">
                <a:solidFill>
                  <a:schemeClr val="tx1"/>
                </a:solidFill>
              </a:rPr>
              <a:t>2016 </a:t>
            </a:r>
            <a:r>
              <a:rPr lang="ru-RU" sz="1600" dirty="0">
                <a:solidFill>
                  <a:schemeClr val="tx1"/>
                </a:solidFill>
              </a:rPr>
              <a:t>году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ru-RU" sz="1600" b="1" dirty="0" smtClean="0">
                <a:solidFill>
                  <a:schemeClr val="tx1"/>
                </a:solidFill>
              </a:rPr>
              <a:t>121,97 рубль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59138" y="1577317"/>
            <a:ext cx="5688632" cy="12756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Работы по межеванию земельных участков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108 956 рублей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3166" y="3140968"/>
            <a:ext cx="5688632" cy="11521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Государственная поддержка малого </a:t>
            </a:r>
            <a:r>
              <a:rPr lang="ru-RU" sz="1600" dirty="0" smtClean="0">
                <a:solidFill>
                  <a:schemeClr val="tx1"/>
                </a:solidFill>
              </a:rPr>
              <a:t>предпринимательства – </a:t>
            </a:r>
            <a:r>
              <a:rPr lang="ru-RU" sz="1600" b="1" dirty="0" smtClean="0">
                <a:solidFill>
                  <a:schemeClr val="tx1"/>
                </a:solidFill>
              </a:rPr>
              <a:t>1 455 975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0612" y="4581128"/>
            <a:ext cx="5665683" cy="10179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Иные межбюджетные трансферты в бюджеты сельских поселений для снабжения </a:t>
            </a:r>
            <a:r>
              <a:rPr lang="ru-RU" sz="1600" dirty="0">
                <a:solidFill>
                  <a:schemeClr val="tx1"/>
                </a:solidFill>
              </a:rPr>
              <a:t>населения </a:t>
            </a:r>
            <a:r>
              <a:rPr lang="ru-RU" sz="1600" dirty="0" smtClean="0">
                <a:solidFill>
                  <a:schemeClr val="tx1"/>
                </a:solidFill>
              </a:rPr>
              <a:t>топливом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1 228 255,72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7399609" y="1856762"/>
            <a:ext cx="1638910" cy="716728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3,9%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7391765" y="3284985"/>
            <a:ext cx="1638910" cy="741854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52,13%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>
            <a:off x="7380312" y="4560851"/>
            <a:ext cx="1638910" cy="78247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43,97%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45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1080" cy="36004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5300" i="1" dirty="0">
                <a:latin typeface="Times New Roman" pitchFamily="18" charset="0"/>
                <a:cs typeface="Times New Roman" pitchFamily="18" charset="0"/>
              </a:rPr>
              <a:t>Отчет для граждан – </a:t>
            </a:r>
            <a:br>
              <a:rPr lang="ru-RU" sz="53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информационный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ресурс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содержащий данные   об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исполнении бюджета Тяжинского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отчетный финансовый год, в доступной для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широкого круга заинтересованных 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пользователей форме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05064"/>
            <a:ext cx="864096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392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на жилищно-коммунальное хозяйство в 2016 году</a:t>
            </a:r>
          </a:p>
        </p:txBody>
      </p:sp>
      <p:sp>
        <p:nvSpPr>
          <p:cNvPr id="3" name="Овал 2"/>
          <p:cNvSpPr/>
          <p:nvPr/>
        </p:nvSpPr>
        <p:spPr>
          <a:xfrm>
            <a:off x="179512" y="1124744"/>
            <a:ext cx="2562960" cy="202473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Мероприятия в области жилищного хозяйства-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200 167,59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0681" y="3423415"/>
            <a:ext cx="2561791" cy="240581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Мероприятия в области </a:t>
            </a:r>
            <a:r>
              <a:rPr lang="ru-RU" dirty="0" smtClean="0">
                <a:solidFill>
                  <a:schemeClr val="tx1"/>
                </a:solidFill>
              </a:rPr>
              <a:t>коммунального хозяйства –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22 156 543,53 рубля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2742472" y="1556792"/>
            <a:ext cx="4897383" cy="1008112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Уплата взносов </a:t>
            </a:r>
            <a:r>
              <a:rPr lang="ru-RU" sz="1600" dirty="0">
                <a:solidFill>
                  <a:schemeClr val="tx1"/>
                </a:solidFill>
              </a:rPr>
              <a:t>за капитальный ремонт многоквартирных домов  </a:t>
            </a:r>
            <a:r>
              <a:rPr lang="ru-RU" sz="1600" dirty="0" smtClean="0">
                <a:solidFill>
                  <a:schemeClr val="tx1"/>
                </a:solidFill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</a:rPr>
              <a:t>200 167,59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2617062" y="5088422"/>
            <a:ext cx="5022793" cy="1007592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Поддержка жилищно-коммунального хозяйства – </a:t>
            </a:r>
            <a:r>
              <a:rPr lang="ru-RU" sz="1600" b="1" dirty="0" smtClean="0">
                <a:solidFill>
                  <a:schemeClr val="tx1"/>
                </a:solidFill>
              </a:rPr>
              <a:t>2 000 000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2621727" y="3739236"/>
            <a:ext cx="5022793" cy="177416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Организация в границах </a:t>
            </a:r>
            <a:r>
              <a:rPr lang="ru-RU" sz="1600" dirty="0" smtClean="0">
                <a:solidFill>
                  <a:schemeClr val="tx1"/>
                </a:solidFill>
              </a:rPr>
              <a:t>сельских поселений </a:t>
            </a:r>
            <a:r>
              <a:rPr lang="ru-RU" sz="1600" dirty="0">
                <a:solidFill>
                  <a:schemeClr val="tx1"/>
                </a:solidFill>
              </a:rPr>
              <a:t>электро-, тепло-, газо- и водоснабжения населения, </a:t>
            </a:r>
            <a:r>
              <a:rPr lang="ru-RU" sz="1600" dirty="0" smtClean="0">
                <a:solidFill>
                  <a:schemeClr val="tx1"/>
                </a:solidFill>
              </a:rPr>
              <a:t>водоотведения –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17 276 543,53 рубля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7805278" y="1844825"/>
            <a:ext cx="1021267" cy="508438"/>
          </a:xfrm>
          <a:prstGeom prst="homePlate">
            <a:avLst>
              <a:gd name="adj" fmla="val 4730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0,9%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7805278" y="3423415"/>
            <a:ext cx="978408" cy="58482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12,9%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7805278" y="4184560"/>
            <a:ext cx="1067174" cy="88351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77,3%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7805278" y="5373216"/>
            <a:ext cx="1021267" cy="456013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8,9%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>
          <a:xfrm>
            <a:off x="180681" y="6096014"/>
            <a:ext cx="8711799" cy="674432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ysClr val="windowText" lastClr="000000"/>
                </a:solidFill>
              </a:rPr>
              <a:t>Расходы на 1 жителя в </a:t>
            </a:r>
            <a:r>
              <a:rPr lang="ru-RU" dirty="0" smtClean="0">
                <a:solidFill>
                  <a:sysClr val="windowText" lastClr="000000"/>
                </a:solidFill>
              </a:rPr>
              <a:t>2016 </a:t>
            </a:r>
            <a:r>
              <a:rPr lang="ru-RU" dirty="0">
                <a:solidFill>
                  <a:sysClr val="windowText" lastClr="000000"/>
                </a:solidFill>
              </a:rPr>
              <a:t>году – </a:t>
            </a:r>
            <a:r>
              <a:rPr lang="ru-RU" b="1" dirty="0" smtClean="0">
                <a:solidFill>
                  <a:sysClr val="windowText" lastClr="000000"/>
                </a:solidFill>
              </a:rPr>
              <a:t>976,28 рублей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Стрелка влево 19"/>
          <p:cNvSpPr/>
          <p:nvPr/>
        </p:nvSpPr>
        <p:spPr>
          <a:xfrm>
            <a:off x="2617061" y="3128875"/>
            <a:ext cx="5022793" cy="1173907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Приобретение мусоровоза </a:t>
            </a:r>
            <a:r>
              <a:rPr lang="ru-RU" sz="1600" dirty="0" smtClean="0">
                <a:solidFill>
                  <a:schemeClr val="tx1"/>
                </a:solidFill>
              </a:rPr>
              <a:t> в муниципальную собственность – </a:t>
            </a:r>
            <a:r>
              <a:rPr lang="ru-RU" sz="1600" b="1" dirty="0" smtClean="0">
                <a:solidFill>
                  <a:schemeClr val="tx1"/>
                </a:solidFill>
              </a:rPr>
              <a:t>2 880 000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246" y="0"/>
            <a:ext cx="88392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за 2016 год в сфере образования </a:t>
            </a:r>
          </a:p>
        </p:txBody>
      </p:sp>
      <p:sp>
        <p:nvSpPr>
          <p:cNvPr id="5" name="Овал 4"/>
          <p:cNvSpPr/>
          <p:nvPr/>
        </p:nvSpPr>
        <p:spPr>
          <a:xfrm>
            <a:off x="3192776" y="1380379"/>
            <a:ext cx="2387336" cy="409101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-100" dirty="0" smtClean="0">
                <a:solidFill>
                  <a:schemeClr val="tx1"/>
                </a:solidFill>
              </a:rPr>
              <a:t>Всего расходов- </a:t>
            </a:r>
          </a:p>
          <a:p>
            <a:pPr algn="ctr"/>
            <a:r>
              <a:rPr lang="ru-RU" b="1" spc="-100" dirty="0" smtClean="0">
                <a:solidFill>
                  <a:schemeClr val="tx1"/>
                </a:solidFill>
              </a:rPr>
              <a:t>457 117 647,50 рублей</a:t>
            </a:r>
          </a:p>
          <a:p>
            <a:pPr algn="ctr"/>
            <a:endParaRPr lang="ru-RU" spc="-100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20479450">
            <a:off x="292162" y="3623437"/>
            <a:ext cx="3042993" cy="232516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Общее образование –  </a:t>
            </a:r>
            <a:r>
              <a:rPr lang="ru-RU" b="1" dirty="0" smtClean="0">
                <a:solidFill>
                  <a:sysClr val="windowText" lastClr="000000"/>
                </a:solidFill>
              </a:rPr>
              <a:t>301 801 786,88 рублей (66,0%)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822090">
            <a:off x="241091" y="1170354"/>
            <a:ext cx="3057590" cy="228350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Дошкольное образование –</a:t>
            </a:r>
          </a:p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 </a:t>
            </a:r>
            <a:r>
              <a:rPr lang="ru-RU" b="1" dirty="0" smtClean="0">
                <a:solidFill>
                  <a:sysClr val="windowText" lastClr="000000"/>
                </a:solidFill>
              </a:rPr>
              <a:t>130 416 132,52 рубля (28,5%)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Стрелка влево 7"/>
          <p:cNvSpPr/>
          <p:nvPr/>
        </p:nvSpPr>
        <p:spPr>
          <a:xfrm rot="20641075">
            <a:off x="5486205" y="1088552"/>
            <a:ext cx="3384377" cy="226886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Молодежная политика и оздоровление детей -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234 609,06 рублей (0,1%)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921649">
            <a:off x="5447798" y="3610824"/>
            <a:ext cx="3384377" cy="2217581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Другие вопросы в области образования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24 665 119,04 рублей (5,4%)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180681" y="6096014"/>
            <a:ext cx="8711799" cy="674432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ysClr val="windowText" lastClr="000000"/>
                </a:solidFill>
              </a:rPr>
              <a:t>Расходы на 1 жителя в </a:t>
            </a:r>
            <a:r>
              <a:rPr lang="ru-RU" dirty="0" smtClean="0">
                <a:solidFill>
                  <a:sysClr val="windowText" lastClr="000000"/>
                </a:solidFill>
              </a:rPr>
              <a:t>2016 </a:t>
            </a:r>
            <a:r>
              <a:rPr lang="ru-RU" dirty="0">
                <a:solidFill>
                  <a:sysClr val="windowText" lastClr="000000"/>
                </a:solidFill>
              </a:rPr>
              <a:t>году – </a:t>
            </a:r>
            <a:r>
              <a:rPr lang="ru-RU" b="1" dirty="0" smtClean="0">
                <a:solidFill>
                  <a:sysClr val="windowText" lastClr="000000"/>
                </a:solidFill>
              </a:rPr>
              <a:t>19 961,47 рублей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64" y="0"/>
            <a:ext cx="8892480" cy="114298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за  2016 год в области культуры</a:t>
            </a:r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442908" y="5733256"/>
            <a:ext cx="8305557" cy="857250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Расходы на 1 жителя в </a:t>
            </a:r>
            <a:r>
              <a:rPr lang="ru-RU" dirty="0" smtClean="0">
                <a:solidFill>
                  <a:schemeClr val="tx1"/>
                </a:solidFill>
              </a:rPr>
              <a:t>2016 </a:t>
            </a:r>
            <a:r>
              <a:rPr lang="ru-RU" dirty="0">
                <a:solidFill>
                  <a:schemeClr val="tx1"/>
                </a:solidFill>
              </a:rPr>
              <a:t>году – 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4 311,71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42908" y="1179339"/>
            <a:ext cx="820891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Всего расходов – </a:t>
            </a:r>
            <a:r>
              <a:rPr lang="ru-RU" b="1" dirty="0" smtClean="0">
                <a:solidFill>
                  <a:schemeClr val="tx1"/>
                </a:solidFill>
              </a:rPr>
              <a:t>98 738 047,99 рублей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909" y="1834830"/>
            <a:ext cx="1944216" cy="244827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Дома культуры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68 971 173,42 рубля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549324" y="1824183"/>
            <a:ext cx="1934245" cy="244827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 –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1 640 084,33 рубля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662044" y="1834830"/>
            <a:ext cx="1944216" cy="245826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Библиотеки – </a:t>
            </a:r>
            <a:r>
              <a:rPr lang="ru-RU" b="1" spc="-100" dirty="0" smtClean="0">
                <a:solidFill>
                  <a:schemeClr val="tx1"/>
                </a:solidFill>
              </a:rPr>
              <a:t>18 997 904,63 рубля</a:t>
            </a:r>
            <a:endParaRPr lang="ru-RU" b="1" spc="-1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779612" y="1834830"/>
            <a:ext cx="1872208" cy="245826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по обеспечению деятельности  управлению в области культуры –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9</a:t>
            </a:r>
            <a:r>
              <a:rPr lang="ru-RU" b="1" dirty="0" smtClean="0">
                <a:solidFill>
                  <a:schemeClr val="tx1"/>
                </a:solidFill>
              </a:rPr>
              <a:t> 128 885,61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67545" y="4437112"/>
            <a:ext cx="1919580" cy="91440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69,9%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2240" y="4437112"/>
            <a:ext cx="1919580" cy="91440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9,2%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4662044" y="4423214"/>
            <a:ext cx="1919580" cy="91440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19,2%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549324" y="4437112"/>
            <a:ext cx="1919580" cy="914400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1,7%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748464" cy="121442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за 2016 год в области здравоохранения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107504" y="1340768"/>
            <a:ext cx="2373341" cy="45365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spc="-150" dirty="0">
                <a:solidFill>
                  <a:schemeClr val="tx1"/>
                </a:solidFill>
              </a:rPr>
              <a:t>Всего расходов </a:t>
            </a:r>
          </a:p>
          <a:p>
            <a:pPr algn="ctr">
              <a:defRPr/>
            </a:pPr>
            <a:r>
              <a:rPr lang="ru-RU" sz="2000" b="1" spc="-150" dirty="0" smtClean="0">
                <a:solidFill>
                  <a:schemeClr val="tx1"/>
                </a:solidFill>
              </a:rPr>
              <a:t>20 866 337,08 рублей</a:t>
            </a:r>
            <a:endParaRPr lang="ru-RU" sz="2000" b="1" spc="-15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242970"/>
            <a:ext cx="5739666" cy="7189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1600" dirty="0">
                <a:solidFill>
                  <a:schemeClr val="tx1"/>
                </a:solidFill>
              </a:rPr>
              <a:t>Расходы на финансирование деятельности МБУЗ </a:t>
            </a: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Тяжинская</a:t>
            </a:r>
            <a:r>
              <a:rPr lang="ru-RU" sz="1600" dirty="0" smtClean="0">
                <a:solidFill>
                  <a:schemeClr val="tx1"/>
                </a:solidFill>
              </a:rPr>
              <a:t> центральная районная больница»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9 988 190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0845" y="2173335"/>
            <a:ext cx="5455879" cy="747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Расходы на финансирование деятельности  </a:t>
            </a:r>
            <a:r>
              <a:rPr lang="ru-RU" sz="1600" dirty="0" smtClean="0">
                <a:solidFill>
                  <a:schemeClr val="tx1"/>
                </a:solidFill>
              </a:rPr>
              <a:t>МБУ «Дом </a:t>
            </a:r>
            <a:r>
              <a:rPr lang="ru-RU" sz="1600" dirty="0">
                <a:solidFill>
                  <a:schemeClr val="tx1"/>
                </a:solidFill>
              </a:rPr>
              <a:t>сестринского ухода</a:t>
            </a:r>
            <a:r>
              <a:rPr lang="ru-RU" sz="1600" dirty="0" smtClean="0">
                <a:solidFill>
                  <a:schemeClr val="tx1"/>
                </a:solidFill>
              </a:rPr>
              <a:t>»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8 314 200 рублей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5736" y="5109637"/>
            <a:ext cx="5739667" cy="8807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Уплата недоимки по платежам и пени по расчетам за застрахованное неработающее </a:t>
            </a:r>
            <a:r>
              <a:rPr lang="ru-RU" sz="1600" dirty="0" smtClean="0">
                <a:solidFill>
                  <a:schemeClr val="tx1"/>
                </a:solidFill>
              </a:rPr>
              <a:t>население по решению </a:t>
            </a:r>
            <a:r>
              <a:rPr lang="ru-RU" sz="1600" dirty="0">
                <a:solidFill>
                  <a:schemeClr val="tx1"/>
                </a:solidFill>
              </a:rPr>
              <a:t>арбитражного суда </a:t>
            </a:r>
            <a:r>
              <a:rPr lang="ru-RU" sz="1600" dirty="0" smtClean="0">
                <a:solidFill>
                  <a:schemeClr val="tx1"/>
                </a:solidFill>
              </a:rPr>
              <a:t>–  </a:t>
            </a:r>
            <a:r>
              <a:rPr lang="ru-RU" sz="1600" b="1" dirty="0" smtClean="0">
                <a:solidFill>
                  <a:schemeClr val="tx1"/>
                </a:solidFill>
              </a:rPr>
              <a:t> 720 000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36124" y="3147816"/>
            <a:ext cx="5401405" cy="793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Расходы на льготное  лекарственное  обеспечение</a:t>
            </a:r>
            <a:r>
              <a:rPr lang="ru-RU" sz="1600" dirty="0">
                <a:solidFill>
                  <a:schemeClr val="tx1"/>
                </a:solidFill>
              </a:rPr>
              <a:t>, приобретение вакцины и </a:t>
            </a:r>
            <a:r>
              <a:rPr lang="ru-RU" sz="1600" dirty="0" smtClean="0">
                <a:solidFill>
                  <a:schemeClr val="tx1"/>
                </a:solidFill>
              </a:rPr>
              <a:t>иммуноглобулина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1 351 775,17 рублей</a:t>
            </a: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122829" y="5965927"/>
            <a:ext cx="8779078" cy="86409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ysClr val="windowText" lastClr="000000"/>
                </a:solidFill>
              </a:rPr>
              <a:t>Расходы на 1 жителя в </a:t>
            </a:r>
            <a:r>
              <a:rPr lang="ru-RU" dirty="0" smtClean="0">
                <a:solidFill>
                  <a:sysClr val="windowText" lastClr="000000"/>
                </a:solidFill>
              </a:rPr>
              <a:t>2016 </a:t>
            </a:r>
            <a:r>
              <a:rPr lang="ru-RU" dirty="0">
                <a:solidFill>
                  <a:sysClr val="windowText" lastClr="000000"/>
                </a:solidFill>
              </a:rPr>
              <a:t>году – </a:t>
            </a:r>
            <a:r>
              <a:rPr lang="ru-RU" b="1" dirty="0" smtClean="0">
                <a:solidFill>
                  <a:sysClr val="windowText" lastClr="000000"/>
                </a:solidFill>
              </a:rPr>
              <a:t>911,19 рублей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8037233" y="1360136"/>
            <a:ext cx="978408" cy="48463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47,9%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лево 11"/>
          <p:cNvSpPr/>
          <p:nvPr/>
        </p:nvSpPr>
        <p:spPr>
          <a:xfrm>
            <a:off x="8037233" y="2304999"/>
            <a:ext cx="978408" cy="48463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39,8%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8037233" y="5283239"/>
            <a:ext cx="978408" cy="48463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3,4%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8070419" y="3302009"/>
            <a:ext cx="978408" cy="48463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6,5%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80845" y="4165480"/>
            <a:ext cx="5428243" cy="793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Расходы на проведение реконструкции, ремонта учреждений здравоохранения, приобретение оборудования – </a:t>
            </a:r>
            <a:r>
              <a:rPr lang="ru-RU" sz="1600" b="1" dirty="0" smtClean="0">
                <a:solidFill>
                  <a:schemeClr val="tx1"/>
                </a:solidFill>
              </a:rPr>
              <a:t>492 171,91 рубль</a:t>
            </a:r>
          </a:p>
        </p:txBody>
      </p:sp>
      <p:sp>
        <p:nvSpPr>
          <p:cNvPr id="17" name="Стрелка влево 16"/>
          <p:cNvSpPr/>
          <p:nvPr/>
        </p:nvSpPr>
        <p:spPr>
          <a:xfrm>
            <a:off x="8070419" y="4319673"/>
            <a:ext cx="978408" cy="48463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2,4%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0715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Т</a:t>
            </a:r>
            <a:r>
              <a:rPr lang="ru-RU" sz="2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яжинского </a:t>
            </a:r>
            <a:r>
              <a:rPr lang="ru-RU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на социальную политику в 2016 году</a:t>
            </a: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588898" y="5517232"/>
            <a:ext cx="7920881" cy="1128836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Расходы на 1 жителя в </a:t>
            </a:r>
            <a:r>
              <a:rPr lang="ru-RU" sz="1600" dirty="0" smtClean="0">
                <a:solidFill>
                  <a:schemeClr val="tx1"/>
                </a:solidFill>
              </a:rPr>
              <a:t>2016 </a:t>
            </a:r>
            <a:r>
              <a:rPr lang="ru-RU" sz="1600" dirty="0">
                <a:solidFill>
                  <a:schemeClr val="tx1"/>
                </a:solidFill>
              </a:rPr>
              <a:t>году – </a:t>
            </a:r>
            <a:r>
              <a:rPr lang="ru-RU" sz="1600" b="1" dirty="0" smtClean="0">
                <a:solidFill>
                  <a:schemeClr val="tx1"/>
                </a:solidFill>
              </a:rPr>
              <a:t>12 050,20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484141" y="1556792"/>
            <a:ext cx="5256211" cy="9361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Мероприятия по охране семьи и детства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117 487 116,51 </a:t>
            </a:r>
            <a:r>
              <a:rPr lang="ru-RU" b="1" dirty="0">
                <a:solidFill>
                  <a:schemeClr val="tx1"/>
                </a:solidFill>
              </a:rPr>
              <a:t>рублей 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502397" y="2780928"/>
            <a:ext cx="5237955" cy="9361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Социальное и пенсионное обеспечение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101 697 212,76 рубля 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531725" y="4005064"/>
            <a:ext cx="5208627" cy="9361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Расходы на функционирование учреждений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56 765 340,00 рубля</a:t>
            </a:r>
            <a:endParaRPr lang="ru-RU" dirty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51520" y="1556792"/>
            <a:ext cx="2043866" cy="338437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Всего расходов-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275 949 669,27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омб 11"/>
          <p:cNvSpPr/>
          <p:nvPr/>
        </p:nvSpPr>
        <p:spPr>
          <a:xfrm>
            <a:off x="7740352" y="1554484"/>
            <a:ext cx="1403647" cy="914400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spc="100" dirty="0" smtClean="0">
                <a:solidFill>
                  <a:schemeClr val="tx1"/>
                </a:solidFill>
              </a:rPr>
              <a:t>42,6%</a:t>
            </a:r>
            <a:endParaRPr lang="ru-RU" sz="1600" b="1" spc="100" dirty="0">
              <a:solidFill>
                <a:schemeClr val="tx1"/>
              </a:solidFill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7740352" y="2780928"/>
            <a:ext cx="1403647" cy="914400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36,8%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Ромб 13"/>
          <p:cNvSpPr/>
          <p:nvPr/>
        </p:nvSpPr>
        <p:spPr>
          <a:xfrm>
            <a:off x="7740353" y="4005064"/>
            <a:ext cx="1403646" cy="914400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20,6%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98777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Т</a:t>
            </a:r>
            <a:r>
              <a:rPr lang="ru-RU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яжинского </a:t>
            </a: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за 2016 год в сфере </a:t>
            </a:r>
            <a:r>
              <a:rPr lang="ru-RU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физической </a:t>
            </a: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культуры и спорта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755577" y="1231108"/>
            <a:ext cx="4968551" cy="1196718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Проведение спортивных мероприятий – </a:t>
            </a:r>
            <a:r>
              <a:rPr lang="ru-RU" b="1" dirty="0" smtClean="0">
                <a:solidFill>
                  <a:schemeClr val="tx1"/>
                </a:solidFill>
              </a:rPr>
              <a:t>30 950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738566" y="4463780"/>
            <a:ext cx="4968551" cy="1196718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Субсидии АУ Редакция газеты «Призыв» -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150 000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5940152" y="1412776"/>
            <a:ext cx="2592288" cy="77341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Расходы на 1 жителя в </a:t>
            </a:r>
            <a:r>
              <a:rPr lang="ru-RU" sz="1600" dirty="0" smtClean="0">
                <a:solidFill>
                  <a:schemeClr val="tx1"/>
                </a:solidFill>
              </a:rPr>
              <a:t>2016 </a:t>
            </a:r>
            <a:r>
              <a:rPr lang="ru-RU" sz="1600" dirty="0">
                <a:solidFill>
                  <a:schemeClr val="tx1"/>
                </a:solidFill>
              </a:rPr>
              <a:t>году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1,35 рубль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5940152" y="4675933"/>
            <a:ext cx="2592288" cy="77341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Расходы на 1 жителя в </a:t>
            </a:r>
            <a:r>
              <a:rPr lang="ru-RU" sz="1600" dirty="0" smtClean="0">
                <a:solidFill>
                  <a:schemeClr val="tx1"/>
                </a:solidFill>
              </a:rPr>
              <a:t>2016 </a:t>
            </a:r>
            <a:r>
              <a:rPr lang="ru-RU" sz="1600" dirty="0">
                <a:solidFill>
                  <a:schemeClr val="tx1"/>
                </a:solidFill>
              </a:rPr>
              <a:t>году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6,60 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5018" y="2996952"/>
            <a:ext cx="8960841" cy="107154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b="1" i="1" cap="none" dirty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Расходы бюджета Т</a:t>
            </a:r>
            <a:r>
              <a:rPr lang="ru-RU" sz="2500" b="1" i="1" cap="none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яжинского </a:t>
            </a:r>
            <a:r>
              <a:rPr lang="ru-RU" sz="2500" b="1" i="1" cap="none" dirty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за 2016 год в сфере средств массовой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36427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842248" cy="110980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Исполнение муниципальных программ </a:t>
            </a:r>
            <a:r>
              <a:rPr lang="ru-RU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</a:t>
            </a: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в 2016 году</a:t>
            </a:r>
          </a:p>
        </p:txBody>
      </p:sp>
      <p:graphicFrame>
        <p:nvGraphicFramePr>
          <p:cNvPr id="3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923178"/>
              </p:ext>
            </p:extLst>
          </p:nvPr>
        </p:nvGraphicFramePr>
        <p:xfrm>
          <a:off x="518344" y="1268760"/>
          <a:ext cx="8048625" cy="5054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0"/>
            <a:ext cx="8686800" cy="12985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Итоги реализации </a:t>
            </a:r>
            <a:b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 в 2016 году, </a:t>
            </a:r>
            <a:r>
              <a:rPr lang="ru-RU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sz="25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268388"/>
              </p:ext>
            </p:extLst>
          </p:nvPr>
        </p:nvGraphicFramePr>
        <p:xfrm>
          <a:off x="323528" y="1196752"/>
          <a:ext cx="8640960" cy="4515584"/>
        </p:xfrm>
        <a:graphic>
          <a:graphicData uri="http://schemas.openxmlformats.org/drawingml/2006/table">
            <a:tbl>
              <a:tblPr/>
              <a:tblGrid>
                <a:gridCol w="4176464"/>
                <a:gridCol w="1512168"/>
                <a:gridCol w="1584176"/>
                <a:gridCol w="136815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 год, план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 год, факт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здравоохранения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20 996 047,08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20 250 577,08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Социальная поддержка населения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209 805 623,47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204 316 870,83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7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Информационное общество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3 967 434,35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3 800 562,31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Жилищная и социальная инфраструктура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7 721 613,20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7 721 156,00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99,99%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Жилищно-коммунальный и дорожный комплекс, энергосбережение и повышение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энергоэффективности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24 146 138,32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23 584 966,84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системы образования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539 328 550,75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517 352 061,87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Молодежь и спорт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260 559,06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260 559,06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0"/>
            <a:ext cx="8686800" cy="12985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Итоги реализации </a:t>
            </a:r>
            <a:b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 в 2016 году, </a:t>
            </a:r>
            <a:r>
              <a:rPr lang="ru-RU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sz="25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73680"/>
              </p:ext>
            </p:extLst>
          </p:nvPr>
        </p:nvGraphicFramePr>
        <p:xfrm>
          <a:off x="323528" y="1196752"/>
          <a:ext cx="8640960" cy="4758640"/>
        </p:xfrm>
        <a:graphic>
          <a:graphicData uri="http://schemas.openxmlformats.org/drawingml/2006/table">
            <a:tbl>
              <a:tblPr/>
              <a:tblGrid>
                <a:gridCol w="3960440"/>
                <a:gridCol w="1728192"/>
                <a:gridCol w="1584176"/>
                <a:gridCol w="1368152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 год, план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 год, факт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Культура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101 161 674,62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98 738 047,99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Пресса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7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Имущественный комплекс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2 926 016,16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2 770 914,56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Обеспечение безопасности населения Тяжинского муниципального района. Профилактика правонарушений в Тяжинском районе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324 771,44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311 101,09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субъектов малого и среднего предпринимательства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1 455 975,00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1 455 975,00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Управление муниципальными финансами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77 680 170,51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77 342 960,79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989 924 573,96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958 055 753,42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6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0"/>
            <a:ext cx="8686800" cy="12144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Исполнение бюджета Тяжинского муниципального района по источникам финансирования дефицита бюджета в 2016 году, </a:t>
            </a:r>
            <a:r>
              <a:rPr lang="ru-RU" sz="25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sz="25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831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36621"/>
              </p:ext>
            </p:extLst>
          </p:nvPr>
        </p:nvGraphicFramePr>
        <p:xfrm>
          <a:off x="323527" y="1357313"/>
          <a:ext cx="8585522" cy="4879999"/>
        </p:xfrm>
        <a:graphic>
          <a:graphicData uri="http://schemas.openxmlformats.org/drawingml/2006/table">
            <a:tbl>
              <a:tblPr/>
              <a:tblGrid>
                <a:gridCol w="5007418"/>
                <a:gridCol w="1902174"/>
                <a:gridCol w="1675930"/>
              </a:tblGrid>
              <a:tr h="63152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 год, план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 год, факт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Получение кредитов от кредитных организаций бюджетами муниципальных районов в валюте Российской Федерации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1 400 000,00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Получение кредитов от других бюджетов бюджетной системы Российской Федерации бюджетами муниципальных районов в валюте Российской Федерации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115 000 000,00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114 491 422,00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Погашение бюджетами муниципальных районов кредитов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других бюджетов бюджетной системы Российской Федерации в  валюте Российской Федерации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-115 000 000,00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-115 000 000,00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8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Увеличение остатков средств на счетах по учету средств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10 404 959,43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715250" cy="1584176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Составление  бюджетной 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отчетности осуществляет: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Финансовое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управление по Тяжинскому району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94272478"/>
              </p:ext>
            </p:extLst>
          </p:nvPr>
        </p:nvGraphicFramePr>
        <p:xfrm>
          <a:off x="1000125" y="1844675"/>
          <a:ext cx="8143875" cy="4799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214313"/>
            <a:ext cx="8686800" cy="9286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Данные о муниципальном долге </a:t>
            </a:r>
            <a:b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Тяжинского муниципального района за 2016 год</a:t>
            </a:r>
          </a:p>
        </p:txBody>
      </p:sp>
      <p:graphicFrame>
        <p:nvGraphicFramePr>
          <p:cNvPr id="3077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842293"/>
              </p:ext>
            </p:extLst>
          </p:nvPr>
        </p:nvGraphicFramePr>
        <p:xfrm>
          <a:off x="683568" y="1700808"/>
          <a:ext cx="7866062" cy="1413371"/>
        </p:xfrm>
        <a:graphic>
          <a:graphicData uri="http://schemas.openxmlformats.org/drawingml/2006/table">
            <a:tbl>
              <a:tblPr/>
              <a:tblGrid>
                <a:gridCol w="4033837"/>
                <a:gridCol w="3832225"/>
              </a:tblGrid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Верхний предел муниципального долга Тяжинского муниципального района по состоянию на 1 января 2017 года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Объем муниципального долга Тяжинского муниципального района  по состоянию на 1 января 2017 года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59 706 </a:t>
                      </a:r>
                      <a:r>
                        <a:rPr kumimoji="0" lang="ru-RU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400,00 рублей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12745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59 197 799,83 рублей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723164" y="3284984"/>
            <a:ext cx="777686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Предельный </a:t>
            </a:r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объем муниципального долга в </a:t>
            </a: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2016 </a:t>
            </a:r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году не превышал ограничений, установленные Бюджетным кодексом Российской Федерации</a:t>
            </a: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23164" y="4412583"/>
            <a:ext cx="777686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Расходы на обслуживание муниципального долга в </a:t>
            </a: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2016 </a:t>
            </a:r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году составили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Lucida Sans Unicode" pitchFamily="34" charset="0"/>
              </a:rPr>
              <a:t>66 039,95 рубль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3796" y="5589240"/>
            <a:ext cx="777686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В </a:t>
            </a: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2016 </a:t>
            </a:r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году муниципальные гарантии юридическим лицам не предоставлялись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Этапы составления бюджетной отчетности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304800" y="1268760"/>
            <a:ext cx="8686800" cy="5400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Годовой  </a:t>
            </a:r>
            <a:r>
              <a:rPr lang="ru-RU" sz="2000" dirty="0"/>
              <a:t>отчет  об  исполнении  </a:t>
            </a:r>
            <a:r>
              <a:rPr lang="ru-RU" sz="2000" dirty="0" smtClean="0"/>
              <a:t>бюджета  Тяжинского муниципального района  за 2016 год до  </a:t>
            </a:r>
            <a:r>
              <a:rPr lang="ru-RU" sz="2000" dirty="0"/>
              <a:t>его  рассмотрения  в  Совете  </a:t>
            </a:r>
            <a:r>
              <a:rPr lang="ru-RU" sz="2000" dirty="0" smtClean="0"/>
              <a:t>народных депутатов  </a:t>
            </a:r>
            <a:r>
              <a:rPr lang="ru-RU" sz="2000" dirty="0"/>
              <a:t>подлежит  внешней  </a:t>
            </a:r>
            <a:r>
              <a:rPr lang="ru-RU" sz="2000" dirty="0" smtClean="0"/>
              <a:t>проверке контрольно-счетным органом Тяжинского муниципального района, результаты которой оформляются соответствующим заключением. 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smtClean="0"/>
              <a:t>По  </a:t>
            </a:r>
            <a:r>
              <a:rPr lang="ru-RU" sz="2000" dirty="0"/>
              <a:t>проекту  решения  Совета  депутатов </a:t>
            </a:r>
            <a:r>
              <a:rPr lang="ru-RU" sz="2000" dirty="0" smtClean="0"/>
              <a:t>Тяжинского муниципального </a:t>
            </a:r>
            <a:r>
              <a:rPr lang="ru-RU" sz="2000" dirty="0"/>
              <a:t>района </a:t>
            </a:r>
            <a:r>
              <a:rPr lang="ru-RU" sz="2000" dirty="0" smtClean="0"/>
              <a:t>«Об </a:t>
            </a:r>
            <a:r>
              <a:rPr lang="ru-RU" sz="2000" dirty="0"/>
              <a:t>исполнении бюджета Тяжинского муниципального района за </a:t>
            </a:r>
            <a:r>
              <a:rPr lang="ru-RU" sz="2000" dirty="0" smtClean="0"/>
              <a:t>2016 год» проводятся </a:t>
            </a:r>
            <a:r>
              <a:rPr lang="ru-RU" sz="2000" dirty="0"/>
              <a:t>п</a:t>
            </a:r>
            <a:r>
              <a:rPr lang="ru-RU" sz="2000" dirty="0" smtClean="0"/>
              <a:t>убличные  слушания.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/>
              <a:t>О</a:t>
            </a:r>
            <a:r>
              <a:rPr lang="ru-RU" sz="2000" dirty="0" smtClean="0"/>
              <a:t>тчет  </a:t>
            </a:r>
            <a:r>
              <a:rPr lang="ru-RU" sz="2000" dirty="0"/>
              <a:t>об  исполнении  бюджета </a:t>
            </a:r>
            <a:r>
              <a:rPr lang="ru-RU" sz="2000" dirty="0" smtClean="0"/>
              <a:t>Тяжинского муниципального района  за 2016 год  утверждается  </a:t>
            </a:r>
            <a:r>
              <a:rPr lang="ru-RU" sz="2000" dirty="0"/>
              <a:t>Решением  Совета </a:t>
            </a:r>
            <a:r>
              <a:rPr lang="ru-RU" sz="2000" dirty="0" smtClean="0"/>
              <a:t>народных депутатов Тяжинского муниципального района.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03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29844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Основные характеристики бюджета </a:t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  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яжинского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муниципального района за 2016 год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94284082"/>
              </p:ext>
            </p:extLst>
          </p:nvPr>
        </p:nvGraphicFramePr>
        <p:xfrm>
          <a:off x="357158" y="1357298"/>
          <a:ext cx="835824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Цилиндр 7"/>
          <p:cNvSpPr/>
          <p:nvPr/>
        </p:nvSpPr>
        <p:spPr>
          <a:xfrm>
            <a:off x="1785918" y="2643182"/>
            <a:ext cx="1633954" cy="928694"/>
          </a:xfrm>
          <a:prstGeom prst="can">
            <a:avLst>
              <a:gd name="adj" fmla="val 2154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1 021 523 056,73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Цилиндр 9"/>
          <p:cNvSpPr/>
          <p:nvPr/>
        </p:nvSpPr>
        <p:spPr>
          <a:xfrm>
            <a:off x="3681507" y="4005064"/>
            <a:ext cx="1648197" cy="928688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990 382 084,54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Цилиндр 10"/>
          <p:cNvSpPr/>
          <p:nvPr/>
        </p:nvSpPr>
        <p:spPr>
          <a:xfrm>
            <a:off x="3707904" y="2643188"/>
            <a:ext cx="1648197" cy="928687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1 001 295 621,97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Цилиндр 11"/>
          <p:cNvSpPr/>
          <p:nvPr/>
        </p:nvSpPr>
        <p:spPr>
          <a:xfrm>
            <a:off x="5655492" y="4005064"/>
            <a:ext cx="1285875" cy="928688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96,82%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Цилиндр 12"/>
          <p:cNvSpPr/>
          <p:nvPr/>
        </p:nvSpPr>
        <p:spPr>
          <a:xfrm>
            <a:off x="5652120" y="2646363"/>
            <a:ext cx="1285874" cy="925512"/>
          </a:xfrm>
          <a:prstGeom prst="can">
            <a:avLst>
              <a:gd name="adj" fmla="val 2329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98,02%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Цилиндр 14"/>
          <p:cNvSpPr/>
          <p:nvPr/>
        </p:nvSpPr>
        <p:spPr>
          <a:xfrm>
            <a:off x="1785938" y="4005064"/>
            <a:ext cx="1633934" cy="928688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1 022 923 056,73</a:t>
            </a:r>
            <a:endParaRPr lang="ru-RU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Цилиндр 15"/>
          <p:cNvSpPr/>
          <p:nvPr/>
        </p:nvSpPr>
        <p:spPr>
          <a:xfrm>
            <a:off x="3707904" y="5273671"/>
            <a:ext cx="1648196" cy="857250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10 913 537,43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Цилиндр 16"/>
          <p:cNvSpPr/>
          <p:nvPr/>
        </p:nvSpPr>
        <p:spPr>
          <a:xfrm>
            <a:off x="1794079" y="5301208"/>
            <a:ext cx="1633954" cy="857250"/>
          </a:xfrm>
          <a:prstGeom prst="can">
            <a:avLst>
              <a:gd name="adj" fmla="val 2823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-1 400 000,00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Цилиндр 17"/>
          <p:cNvSpPr/>
          <p:nvPr/>
        </p:nvSpPr>
        <p:spPr>
          <a:xfrm>
            <a:off x="7143750" y="2643188"/>
            <a:ext cx="1500188" cy="928687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-20 227 434,76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Цилиндр 18"/>
          <p:cNvSpPr/>
          <p:nvPr/>
        </p:nvSpPr>
        <p:spPr>
          <a:xfrm>
            <a:off x="7143751" y="3992047"/>
            <a:ext cx="1500188" cy="928688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-32 540 972,19</a:t>
            </a:r>
            <a:endParaRPr lang="ru-RU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85918" y="1340768"/>
            <a:ext cx="1633954" cy="10023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бюджетных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ассигнований, рублей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07904" y="1340768"/>
            <a:ext cx="1648196" cy="10141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Исполнено, рублей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52120" y="1340768"/>
            <a:ext cx="1285875" cy="10023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143751" y="1340768"/>
            <a:ext cx="1500187" cy="10023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Отклонение, рублей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07504" y="2756583"/>
            <a:ext cx="1459802" cy="70507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107504" y="4089920"/>
            <a:ext cx="1459802" cy="73294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107504" y="5273672"/>
            <a:ext cx="1800199" cy="10356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 smtClean="0">
                <a:solidFill>
                  <a:schemeClr val="tx1"/>
                </a:solidFill>
              </a:rPr>
              <a:t>дефицит (-) профицит (+)</a:t>
            </a:r>
            <a:endParaRPr lang="ru-RU" sz="1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Основные параметры исполнения бюджета Тяжинского муниципального района за 2016 год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251520" y="1714500"/>
            <a:ext cx="1677274" cy="1285875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Налоговый доходы  -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74 949 381,18 рублей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51520" y="3237273"/>
            <a:ext cx="1677274" cy="121443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Неналоговые доходы –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15 638 606,98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рубль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63990" y="4756157"/>
            <a:ext cx="1677274" cy="1357313"/>
          </a:xfrm>
          <a:prstGeom prst="homePlate">
            <a:avLst>
              <a:gd name="adj" fmla="val 418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Безвозмездные поступления – </a:t>
            </a:r>
            <a:r>
              <a:rPr lang="ru-RU" sz="1200" b="1" dirty="0" smtClean="0">
                <a:solidFill>
                  <a:schemeClr val="tx1"/>
                </a:solidFill>
              </a:rPr>
              <a:t>910 707 633,81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рублей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28794" y="1340768"/>
            <a:ext cx="785818" cy="508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Доходы  бюджета – </a:t>
            </a:r>
            <a:r>
              <a:rPr lang="ru-RU" b="1" dirty="0" smtClean="0">
                <a:solidFill>
                  <a:schemeClr val="tx1"/>
                </a:solidFill>
              </a:rPr>
              <a:t>1 001 295 621,97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88" y="1643063"/>
            <a:ext cx="1500187" cy="1285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Доходы в расчете на 1 жителя за </a:t>
            </a:r>
            <a:r>
              <a:rPr lang="ru-RU" sz="1200" dirty="0" smtClean="0">
                <a:solidFill>
                  <a:schemeClr val="tx1"/>
                </a:solidFill>
              </a:rPr>
              <a:t>2016 </a:t>
            </a:r>
            <a:r>
              <a:rPr lang="ru-RU" sz="1200" dirty="0">
                <a:solidFill>
                  <a:schemeClr val="tx1"/>
                </a:solidFill>
              </a:rPr>
              <a:t>год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43 724,70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рубль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4688" y="4929188"/>
            <a:ext cx="1500187" cy="13573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Расходы в расчете на 1 жителя </a:t>
            </a:r>
            <a:r>
              <a:rPr lang="ru-RU" sz="1200" dirty="0" smtClean="0">
                <a:solidFill>
                  <a:schemeClr val="tx1"/>
                </a:solidFill>
              </a:rPr>
              <a:t>за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 2016 </a:t>
            </a:r>
            <a:r>
              <a:rPr lang="ru-RU" sz="1200" dirty="0">
                <a:solidFill>
                  <a:schemeClr val="tx1"/>
                </a:solidFill>
              </a:rPr>
              <a:t>год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42 248,13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рубля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3" name="Шестиугольник 12"/>
          <p:cNvSpPr/>
          <p:nvPr/>
        </p:nvSpPr>
        <p:spPr>
          <a:xfrm>
            <a:off x="2748308" y="3164851"/>
            <a:ext cx="2466881" cy="1500187"/>
          </a:xfrm>
          <a:prstGeom prst="hex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Бюджет </a:t>
            </a:r>
            <a:r>
              <a:rPr lang="ru-RU" sz="1400" b="1" dirty="0" smtClean="0">
                <a:solidFill>
                  <a:schemeClr val="tx1"/>
                </a:solidFill>
              </a:rPr>
              <a:t>Тяжинского муниципального района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1500188"/>
            <a:ext cx="785818" cy="4929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Расходы бюджета 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b="1" dirty="0" smtClean="0">
                <a:solidFill>
                  <a:schemeClr val="tx1"/>
                </a:solidFill>
              </a:rPr>
              <a:t>990 382 084,54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3" y="1176540"/>
            <a:ext cx="2701503" cy="54768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Общегосударственные вопросы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  <a:r>
              <a:rPr lang="ru-RU" sz="1200" b="1" dirty="0" smtClean="0">
                <a:solidFill>
                  <a:schemeClr val="tx1"/>
                </a:solidFill>
              </a:rPr>
              <a:t>33 544 472,98 рубль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</a:rPr>
              <a:t>оборона 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1 186 000,00 рублей </a:t>
            </a: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безопасность и правоохранительная </a:t>
            </a:r>
            <a:r>
              <a:rPr lang="ru-RU" sz="1200" dirty="0" smtClean="0">
                <a:solidFill>
                  <a:schemeClr val="tx1"/>
                </a:solidFill>
              </a:rPr>
              <a:t>деятельность – </a:t>
            </a:r>
            <a:r>
              <a:rPr lang="ru-RU" sz="1200" b="1" dirty="0" smtClean="0">
                <a:solidFill>
                  <a:schemeClr val="tx1"/>
                </a:solidFill>
              </a:rPr>
              <a:t>306 101,09 рубля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экономика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2 793 186,72 рублей 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Жилищно-коммунальное хозяйство – 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22 356 711,12 рублей </a:t>
            </a:r>
            <a:r>
              <a:rPr lang="ru-RU" sz="1200" dirty="0" smtClean="0">
                <a:solidFill>
                  <a:schemeClr val="tx1"/>
                </a:solidFill>
              </a:rPr>
              <a:t>  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Образование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457 117 647,50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Культура, кинематография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 98 738 047,99 рублей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Здравоохранение –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20 866 337,08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Социальная политика – 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275 949 669,27 рубля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Физическая культура и спорт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30 950,00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Средства массовой информации –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150 000,00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Обслуживание муниципального долга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  <a:r>
              <a:rPr lang="ru-RU" sz="1200" b="1" dirty="0" smtClean="0">
                <a:solidFill>
                  <a:schemeClr val="tx1"/>
                </a:solidFill>
              </a:rPr>
              <a:t>66 039,95 рубль</a:t>
            </a: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Межбюджетные трансферты общего характера-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77 276 920,84 рублей</a:t>
            </a:r>
            <a:endParaRPr lang="ru-RU" sz="1000" dirty="0"/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48872" cy="8114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Доходы бюджета Тяжинского </a:t>
            </a:r>
            <a:br>
              <a:rPr lang="ru-RU" sz="31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муниципального района за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0345349"/>
              </p:ext>
            </p:extLst>
          </p:nvPr>
        </p:nvGraphicFramePr>
        <p:xfrm>
          <a:off x="323850" y="1484313"/>
          <a:ext cx="8640763" cy="446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910"/>
                <a:gridCol w="2304256"/>
                <a:gridCol w="2304256"/>
                <a:gridCol w="1944341"/>
              </a:tblGrid>
              <a:tr h="1208154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Уточненный план, рублей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Исполнено, рублей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% исполнения 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20815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Налоговые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и неналоговые доходы 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88 926</a:t>
                      </a:r>
                      <a:r>
                        <a:rPr lang="ru-RU" sz="2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000,00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90 587 988,16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101,87%</a:t>
                      </a:r>
                    </a:p>
                  </a:txBody>
                  <a:tcPr marL="91438" marR="91438" marT="45717" marB="45717"/>
                </a:tc>
              </a:tr>
              <a:tr h="120815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Безвозмездные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поступления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932 597 056,73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910 707 633,81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97,65%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</a:tr>
              <a:tr h="83641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Итого доходов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1 021 523 056,73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1 001 295 621,97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98,02%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10795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Структура поступления доходов бюджета Тяжинского муниципального района в за 2016 год</a:t>
            </a:r>
          </a:p>
        </p:txBody>
      </p:sp>
      <p:graphicFrame>
        <p:nvGraphicFramePr>
          <p:cNvPr id="2" name="Содержимое 5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82074815"/>
              </p:ext>
            </p:extLst>
          </p:nvPr>
        </p:nvGraphicFramePr>
        <p:xfrm>
          <a:off x="1043608" y="1700808"/>
          <a:ext cx="7299325" cy="429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93610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Исполнение налоговых доходов бюджета Тяжинского муниципального района за 2016 год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5349179"/>
              </p:ext>
            </p:extLst>
          </p:nvPr>
        </p:nvGraphicFramePr>
        <p:xfrm>
          <a:off x="323850" y="1341438"/>
          <a:ext cx="8640764" cy="456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982"/>
                <a:gridCol w="1512168"/>
                <a:gridCol w="1440160"/>
                <a:gridCol w="1440159"/>
                <a:gridCol w="1512295"/>
              </a:tblGrid>
              <a:tr h="799381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Уточненный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план на 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2016г., тыс. рублей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Факт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2016 г., тыс. рублей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исполнения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за 2016 г.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исполнения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к 2015 г.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426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Налог на доходы физических лиц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61 329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62 217,4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101,4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98,6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859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Налоги на совокупный доход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10 321,0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10 522,8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101,9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105,8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2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Транспортный налог</a:t>
                      </a: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458,0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465,9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101,7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88,3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55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Государственная пошлина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1 718,0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1 743,3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90,8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Итого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по налоговым доходам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73 826,0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74 949,4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101,5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99,2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  <a:fontScheme name="Трек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隶书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Franklin Gothic Book"/>
      <a:ea typeface=""/>
      <a:cs typeface=""/>
      <a:font script="Jpan" typeface="HGｺﾞｼｯｸE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Трек">
    <a:fillStyleLst>
      <a:solidFill>
        <a:schemeClr val="phClr"/>
      </a:solidFill>
      <a:gradFill rotWithShape="1">
        <a:gsLst>
          <a:gs pos="0">
            <a:schemeClr val="phClr">
              <a:tint val="30000"/>
              <a:satMod val="250000"/>
            </a:schemeClr>
          </a:gs>
          <a:gs pos="72000">
            <a:schemeClr val="phClr">
              <a:tint val="75000"/>
              <a:satMod val="210000"/>
            </a:schemeClr>
          </a:gs>
          <a:gs pos="100000">
            <a:schemeClr val="phClr">
              <a:tint val="85000"/>
              <a:satMod val="210000"/>
            </a:schemeClr>
          </a:gs>
        </a:gsLst>
        <a:lin ang="5400000" scaled="1"/>
      </a:gradFill>
      <a:gradFill rotWithShape="1">
        <a:gsLst>
          <a:gs pos="0">
            <a:schemeClr val="phClr">
              <a:tint val="75000"/>
              <a:shade val="85000"/>
              <a:satMod val="230000"/>
            </a:schemeClr>
          </a:gs>
          <a:gs pos="25000">
            <a:schemeClr val="phClr">
              <a:tint val="90000"/>
              <a:shade val="70000"/>
              <a:satMod val="220000"/>
            </a:schemeClr>
          </a:gs>
          <a:gs pos="50000">
            <a:schemeClr val="phClr">
              <a:tint val="90000"/>
              <a:shade val="58000"/>
              <a:satMod val="225000"/>
            </a:schemeClr>
          </a:gs>
          <a:gs pos="65000">
            <a:schemeClr val="phClr">
              <a:tint val="90000"/>
              <a:shade val="58000"/>
              <a:satMod val="225000"/>
            </a:schemeClr>
          </a:gs>
          <a:gs pos="80000">
            <a:schemeClr val="phClr">
              <a:tint val="90000"/>
              <a:shade val="69000"/>
              <a:satMod val="220000"/>
            </a:schemeClr>
          </a:gs>
          <a:gs pos="100000">
            <a:schemeClr val="phClr">
              <a:tint val="77000"/>
              <a:shade val="80000"/>
              <a:satMod val="230000"/>
            </a:schemeClr>
          </a:gs>
        </a:gsLst>
        <a:lin ang="5400000" scaled="1"/>
      </a:gradFill>
    </a:fillStyleLst>
    <a:lnStyleLst>
      <a:ln w="100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phClr">
              <a:shade val="60000"/>
              <a:satMod val="110000"/>
            </a:schemeClr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05000"/>
            </a:schemeClr>
          </a:duotone>
        </a:blip>
        <a:tile tx="0" ty="0" sx="95000" sy="95000" flip="none" algn="t"/>
      </a:blipFill>
      <a:blipFill>
        <a:blip xmlns:r="http://schemas.openxmlformats.org/officeDocument/2006/relationships" r:embed="rId2">
          <a:duotone>
            <a:schemeClr val="phClr">
              <a:shade val="30000"/>
              <a:satMod val="455000"/>
            </a:schemeClr>
            <a:schemeClr val="phClr">
              <a:tint val="95000"/>
              <a:satMod val="120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5435</TotalTime>
  <Words>1992</Words>
  <Application>Microsoft Office PowerPoint</Application>
  <PresentationFormat>Экран (4:3)</PresentationFormat>
  <Paragraphs>484</Paragraphs>
  <Slides>30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Воздушный поток</vt:lpstr>
      <vt:lpstr>Отчет для граждан  </vt:lpstr>
      <vt:lpstr>Отчет для граждан –  информационный ресурс, содержащий данные   об исполнении бюджета Тяжинского муниципального района за отчетный финансовый год, в доступной для  широкого круга заинтересованных  пользователей форме </vt:lpstr>
      <vt:lpstr>Составление  бюджетной  отчетности осуществляет:  Финансовое управление по Тяжинскому району</vt:lpstr>
      <vt:lpstr>Этапы составления бюджетной отчетности</vt:lpstr>
      <vt:lpstr>Основные характеристики бюджета     Тяжинского муниципального района за 2016 год</vt:lpstr>
      <vt:lpstr>Основные параметры исполнения бюджета Тяжинского муниципального района за 2016 год</vt:lpstr>
      <vt:lpstr> Доходы бюджета Тяжинского  муниципального района за 2016 год</vt:lpstr>
      <vt:lpstr>Структура поступления доходов бюджета Тяжинского муниципального района в за 2016 год</vt:lpstr>
      <vt:lpstr>Исполнение налоговых доходов бюджета Тяжинского муниципального района за 2016 год</vt:lpstr>
      <vt:lpstr>Структура налоговых доходов бюджета Тяжинского муниципального района за 2016 год</vt:lpstr>
      <vt:lpstr>Динамика поступления основных видов налоговых доходов в бюджет Тяжинского муниципального района за 2015-2016гг.</vt:lpstr>
      <vt:lpstr>Исполнение неналоговых доходов бюджета Тяжинского муниципального района за 2016 год </vt:lpstr>
      <vt:lpstr>Структура неналоговых доходов бюджета Тяжинского муниципального района за 2016 год</vt:lpstr>
      <vt:lpstr>Динамика поступления неналоговых доходов в бюджет Тяжинского муниципального района  за 2015-2016гг.</vt:lpstr>
      <vt:lpstr>Безвозмездные поступления от других бюджетов бюджетной системы РФ в бюджет Тяжинского муниципального района в 2016 году                                                      </vt:lpstr>
      <vt:lpstr>Структура безвозмездных поступлений от других бюджетов бюджетной системы РФ в бюджет Тяжинского муниципального района за 2016 год</vt:lpstr>
      <vt:lpstr>Исполнение расходов бюджета Тяжинского муниципального района по отраслевому признаку в 2016 году </vt:lpstr>
      <vt:lpstr>Структура исполнения бюджета Тяжинского муниципального района по расходам за 2016 год</vt:lpstr>
      <vt:lpstr>Расходы бюджета Тяжинского муниципального района в области национальной экономики в 2016 году</vt:lpstr>
      <vt:lpstr>Расходы бюджета Тяжинского муниципального района на жилищно-коммунальное хозяйство в 2016 году</vt:lpstr>
      <vt:lpstr>Расходы бюджета Тяжинского муниципального района за 2016 год в сфере образования </vt:lpstr>
      <vt:lpstr>Расходы бюджета Тяжинского муниципального района за  2016 год в области культуры</vt:lpstr>
      <vt:lpstr>Расходы бюджета Тяжинского муниципального района за 2016 год в области здравоохранения</vt:lpstr>
      <vt:lpstr>Расходы бюджета Тяжинского муниципального района на социальную политику в 2016 году</vt:lpstr>
      <vt:lpstr>Расходы бюджета Тяжинского муниципального района за 2016 год в сфере физической культуры и спорта</vt:lpstr>
      <vt:lpstr>Исполнение муниципальных программ Тяжинского муниципального района в 2016 году</vt:lpstr>
      <vt:lpstr>Итоги реализации  муниципальных программ в 2016 году, (рублей)</vt:lpstr>
      <vt:lpstr>Итоги реализации  муниципальных программ в 2016 году, (рублей)</vt:lpstr>
      <vt:lpstr>Исполнение бюджета Тяжинского муниципального района по источникам финансирования дефицита бюджета в 2016 году, (рублей)</vt:lpstr>
      <vt:lpstr>Данные о муниципальном долге  Тяжинского муниципального района за 2016 год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оОт</dc:title>
  <dc:creator>User</dc:creator>
  <cp:lastModifiedBy>Специалист1 отдела доходов</cp:lastModifiedBy>
  <cp:revision>492</cp:revision>
  <cp:lastPrinted>2016-11-24T08:05:44Z</cp:lastPrinted>
  <dcterms:created xsi:type="dcterms:W3CDTF">2014-07-09T05:52:56Z</dcterms:created>
  <dcterms:modified xsi:type="dcterms:W3CDTF">2017-03-31T07:50:35Z</dcterms:modified>
</cp:coreProperties>
</file>