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32"/>
  </p:notesMasterIdLst>
  <p:sldIdLst>
    <p:sldId id="257" r:id="rId2"/>
    <p:sldId id="259" r:id="rId3"/>
    <p:sldId id="258" r:id="rId4"/>
    <p:sldId id="289" r:id="rId5"/>
    <p:sldId id="260" r:id="rId6"/>
    <p:sldId id="261" r:id="rId7"/>
    <p:sldId id="281" r:id="rId8"/>
    <p:sldId id="282" r:id="rId9"/>
    <p:sldId id="283" r:id="rId10"/>
    <p:sldId id="284" r:id="rId11"/>
    <p:sldId id="293" r:id="rId12"/>
    <p:sldId id="285" r:id="rId13"/>
    <p:sldId id="286" r:id="rId14"/>
    <p:sldId id="294" r:id="rId15"/>
    <p:sldId id="287" r:id="rId16"/>
    <p:sldId id="288" r:id="rId17"/>
    <p:sldId id="262" r:id="rId18"/>
    <p:sldId id="263" r:id="rId19"/>
    <p:sldId id="291" r:id="rId20"/>
    <p:sldId id="268" r:id="rId21"/>
    <p:sldId id="296" r:id="rId22"/>
    <p:sldId id="295" r:id="rId23"/>
    <p:sldId id="270" r:id="rId24"/>
    <p:sldId id="267" r:id="rId25"/>
    <p:sldId id="292" r:id="rId26"/>
    <p:sldId id="273" r:id="rId27"/>
    <p:sldId id="277" r:id="rId28"/>
    <p:sldId id="290" r:id="rId29"/>
    <p:sldId id="278" r:id="rId30"/>
    <p:sldId id="280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D3DE"/>
    <a:srgbClr val="FF9933"/>
    <a:srgbClr val="FF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28" autoAdjust="0"/>
    <p:restoredTop sz="94677" autoAdjust="0"/>
  </p:normalViewPr>
  <p:slideViewPr>
    <p:cSldViewPr>
      <p:cViewPr>
        <p:scale>
          <a:sx n="60" d="100"/>
          <a:sy n="60" d="100"/>
        </p:scale>
        <p:origin x="-2460" y="-12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/>
      <c:overlay val="0"/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389714117401268E-2"/>
          <c:y val="5.0284023495017802E-2"/>
          <c:w val="0.89117647058823579"/>
          <c:h val="0.57793764988009588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explosion val="25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6.8308233980539299E-2"/>
                  <c:y val="-0.26905628469370335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90,5%</a:t>
                    </a:r>
                    <a:endParaRPr lang="en-US" dirty="0"/>
                  </a:p>
                </c:rich>
              </c:tx>
              <c:numFmt formatCode="0.0%" sourceLinked="0"/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1198055984628717E-2"/>
                  <c:y val="6.343924938527362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7,9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numFmt formatCode="0.0%" sourceLinked="0"/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2253701540895968E-2"/>
                  <c:y val="8.525548607920430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3,6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numFmt formatCode="0.0%" sourceLinked="0"/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Sheet1!$B$1:$D$1</c:f>
              <c:strCache>
                <c:ptCount val="3"/>
                <c:pt idx="0">
                  <c:v>безвозмездные перечисления из областного бюджета 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90.5</c:v>
                </c:pt>
                <c:pt idx="1">
                  <c:v>7.9</c:v>
                </c:pt>
                <c:pt idx="2">
                  <c:v>1.6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cat>
            <c:strRef>
              <c:f>Sheet1!$B$1:$D$1</c:f>
              <c:strCache>
                <c:ptCount val="3"/>
                <c:pt idx="0">
                  <c:v>безвозмездные перечисления из областного бюджета 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cat>
            <c:strRef>
              <c:f>Sheet1!$B$1:$D$1</c:f>
              <c:strCache>
                <c:ptCount val="3"/>
                <c:pt idx="0">
                  <c:v>безвозмездные перечисления из областного бюджета 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78">
          <a:noFill/>
        </a:ln>
      </c:spPr>
    </c:plotArea>
    <c:legend>
      <c:legendPos val="b"/>
      <c:layout>
        <c:manualLayout>
          <c:xMode val="edge"/>
          <c:yMode val="edge"/>
          <c:x val="2.9231658950062793E-2"/>
          <c:y val="0.70604582409460459"/>
          <c:w val="0.9647059306634912"/>
          <c:h val="0.25061182208099819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79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553876711357031E-3"/>
          <c:y val="1.1771630370806356E-2"/>
          <c:w val="0.97605235156416259"/>
          <c:h val="0.8055467551547227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677">
              <a:solidFill>
                <a:srgbClr val="000000"/>
              </a:solidFill>
              <a:prstDash val="solid"/>
            </a:ln>
          </c:spPr>
          <c:explosion val="73"/>
          <c:dPt>
            <c:idx val="0"/>
            <c:bubble3D val="0"/>
            <c:explosion val="0"/>
            <c:spPr>
              <a:solidFill>
                <a:srgbClr val="00B050"/>
              </a:solidFill>
              <a:ln w="12677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B0F0"/>
              </a:solidFill>
              <a:ln w="12677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2677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FF00"/>
              </a:solidFill>
              <a:ln w="12677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7030A0"/>
              </a:solidFill>
              <a:ln w="12677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6600"/>
              </a:solidFill>
              <a:ln w="12677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822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dirty="0" smtClean="0"/>
                      <a:t>83,6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numFmt formatCode="0.0%" sourceLinked="0"/>
              <c:spPr>
                <a:noFill/>
                <a:ln w="2535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671113811070447E-3"/>
                  <c:y val="-3.0295173241992955E-2"/>
                </c:manualLayout>
              </c:layout>
              <c:tx>
                <c:rich>
                  <a:bodyPr/>
                  <a:lstStyle/>
                  <a:p>
                    <a:pPr>
                      <a:defRPr sz="1822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dirty="0" smtClean="0"/>
                      <a:t>13,2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numFmt formatCode="0.0%" sourceLinked="0"/>
              <c:spPr>
                <a:noFill/>
                <a:ln w="2535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493343737438226E-2"/>
                  <c:y val="-1.8336307137593676E-2"/>
                </c:manualLayout>
              </c:layout>
              <c:tx>
                <c:rich>
                  <a:bodyPr/>
                  <a:lstStyle/>
                  <a:p>
                    <a:pPr>
                      <a:defRPr sz="1822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dirty="0" smtClean="0"/>
                      <a:t>0,7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numFmt formatCode="0.0%" sourceLinked="0"/>
              <c:spPr>
                <a:noFill/>
                <a:ln w="2535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78125369463952E-2"/>
                  <c:y val="-4.5419955230728587E-2"/>
                </c:manualLayout>
              </c:layout>
              <c:tx>
                <c:rich>
                  <a:bodyPr/>
                  <a:lstStyle/>
                  <a:p>
                    <a:pPr>
                      <a:defRPr sz="1822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dirty="0" smtClean="0"/>
                      <a:t>2,5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numFmt formatCode="0.0%" sourceLinked="0"/>
              <c:spPr>
                <a:noFill/>
                <a:ln w="2535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numFmt formatCode="0.0%" sourceLinked="0"/>
            <c:spPr>
              <a:noFill/>
              <a:ln w="25350">
                <a:noFill/>
              </a:ln>
            </c:spPr>
            <c:txPr>
              <a:bodyPr/>
              <a:lstStyle/>
              <a:p>
                <a:pPr>
                  <a:defRPr sz="1824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Sheet1!$B$1:$G$1</c:f>
              <c:strCache>
                <c:ptCount val="4"/>
                <c:pt idx="0">
                  <c:v>налог на доходы физических лиц</c:v>
                </c:pt>
                <c:pt idx="1">
                  <c:v>налоги на совокупный доход</c:v>
                </c:pt>
                <c:pt idx="2">
                  <c:v>Транспортный налог</c:v>
                </c:pt>
                <c:pt idx="3">
                  <c:v>гос.пошлина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83.58</c:v>
                </c:pt>
                <c:pt idx="1">
                  <c:v>13.17</c:v>
                </c:pt>
                <c:pt idx="2" formatCode="0.0">
                  <c:v>0.7</c:v>
                </c:pt>
                <c:pt idx="3">
                  <c:v>2.5499999999999998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2677">
              <a:solidFill>
                <a:schemeClr val="tx1"/>
              </a:solidFill>
              <a:prstDash val="solid"/>
            </a:ln>
          </c:spPr>
          <c:explosion val="16"/>
          <c:dPt>
            <c:idx val="0"/>
            <c:bubble3D val="0"/>
            <c:spPr>
              <a:solidFill>
                <a:schemeClr val="accent1"/>
              </a:solidFill>
              <a:ln w="12677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chemeClr val="hlink"/>
              </a:solidFill>
              <a:ln w="12677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2677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2677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</c:dPt>
          <c:cat>
            <c:strRef>
              <c:f>Sheet1!$B$1:$G$1</c:f>
              <c:strCache>
                <c:ptCount val="4"/>
                <c:pt idx="0">
                  <c:v>налог на доходы физических лиц</c:v>
                </c:pt>
                <c:pt idx="1">
                  <c:v>налоги на совокупный доход</c:v>
                </c:pt>
                <c:pt idx="2">
                  <c:v>Транспортный налог</c:v>
                </c:pt>
                <c:pt idx="3">
                  <c:v>гос.пошлина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2677">
              <a:solidFill>
                <a:schemeClr val="tx1"/>
              </a:solidFill>
              <a:prstDash val="solid"/>
            </a:ln>
          </c:spPr>
          <c:explosion val="16"/>
          <c:dPt>
            <c:idx val="0"/>
            <c:bubble3D val="0"/>
            <c:spPr>
              <a:solidFill>
                <a:schemeClr val="accent1"/>
              </a:solidFill>
              <a:ln w="12677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677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chemeClr val="folHlink"/>
              </a:solidFill>
              <a:ln w="12677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2677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</c:dPt>
          <c:cat>
            <c:strRef>
              <c:f>Sheet1!$B$1:$G$1</c:f>
              <c:strCache>
                <c:ptCount val="4"/>
                <c:pt idx="0">
                  <c:v>налог на доходы физических лиц</c:v>
                </c:pt>
                <c:pt idx="1">
                  <c:v>налоги на совокупный доход</c:v>
                </c:pt>
                <c:pt idx="2">
                  <c:v>Транспортный налог</c:v>
                </c:pt>
                <c:pt idx="3">
                  <c:v>гос.пошлина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12677">
          <a:noFill/>
          <a:prstDash val="solid"/>
        </a:ln>
      </c:spPr>
    </c:plotArea>
    <c:legend>
      <c:legendPos val="b"/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8.1194580407178817E-3"/>
          <c:y val="0.82818536146783883"/>
          <c:w val="0.9778263696767634"/>
          <c:h val="0.1344066217738086"/>
        </c:manualLayout>
      </c:layout>
      <c:overlay val="0"/>
      <c:spPr>
        <a:noFill/>
        <a:ln w="3168">
          <a:noFill/>
          <a:prstDash val="solid"/>
        </a:ln>
      </c:spPr>
      <c:txPr>
        <a:bodyPr/>
        <a:lstStyle/>
        <a:p>
          <a:pPr>
            <a:defRPr sz="1672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22" b="0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2014 год</c:v>
                </c:pt>
                <c:pt idx="1">
                  <c:v>2015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77392.800000000003</c:v>
                </c:pt>
                <c:pt idx="1">
                  <c:v>63121.599999999999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совокупный доход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2014 год</c:v>
                </c:pt>
                <c:pt idx="1">
                  <c:v>2015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8957.5</c:v>
                </c:pt>
                <c:pt idx="1">
                  <c:v>9949.2000000000007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транспортный налог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2014 год</c:v>
                </c:pt>
                <c:pt idx="1">
                  <c:v>2015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464.7</c:v>
                </c:pt>
                <c:pt idx="1">
                  <c:v>527.70000000000005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гос. пошлина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2014 год</c:v>
                </c:pt>
                <c:pt idx="1">
                  <c:v>2015 год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1411.3</c:v>
                </c:pt>
                <c:pt idx="1">
                  <c:v>1918.8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36749824"/>
        <c:axId val="97012544"/>
        <c:axId val="0"/>
      </c:bar3DChart>
      <c:catAx>
        <c:axId val="36749824"/>
        <c:scaling>
          <c:orientation val="minMax"/>
        </c:scaling>
        <c:delete val="0"/>
        <c:axPos val="b"/>
        <c:majorTickMark val="out"/>
        <c:minorTickMark val="none"/>
        <c:tickLblPos val="nextTo"/>
        <c:crossAx val="97012544"/>
        <c:crosses val="autoZero"/>
        <c:auto val="1"/>
        <c:lblAlgn val="ctr"/>
        <c:lblOffset val="100"/>
        <c:noMultiLvlLbl val="0"/>
      </c:catAx>
      <c:valAx>
        <c:axId val="970125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7498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/>
      <c:overlay val="0"/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rgbClr val="7030A0"/>
              </a:solidFill>
            </c:spPr>
          </c:dPt>
          <c:dPt>
            <c:idx val="1"/>
            <c:bubble3D val="0"/>
            <c:spPr>
              <a:solidFill>
                <a:srgbClr val="00B050"/>
              </a:solidFill>
            </c:spPr>
          </c:dPt>
          <c:dPt>
            <c:idx val="2"/>
            <c:bubble3D val="0"/>
            <c:spPr>
              <a:solidFill>
                <a:srgbClr val="0070C0"/>
              </a:solidFill>
            </c:spPr>
          </c:dPt>
          <c:dPt>
            <c:idx val="3"/>
            <c:bubble3D val="0"/>
            <c:spPr>
              <a:solidFill>
                <a:srgbClr val="C00000"/>
              </a:solidFill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1.5246893350929614E-2"/>
                  <c:y val="-8.679673759721390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1790894248455164"/>
                  <c:y val="-5.881312427365414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Sheet1!$B$1:$F$1</c:f>
              <c:strCache>
                <c:ptCount val="5"/>
                <c:pt idx="0">
                  <c:v>Доходы от оказания платных услуг</c:v>
                </c:pt>
                <c:pt idx="1">
                  <c:v>Штрафы, санкции, возмещение ущерба</c:v>
                </c:pt>
                <c:pt idx="2">
                  <c:v>Доходы от использования имущества</c:v>
                </c:pt>
                <c:pt idx="3">
                  <c:v>Доходы от продажи материальных и нематериальных активов</c:v>
                </c:pt>
                <c:pt idx="4">
                  <c:v>Платежи при пользовании природными ресурсами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0.6</c:v>
                </c:pt>
                <c:pt idx="1">
                  <c:v>5.4</c:v>
                </c:pt>
                <c:pt idx="2">
                  <c:v>67.900000000000006</c:v>
                </c:pt>
                <c:pt idx="3">
                  <c:v>22.8</c:v>
                </c:pt>
                <c:pt idx="4">
                  <c:v>3.3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Sheet1!$B$1:$F$1</c:f>
              <c:strCache>
                <c:ptCount val="5"/>
                <c:pt idx="0">
                  <c:v>Доходы от оказания платных услуг</c:v>
                </c:pt>
                <c:pt idx="1">
                  <c:v>Штрафы, санкции, возмещение ущерба</c:v>
                </c:pt>
                <c:pt idx="2">
                  <c:v>Доходы от использования имущества</c:v>
                </c:pt>
                <c:pt idx="3">
                  <c:v>Доходы от продажи материальных и нематериальных активов</c:v>
                </c:pt>
                <c:pt idx="4">
                  <c:v>Платежи при пользовании природными ресурсами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Sheet1!$B$1:$F$1</c:f>
              <c:strCache>
                <c:ptCount val="5"/>
                <c:pt idx="0">
                  <c:v>Доходы от оказания платных услуг</c:v>
                </c:pt>
                <c:pt idx="1">
                  <c:v>Штрафы, санкции, возмещение ущерба</c:v>
                </c:pt>
                <c:pt idx="2">
                  <c:v>Доходы от использования имущества</c:v>
                </c:pt>
                <c:pt idx="3">
                  <c:v>Доходы от продажи материальных и нематериальных активов</c:v>
                </c:pt>
                <c:pt idx="4">
                  <c:v>Платежи при пользовании природными ресурсами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от оказания платных услуг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2014 год</c:v>
                </c:pt>
                <c:pt idx="1">
                  <c:v>2015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123.3</c:v>
                </c:pt>
                <c:pt idx="1">
                  <c:v>101.5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Штрафы, санкции, возмещение ущерба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2014 год</c:v>
                </c:pt>
                <c:pt idx="1">
                  <c:v>2015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1110.5</c:v>
                </c:pt>
                <c:pt idx="1">
                  <c:v>855.5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использования имущества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2014 год</c:v>
                </c:pt>
                <c:pt idx="1">
                  <c:v>2015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5153.7</c:v>
                </c:pt>
                <c:pt idx="1">
                  <c:v>10673.5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от продажи имущества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2014 год</c:v>
                </c:pt>
                <c:pt idx="1">
                  <c:v>2015 год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4930.5</c:v>
                </c:pt>
                <c:pt idx="1">
                  <c:v>3581.3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Платежи при пользовании природными ресурсами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2014 год</c:v>
                </c:pt>
                <c:pt idx="1">
                  <c:v>2015 год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495.9</c:v>
                </c:pt>
                <c:pt idx="1">
                  <c:v>518.4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2014 год</c:v>
                </c:pt>
                <c:pt idx="1">
                  <c:v>2015 год</c:v>
                </c:pt>
              </c:strCache>
            </c:strRef>
          </c:cat>
          <c:val>
            <c:numRef>
              <c:f>Лист1!$G$2:$G$3</c:f>
              <c:numCache>
                <c:formatCode>General</c:formatCode>
                <c:ptCount val="2"/>
                <c:pt idx="0">
                  <c:v>367.9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38747648"/>
        <c:axId val="39642816"/>
        <c:axId val="0"/>
      </c:bar3DChart>
      <c:catAx>
        <c:axId val="38747648"/>
        <c:scaling>
          <c:orientation val="minMax"/>
        </c:scaling>
        <c:delete val="0"/>
        <c:axPos val="b"/>
        <c:majorTickMark val="out"/>
        <c:minorTickMark val="none"/>
        <c:tickLblPos val="nextTo"/>
        <c:crossAx val="39642816"/>
        <c:crosses val="autoZero"/>
        <c:auto val="1"/>
        <c:lblAlgn val="ctr"/>
        <c:lblOffset val="100"/>
        <c:noMultiLvlLbl val="0"/>
      </c:catAx>
      <c:valAx>
        <c:axId val="39642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8747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582009485656396"/>
          <c:y val="2.525663815131652E-2"/>
          <c:w val="0.35909218584519043"/>
          <c:h val="0.9129605932963785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/>
      <c:overlay val="0"/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B0F0"/>
            </a:solidFill>
          </c:spPr>
          <c:explosion val="25"/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rgbClr val="C00000"/>
              </a:solidFill>
            </c:spPr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Sheet1!$B$1:$E$1</c:f>
              <c:strCache>
                <c:ptCount val="4"/>
                <c:pt idx="0">
                  <c:v>Дотация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35.4</c:v>
                </c:pt>
                <c:pt idx="1">
                  <c:v>2.1</c:v>
                </c:pt>
                <c:pt idx="2">
                  <c:v>61.5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Sheet1!$B$1:$E$1</c:f>
              <c:strCache>
                <c:ptCount val="4"/>
                <c:pt idx="0">
                  <c:v>Дотация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Sheet1!$B$1:$E$1</c:f>
              <c:strCache>
                <c:ptCount val="4"/>
                <c:pt idx="0">
                  <c:v>Дотация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5362479891584408E-2"/>
          <c:w val="0.71419256199532433"/>
          <c:h val="0.822665595372007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6"/>
          <c:dPt>
            <c:idx val="0"/>
            <c:bubble3D val="0"/>
            <c:spPr>
              <a:solidFill>
                <a:srgbClr val="FF6600"/>
              </a:solidFill>
            </c:spPr>
          </c:dPt>
          <c:dPt>
            <c:idx val="1"/>
            <c:bubble3D val="0"/>
            <c:spPr>
              <a:solidFill>
                <a:srgbClr val="002060"/>
              </a:solidFill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rgbClr val="92D050"/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</c:spPr>
          </c:dPt>
          <c:dPt>
            <c:idx val="5"/>
            <c:bubble3D val="0"/>
            <c:spPr>
              <a:solidFill>
                <a:srgbClr val="00FFFF"/>
              </a:solidFill>
            </c:spPr>
          </c:dPt>
          <c:dPt>
            <c:idx val="6"/>
            <c:bubble3D val="0"/>
            <c:spPr>
              <a:solidFill>
                <a:srgbClr val="0070C0"/>
              </a:solidFill>
            </c:spPr>
          </c:dPt>
          <c:dPt>
            <c:idx val="7"/>
            <c:bubble3D val="0"/>
            <c:spPr>
              <a:solidFill>
                <a:srgbClr val="00B050"/>
              </a:solidFill>
            </c:spPr>
          </c:dPt>
          <c:dPt>
            <c:idx val="8"/>
            <c:bubble3D val="0"/>
            <c:spPr>
              <a:solidFill>
                <a:srgbClr val="CC66FF"/>
              </a:solidFill>
            </c:spPr>
          </c:dPt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45</a:t>
                    </a:r>
                    <a:r>
                      <a:rPr lang="ru-RU" smtClean="0"/>
                      <a:t>,4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r>
                      <a:rPr lang="ru-RU" smtClean="0"/>
                      <a:t>,3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4.9703935834299356E-2"/>
                  <c:y val="5.0814845245156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    Общегосударственные вопросы</c:v>
                </c:pt>
                <c:pt idx="1">
                  <c:v>    Национальная экономика</c:v>
                </c:pt>
                <c:pt idx="2">
                  <c:v>    Жилищно-коммунальное хозяйство</c:v>
                </c:pt>
                <c:pt idx="3">
                  <c:v>    Образование</c:v>
                </c:pt>
                <c:pt idx="4">
                  <c:v>    Культура, кинематография</c:v>
                </c:pt>
                <c:pt idx="5">
                  <c:v>    Здравоохранение</c:v>
                </c:pt>
                <c:pt idx="6">
                  <c:v>    Социальная политика</c:v>
                </c:pt>
                <c:pt idx="7">
                  <c:v>другие</c:v>
                </c:pt>
                <c:pt idx="8">
                  <c:v>Межбюджетные трансферты общего характера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3.7</c:v>
                </c:pt>
                <c:pt idx="1">
                  <c:v>0.9</c:v>
                </c:pt>
                <c:pt idx="2">
                  <c:v>1.9</c:v>
                </c:pt>
                <c:pt idx="3">
                  <c:v>45.4</c:v>
                </c:pt>
                <c:pt idx="4">
                  <c:v>8.8000000000000007</c:v>
                </c:pt>
                <c:pt idx="5">
                  <c:v>2.8</c:v>
                </c:pt>
                <c:pt idx="6">
                  <c:v>26</c:v>
                </c:pt>
                <c:pt idx="7">
                  <c:v>0.3</c:v>
                </c:pt>
                <c:pt idx="8">
                  <c:v>10.199999999999999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22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993">
                <a:solidFill>
                  <a:schemeClr val="tx1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7585612398682936"/>
          <c:y val="1.5561500066945282E-2"/>
          <c:w val="0.2414387217991194"/>
          <c:h val="0.98344940944881887"/>
        </c:manualLayout>
      </c:layout>
      <c:overlay val="0"/>
      <c:txPr>
        <a:bodyPr/>
        <a:lstStyle/>
        <a:p>
          <a:pPr>
            <a:defRPr sz="81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62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143" b="0" i="0" u="none" strike="noStrike" baseline="0">
                <a:solidFill>
                  <a:srgbClr val="FF0000"/>
                </a:solidFill>
                <a:latin typeface="Lucida Sans Unicode"/>
                <a:ea typeface="Lucida Sans Unicode"/>
                <a:cs typeface="Lucida Sans Unicode"/>
              </a:defRPr>
            </a:pPr>
            <a:r>
              <a:rPr lang="ru-RU" sz="1800" b="0" dirty="0">
                <a:solidFill>
                  <a:schemeClr val="tx1"/>
                </a:solidFill>
              </a:rPr>
              <a:t>Удельный вес расходов, направленных на реализацию программ в 2015 </a:t>
            </a:r>
            <a:r>
              <a:rPr lang="ru-RU" sz="1800" b="0" dirty="0" smtClean="0">
                <a:solidFill>
                  <a:schemeClr val="tx1"/>
                </a:solidFill>
              </a:rPr>
              <a:t>году в общей сумме расходов бюджета Тяжинского</a:t>
            </a:r>
            <a:r>
              <a:rPr lang="ru-RU" sz="1800" b="0" baseline="0" dirty="0" smtClean="0">
                <a:solidFill>
                  <a:schemeClr val="tx1"/>
                </a:solidFill>
              </a:rPr>
              <a:t> муниципального района</a:t>
            </a:r>
            <a:endParaRPr lang="ru-RU" sz="1800" b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1032741617357002"/>
          <c:y val="5.5206951230306342E-3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61105157713274E-2"/>
          <c:y val="0.22299861072735563"/>
          <c:w val="0.66390350508820561"/>
          <c:h val="0.764044999638344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Удельный вес расходов, направленных на реализацию программ в 2015 году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786" b="0" i="0" u="none" strike="noStrike" baseline="0">
                    <a:solidFill>
                      <a:schemeClr val="tx1"/>
                    </a:solidFill>
                    <a:latin typeface="Lucida Sans Unicode"/>
                    <a:ea typeface="Lucida Sans Unicode"/>
                    <a:cs typeface="Lucida Sans Unicode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расходы в рамках программ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95.8</c:v>
                </c:pt>
                <c:pt idx="1">
                  <c:v>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205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508" b="0" i="0" u="none" strike="noStrike" baseline="0">
                <a:solidFill>
                  <a:schemeClr val="tx1"/>
                </a:solidFill>
                <a:latin typeface="Lucida Sans Unicode"/>
                <a:ea typeface="Lucida Sans Unicode"/>
                <a:cs typeface="Lucida Sans Unicode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508" b="0" i="0" u="none" strike="noStrike" baseline="0">
                <a:solidFill>
                  <a:schemeClr val="tx1"/>
                </a:solidFill>
                <a:latin typeface="Lucida Sans Unicode"/>
                <a:ea typeface="Lucida Sans Unicode"/>
                <a:cs typeface="Lucida Sans Unicode"/>
              </a:defRPr>
            </a:pPr>
            <a:endParaRPr lang="ru-RU"/>
          </a:p>
        </c:txPr>
      </c:legendEntry>
      <c:layout>
        <c:manualLayout>
          <c:xMode val="edge"/>
          <c:yMode val="edge"/>
          <c:x val="0.6874579718631062"/>
          <c:y val="0.27521430668624047"/>
          <c:w val="0.3031852936191195"/>
          <c:h val="0.47326817029227275"/>
        </c:manualLayout>
      </c:layout>
      <c:overlay val="0"/>
      <c:txPr>
        <a:bodyPr/>
        <a:lstStyle/>
        <a:p>
          <a:pPr>
            <a:defRPr sz="1508" b="0" i="0" u="none" strike="noStrike" baseline="0">
              <a:solidFill>
                <a:srgbClr val="FF0000"/>
              </a:solidFill>
              <a:latin typeface="Lucida Sans Unicode"/>
              <a:ea typeface="Lucida Sans Unicode"/>
              <a:cs typeface="Lucida Sans Unicode"/>
            </a:defRPr>
          </a:pPr>
          <a:endParaRPr lang="ru-RU"/>
        </a:p>
      </c:txPr>
    </c:legend>
    <c:plotVisOnly val="1"/>
    <c:dispBlanksAs val="zero"/>
    <c:showDLblsOverMax val="0"/>
  </c:chart>
  <c:spPr>
    <a:noFill/>
  </c:spPr>
  <c:txPr>
    <a:bodyPr/>
    <a:lstStyle/>
    <a:p>
      <a:pPr>
        <a:defRPr sz="1786" b="0" i="0" u="none" strike="noStrike" baseline="0">
          <a:solidFill>
            <a:srgbClr val="C0C0C0"/>
          </a:solidFill>
          <a:latin typeface="Lucida Sans Unicode"/>
          <a:ea typeface="Lucida Sans Unicode"/>
          <a:cs typeface="Lucida Sans Unicode"/>
        </a:defRPr>
      </a:pPr>
      <a:endParaRPr lang="ru-RU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tjnrf@ofukem.ru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tjnrf@ofukem.r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C4D2A9-29B8-45FE-B823-0A76A204C1CF}" type="doc">
      <dgm:prSet loTypeId="urn:microsoft.com/office/officeart/2005/8/layout/vList2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220E90E-569E-4981-BA75-4FEAA0599E16}">
      <dgm:prSet phldrT="[Текст]" custT="1"/>
      <dgm:spPr>
        <a:noFill/>
      </dgm:spPr>
      <dgm:t>
        <a:bodyPr/>
        <a:lstStyle/>
        <a:p>
          <a:r>
            <a:rPr lang="ru-RU" sz="20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Адрес : </a:t>
          </a:r>
          <a:r>
            <a:rPr lang="ru-RU" sz="2000" b="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652240, Кемеровская обл., </a:t>
          </a:r>
          <a:r>
            <a:rPr lang="ru-RU" sz="2000" b="0" i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пгт</a:t>
          </a:r>
          <a:r>
            <a:rPr lang="ru-RU" sz="2000" b="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. Тяжинский, ул. Советская , 1а  </a:t>
          </a:r>
        </a:p>
        <a:p>
          <a:r>
            <a:rPr lang="ru-RU" sz="20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Телефон, факс:    </a:t>
          </a:r>
          <a:r>
            <a:rPr lang="ru-RU" sz="2000" b="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8(38449) 2-86-88, 2-95-11    </a:t>
          </a:r>
        </a:p>
        <a:p>
          <a:r>
            <a:rPr lang="ru-RU" sz="20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Адрес электронной почты: </a:t>
          </a:r>
          <a:r>
            <a:rPr lang="en-US" sz="2000" b="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tjnrf@ofukem.ru</a:t>
          </a:r>
          <a:endParaRPr lang="ru-RU" sz="2000" b="0" i="1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5DDD7C5E-F8CA-4FC4-A454-CE17C9634607}" type="parTrans" cxnId="{91309ACB-B1EC-4047-B1E2-D57C87A79DB8}">
      <dgm:prSet/>
      <dgm:spPr/>
      <dgm:t>
        <a:bodyPr/>
        <a:lstStyle/>
        <a:p>
          <a:endParaRPr lang="ru-RU"/>
        </a:p>
      </dgm:t>
    </dgm:pt>
    <dgm:pt modelId="{2347416F-CCB1-450F-B102-18C7BD918200}" type="sibTrans" cxnId="{91309ACB-B1EC-4047-B1E2-D57C87A79DB8}">
      <dgm:prSet/>
      <dgm:spPr/>
      <dgm:t>
        <a:bodyPr/>
        <a:lstStyle/>
        <a:p>
          <a:endParaRPr lang="ru-RU"/>
        </a:p>
      </dgm:t>
    </dgm:pt>
    <dgm:pt modelId="{DEA1347A-1A71-4494-97A0-A23D4B3DC504}">
      <dgm:prSet phldrT="[Текст]" custT="1"/>
      <dgm:spPr>
        <a:noFill/>
      </dgm:spPr>
      <dgm:t>
        <a:bodyPr/>
        <a:lstStyle/>
        <a:p>
          <a:r>
            <a:rPr lang="ru-RU" sz="20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Режим работы:        </a:t>
          </a:r>
          <a:r>
            <a:rPr lang="ru-RU" sz="2000" b="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с 8-30 до 13-00, 14-00 до 17-30</a:t>
          </a:r>
        </a:p>
        <a:p>
          <a:r>
            <a:rPr lang="ru-RU" sz="20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Выходные дни:         </a:t>
          </a:r>
          <a:r>
            <a:rPr lang="ru-RU" sz="2000" b="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суббота и  воскресенье </a:t>
          </a:r>
          <a:endParaRPr lang="ru-RU" sz="2000" b="0" i="1" dirty="0">
            <a:solidFill>
              <a:srgbClr val="00B0F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AF695B-650E-4816-BDD8-D99F50185614}" type="sibTrans" cxnId="{7D722DBE-E4E3-47E9-A1F6-D360D66C6380}">
      <dgm:prSet/>
      <dgm:spPr/>
      <dgm:t>
        <a:bodyPr/>
        <a:lstStyle/>
        <a:p>
          <a:endParaRPr lang="ru-RU"/>
        </a:p>
      </dgm:t>
    </dgm:pt>
    <dgm:pt modelId="{C05F17F8-F987-468E-887E-E83D114DD977}" type="parTrans" cxnId="{7D722DBE-E4E3-47E9-A1F6-D360D66C6380}">
      <dgm:prSet/>
      <dgm:spPr/>
      <dgm:t>
        <a:bodyPr/>
        <a:lstStyle/>
        <a:p>
          <a:endParaRPr lang="ru-RU"/>
        </a:p>
      </dgm:t>
    </dgm:pt>
    <dgm:pt modelId="{27C94213-6FD9-4418-99DD-2330AD28B61F}" type="pres">
      <dgm:prSet presAssocID="{C2C4D2A9-29B8-45FE-B823-0A76A204C1C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E5F555-AD4A-407A-B3C0-A86FD80460C4}" type="pres">
      <dgm:prSet presAssocID="{B220E90E-569E-4981-BA75-4FEAA0599E16}" presName="parentText" presStyleLbl="node1" presStyleIdx="0" presStyleCnt="2" custScaleY="102498" custLinFactY="-10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19F763-9AA8-40CB-89B4-1865EA1DE891}" type="pres">
      <dgm:prSet presAssocID="{2347416F-CCB1-450F-B102-18C7BD918200}" presName="spacer" presStyleCnt="0"/>
      <dgm:spPr/>
    </dgm:pt>
    <dgm:pt modelId="{151E3222-0720-4BFC-9E94-E3E69A84CEB4}" type="pres">
      <dgm:prSet presAssocID="{DEA1347A-1A71-4494-97A0-A23D4B3DC504}" presName="parentText" presStyleLbl="node1" presStyleIdx="1" presStyleCnt="2" custLinFactNeighborY="-619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C7AB5E-FD32-4B53-8D6E-AF1E606417A9}" type="presOf" srcId="{B220E90E-569E-4981-BA75-4FEAA0599E16}" destId="{D9E5F555-AD4A-407A-B3C0-A86FD80460C4}" srcOrd="0" destOrd="0" presId="urn:microsoft.com/office/officeart/2005/8/layout/vList2"/>
    <dgm:cxn modelId="{148D27E9-8CEB-45B4-81F0-E4E7E4212255}" type="presOf" srcId="{DEA1347A-1A71-4494-97A0-A23D4B3DC504}" destId="{151E3222-0720-4BFC-9E94-E3E69A84CEB4}" srcOrd="0" destOrd="0" presId="urn:microsoft.com/office/officeart/2005/8/layout/vList2"/>
    <dgm:cxn modelId="{16BBC25E-56C8-40F7-8508-19A22BCEDFD1}" type="presOf" srcId="{C2C4D2A9-29B8-45FE-B823-0A76A204C1CF}" destId="{27C94213-6FD9-4418-99DD-2330AD28B61F}" srcOrd="0" destOrd="0" presId="urn:microsoft.com/office/officeart/2005/8/layout/vList2"/>
    <dgm:cxn modelId="{91309ACB-B1EC-4047-B1E2-D57C87A79DB8}" srcId="{C2C4D2A9-29B8-45FE-B823-0A76A204C1CF}" destId="{B220E90E-569E-4981-BA75-4FEAA0599E16}" srcOrd="0" destOrd="0" parTransId="{5DDD7C5E-F8CA-4FC4-A454-CE17C9634607}" sibTransId="{2347416F-CCB1-450F-B102-18C7BD918200}"/>
    <dgm:cxn modelId="{7D722DBE-E4E3-47E9-A1F6-D360D66C6380}" srcId="{C2C4D2A9-29B8-45FE-B823-0A76A204C1CF}" destId="{DEA1347A-1A71-4494-97A0-A23D4B3DC504}" srcOrd="1" destOrd="0" parTransId="{C05F17F8-F987-468E-887E-E83D114DD977}" sibTransId="{1EAF695B-650E-4816-BDD8-D99F50185614}"/>
    <dgm:cxn modelId="{30069006-0986-4846-A6AE-7A7B608674AB}" type="presParOf" srcId="{27C94213-6FD9-4418-99DD-2330AD28B61F}" destId="{D9E5F555-AD4A-407A-B3C0-A86FD80460C4}" srcOrd="0" destOrd="0" presId="urn:microsoft.com/office/officeart/2005/8/layout/vList2"/>
    <dgm:cxn modelId="{D3ABC73A-8051-4AD3-839C-B753BC5D0410}" type="presParOf" srcId="{27C94213-6FD9-4418-99DD-2330AD28B61F}" destId="{2319F763-9AA8-40CB-89B4-1865EA1DE891}" srcOrd="1" destOrd="0" presId="urn:microsoft.com/office/officeart/2005/8/layout/vList2"/>
    <dgm:cxn modelId="{8E883AB2-0F8A-46A8-A1B6-FACCC608CC63}" type="presParOf" srcId="{27C94213-6FD9-4418-99DD-2330AD28B61F}" destId="{151E3222-0720-4BFC-9E94-E3E69A84CEB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05FD72-EB77-4969-8341-B403CCC5328E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0AEE3F-3344-4C31-8255-6FD66DC1684D}" type="pres">
      <dgm:prSet presAssocID="{5F05FD72-EB77-4969-8341-B403CCC5328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D88AEDE0-E62B-4762-AC74-66AEA466DB97}" type="presOf" srcId="{5F05FD72-EB77-4969-8341-B403CCC5328E}" destId="{D40AEE3F-3344-4C31-8255-6FD66DC1684D}" srcOrd="0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5F555-AD4A-407A-B3C0-A86FD80460C4}">
      <dsp:nvSpPr>
        <dsp:cNvPr id="0" name=""/>
        <dsp:cNvSpPr/>
      </dsp:nvSpPr>
      <dsp:spPr>
        <a:xfrm>
          <a:off x="0" y="796990"/>
          <a:ext cx="8143875" cy="1325145"/>
        </a:xfrm>
        <a:prstGeom prst="roundRect">
          <a:avLst/>
        </a:pr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Адрес : </a:t>
          </a:r>
          <a:r>
            <a:rPr lang="ru-RU" sz="2000" b="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652240, Кемеровская обл., </a:t>
          </a:r>
          <a:r>
            <a:rPr lang="ru-RU" sz="2000" b="0" i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пгт</a:t>
          </a:r>
          <a:r>
            <a:rPr lang="ru-RU" sz="2000" b="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. Тяжинский, ул. Советская , 1а 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Телефон, факс:    </a:t>
          </a:r>
          <a:r>
            <a:rPr lang="ru-RU" sz="2000" b="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8(38449) 2-86-88, 2-95-11   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Адрес электронной почты: </a:t>
          </a:r>
          <a:r>
            <a:rPr lang="en-US" sz="2000" b="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tjnrf@ofukem.ru</a:t>
          </a:r>
          <a:endParaRPr lang="ru-RU" sz="2000" b="0" i="1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4688" y="861678"/>
        <a:ext cx="8014499" cy="1195769"/>
      </dsp:txXfrm>
    </dsp:sp>
    <dsp:sp modelId="{151E3222-0720-4BFC-9E94-E3E69A84CEB4}">
      <dsp:nvSpPr>
        <dsp:cNvPr id="0" name=""/>
        <dsp:cNvSpPr/>
      </dsp:nvSpPr>
      <dsp:spPr>
        <a:xfrm>
          <a:off x="0" y="2393475"/>
          <a:ext cx="8143875" cy="1292850"/>
        </a:xfrm>
        <a:prstGeom prst="roundRect">
          <a:avLst/>
        </a:prstGeom>
        <a:noFill/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Режим работы:        </a:t>
          </a:r>
          <a:r>
            <a:rPr lang="ru-RU" sz="2000" b="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с 8-30 до 13-00, 14-00 до 17-30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Выходные дни:         </a:t>
          </a:r>
          <a:r>
            <a:rPr lang="ru-RU" sz="2000" b="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суббота и  воскресенье </a:t>
          </a:r>
          <a:endParaRPr lang="ru-RU" sz="2000" b="0" i="1" kern="1200" dirty="0">
            <a:solidFill>
              <a:srgbClr val="00B0F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112" y="2456587"/>
        <a:ext cx="8017651" cy="11666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A0CC944-6826-4275-A6B0-723E6CF68A87}" type="datetimeFigureOut">
              <a:rPr lang="ru-RU"/>
              <a:pPr>
                <a:defRPr/>
              </a:pPr>
              <a:t>28.11.2016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FE54CE7-F7F7-4E86-AB3F-F79B4440F8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6171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A6C913-CC79-486B-9398-8BD0EBEE3BD6}" type="slidenum">
              <a:rPr lang="ru-RU" smtClean="0"/>
              <a:pPr eaLnBrk="1" hangingPunct="1"/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AEBC3-0178-4E16-B3B7-1647E41EE17F}" type="datetimeFigureOut">
              <a:rPr lang="ru-RU"/>
              <a:pPr>
                <a:defRPr/>
              </a:pPr>
              <a:t>28.11.2016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DD0AD-4820-4741-A637-B4417C2D57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125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946C5-22EF-4664-BD63-E909ECEF8DC3}" type="datetimeFigureOut">
              <a:rPr lang="ru-RU"/>
              <a:pPr>
                <a:defRPr/>
              </a:pPr>
              <a:t>28.11.2016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6E44E-E6D2-4AE4-A458-69B3B0DEA6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958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2D9DA-6D09-47C7-B097-39BE9588F524}" type="datetimeFigureOut">
              <a:rPr lang="ru-RU"/>
              <a:pPr>
                <a:defRPr/>
              </a:pPr>
              <a:t>28.11.2016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05E24-1C63-4BCC-9577-C58A3CB385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72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2053B-6D0C-4773-8C7C-8A66BF1CEFCC}" type="datetimeFigureOut">
              <a:rPr lang="ru-RU"/>
              <a:pPr>
                <a:defRPr/>
              </a:pPr>
              <a:t>28.11.2016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9B9AF-FCB9-4147-BB6E-95F769D381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355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D8DA2-CD04-49FD-8506-7C93CFB93808}" type="datetimeFigureOut">
              <a:rPr lang="ru-RU"/>
              <a:pPr>
                <a:defRPr/>
              </a:pPr>
              <a:t>28.11.2016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6DF4-8331-4FC9-9D25-C6E82D80E7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72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1DF51-C047-4800-831D-A3ACD42A63A8}" type="datetimeFigureOut">
              <a:rPr lang="ru-RU"/>
              <a:pPr>
                <a:defRPr/>
              </a:pPr>
              <a:t>28.11.2016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8DA3A-B488-4B76-B263-F0D3A074F3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17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7BBF7-A0C3-4FFE-B148-2B21396D6918}" type="datetimeFigureOut">
              <a:rPr lang="ru-RU"/>
              <a:pPr>
                <a:defRPr/>
              </a:pPr>
              <a:t>28.11.2016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40F22-8437-4442-A2F9-B8BC0FDEE5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75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18292-4478-4076-9498-A34F703ED2B6}" type="datetimeFigureOut">
              <a:rPr lang="ru-RU"/>
              <a:pPr>
                <a:defRPr/>
              </a:pPr>
              <a:t>28.11.2016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E8AA7-2492-43FA-B443-DED3F3C5F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19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EA159-31D4-47D3-B965-572F2AB09006}" type="datetimeFigureOut">
              <a:rPr lang="ru-RU"/>
              <a:pPr>
                <a:defRPr/>
              </a:pPr>
              <a:t>28.11.2016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D06E9-DAD1-4761-B417-C7D49CECE6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06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2D06F-06AC-47B5-8903-3BFFFE3F0E22}" type="datetimeFigureOut">
              <a:rPr lang="ru-RU"/>
              <a:pPr>
                <a:defRPr/>
              </a:pPr>
              <a:t>28.11.2016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0D029-7F4C-4D02-8787-4BFA6E71C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11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20E4E-A40D-47AC-BB85-CA87E6D8E987}" type="datetimeFigureOut">
              <a:rPr lang="ru-RU"/>
              <a:pPr>
                <a:defRPr/>
              </a:pPr>
              <a:t>28.11.2016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FC5DD-2263-4C91-87F4-A5FB05716F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57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197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0C64801-C157-493A-971F-B16981839BEA}" type="datetimeFigureOut">
              <a:rPr lang="ru-RU"/>
              <a:pPr>
                <a:defRPr/>
              </a:pPr>
              <a:t>28.11.2016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C1FD340-578C-47CD-98C6-533B8C328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35" r:id="rId4"/>
    <p:sldLayoutId id="2147484141" r:id="rId5"/>
    <p:sldLayoutId id="2147484136" r:id="rId6"/>
    <p:sldLayoutId id="2147484142" r:id="rId7"/>
    <p:sldLayoutId id="2147484143" r:id="rId8"/>
    <p:sldLayoutId id="2147484144" r:id="rId9"/>
    <p:sldLayoutId id="2147484137" r:id="rId10"/>
    <p:sldLayoutId id="214748414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285884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6700" dirty="0" smtClean="0"/>
              <a:t>            </a:t>
            </a:r>
            <a:r>
              <a:rPr lang="ru-RU" sz="5300" dirty="0" smtClean="0">
                <a:solidFill>
                  <a:schemeClr val="accent5">
                    <a:lumMod val="75000"/>
                  </a:schemeClr>
                </a:solidFill>
              </a:rPr>
              <a:t>Отчет </a:t>
            </a:r>
            <a:r>
              <a:rPr lang="ru-RU" sz="5300" dirty="0" smtClean="0">
                <a:solidFill>
                  <a:schemeClr val="accent5">
                    <a:lumMod val="75000"/>
                  </a:schemeClr>
                </a:solidFill>
              </a:rPr>
              <a:t>для граждан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683568" y="1772816"/>
            <a:ext cx="7786687" cy="4536504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5400" dirty="0" smtClean="0">
                <a:solidFill>
                  <a:schemeClr val="accent2"/>
                </a:solidFill>
              </a:rPr>
              <a:t>Об исполнении бюджета Тяжинского муниципального района 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ru-RU" sz="5400" dirty="0" smtClean="0">
                <a:solidFill>
                  <a:schemeClr val="accent2"/>
                </a:solidFill>
              </a:rPr>
              <a:t>за 2015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0"/>
            <a:ext cx="8281615" cy="11255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/>
              <a:t>Структура налоговых доходов бюджета </a:t>
            </a:r>
            <a:r>
              <a:rPr lang="ru-RU" sz="2400" dirty="0" err="1"/>
              <a:t>тяжинского</a:t>
            </a:r>
            <a:r>
              <a:rPr lang="ru-RU" sz="2400" dirty="0"/>
              <a:t> муниципального района за 2015 год</a:t>
            </a:r>
          </a:p>
        </p:txBody>
      </p:sp>
      <p:graphicFrame>
        <p:nvGraphicFramePr>
          <p:cNvPr id="2050" name="Содержимое 5"/>
          <p:cNvGraphicFramePr>
            <a:graphicFrameLocks noGrp="1" noChangeAspect="1"/>
          </p:cNvGraphicFramePr>
          <p:nvPr>
            <p:ph idx="1"/>
          </p:nvPr>
        </p:nvGraphicFramePr>
        <p:xfrm>
          <a:off x="1525588" y="1643063"/>
          <a:ext cx="6091237" cy="406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r:id="rId3" imgW="6090432" imgH="4060288" progId="">
                  <p:embed/>
                </p:oleObj>
              </mc:Choice>
              <mc:Fallback>
                <p:oleObj r:id="rId3" imgW="6090432" imgH="4060288" progId="">
                  <p:embed/>
                  <p:pic>
                    <p:nvPicPr>
                      <p:cNvPr id="0" name="Содержимое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8" y="1643063"/>
                        <a:ext cx="6091237" cy="4062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060552"/>
              </p:ext>
            </p:extLst>
          </p:nvPr>
        </p:nvGraphicFramePr>
        <p:xfrm>
          <a:off x="395536" y="1268760"/>
          <a:ext cx="8458200" cy="5394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Динамика поступления основных видов налоговых доходов в бюджет </a:t>
            </a:r>
            <a:r>
              <a:rPr lang="ru-RU" sz="2400" dirty="0" err="1"/>
              <a:t>тяжинского</a:t>
            </a:r>
            <a:r>
              <a:rPr lang="ru-RU" sz="2400" dirty="0"/>
              <a:t> муниципального </a:t>
            </a:r>
            <a:r>
              <a:rPr lang="ru-RU" sz="2400" dirty="0" smtClean="0"/>
              <a:t>района за 2014-2015гг.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8235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805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48464" cy="10081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Исполнение неналоговых доходов бюджета </a:t>
            </a:r>
            <a:r>
              <a:rPr lang="ru-RU" sz="2400" dirty="0" err="1" smtClean="0"/>
              <a:t>тяжинского</a:t>
            </a:r>
            <a:r>
              <a:rPr lang="ru-RU" sz="2400" dirty="0" smtClean="0"/>
              <a:t> муниципального района за 2015 год 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435555"/>
              </p:ext>
            </p:extLst>
          </p:nvPr>
        </p:nvGraphicFramePr>
        <p:xfrm>
          <a:off x="179388" y="1481138"/>
          <a:ext cx="8785224" cy="4805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422"/>
                <a:gridCol w="1512210"/>
                <a:gridCol w="1368190"/>
                <a:gridCol w="1440200"/>
                <a:gridCol w="1440202"/>
              </a:tblGrid>
              <a:tr h="786001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91443" marR="91443" marT="43667" marB="43667"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Уточненный</a:t>
                      </a:r>
                    </a:p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план на  </a:t>
                      </a:r>
                    </a:p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  2015г., тыс. рублей</a:t>
                      </a:r>
                    </a:p>
                  </a:txBody>
                  <a:tcPr marL="91443" marR="91443" marT="43667" marB="43667"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Факт 2015г., тыс. рублей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      %  исполнения </a:t>
                      </a:r>
                    </a:p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за 2015г.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      % исполнения</a:t>
                      </a:r>
                    </a:p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к 2014г.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/>
                </a:tc>
              </a:tr>
              <a:tr h="586088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Доходы от использования имущества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10 456,0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10 673,5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102,1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207,1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Платежи при пользовании природными ресурсами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516,0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518,4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100,5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104,5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96362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Доходы от оказания платных услуг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101,0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101,5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100,5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82,3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81519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Доходы от продажи материальных и нематериальных активов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3572,0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3581,3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100,3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72,6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8343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Штрафы, санкции,</a:t>
                      </a:r>
                      <a:r>
                        <a:rPr lang="ru-RU" sz="15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возмещение ущерба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834,0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855,5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102,6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77,0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3111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Итого по неналоговым доходам</a:t>
                      </a:r>
                      <a:endParaRPr lang="ru-RU" sz="15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L="91443" marR="91443" marT="43667" marB="4366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15 479,0</a:t>
                      </a:r>
                      <a:endParaRPr lang="ru-RU" sz="1700" b="1" dirty="0"/>
                    </a:p>
                  </a:txBody>
                  <a:tcPr marL="91443" marR="91443" marT="43667" marB="4366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15 730,2</a:t>
                      </a:r>
                      <a:endParaRPr lang="ru-RU" sz="1700" b="1" dirty="0"/>
                    </a:p>
                  </a:txBody>
                  <a:tcPr marL="91443" marR="91443" marT="43667" marB="4366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101,6</a:t>
                      </a:r>
                      <a:endParaRPr lang="ru-RU" sz="1700" b="1" dirty="0"/>
                    </a:p>
                  </a:txBody>
                  <a:tcPr marL="91443" marR="91443" marT="43667" marB="4366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129,1</a:t>
                      </a:r>
                      <a:endParaRPr lang="ru-RU" sz="1700" b="1" dirty="0"/>
                    </a:p>
                  </a:txBody>
                  <a:tcPr marL="91443" marR="91443" marT="43667" marB="43667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112474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Структура неналоговых доходов бюджета </a:t>
            </a:r>
            <a:r>
              <a:rPr lang="ru-RU" sz="2400" dirty="0" err="1" smtClean="0"/>
              <a:t>тяжинского</a:t>
            </a:r>
            <a:r>
              <a:rPr lang="ru-RU" sz="2400" dirty="0" smtClean="0"/>
              <a:t> муниципального района за 2015 году</a:t>
            </a:r>
            <a:endParaRPr lang="ru-RU" sz="2400" dirty="0"/>
          </a:p>
        </p:txBody>
      </p:sp>
      <p:graphicFrame>
        <p:nvGraphicFramePr>
          <p:cNvPr id="2" name="Содержимое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739261"/>
              </p:ext>
            </p:extLst>
          </p:nvPr>
        </p:nvGraphicFramePr>
        <p:xfrm>
          <a:off x="323850" y="1125538"/>
          <a:ext cx="8467725" cy="5732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Динамика поступления </a:t>
            </a:r>
            <a:r>
              <a:rPr lang="ru-RU" sz="2400" dirty="0" smtClean="0"/>
              <a:t>неналоговых </a:t>
            </a:r>
            <a:r>
              <a:rPr lang="ru-RU" sz="2400" dirty="0"/>
              <a:t>доходов в бюджет </a:t>
            </a:r>
            <a:r>
              <a:rPr lang="ru-RU" sz="2400" dirty="0" err="1"/>
              <a:t>тяжинского</a:t>
            </a:r>
            <a:r>
              <a:rPr lang="ru-RU" sz="2400" dirty="0"/>
              <a:t> муниципального </a:t>
            </a:r>
            <a:r>
              <a:rPr lang="ru-RU" sz="2400" dirty="0" smtClean="0"/>
              <a:t>района </a:t>
            </a:r>
            <a:br>
              <a:rPr lang="ru-RU" sz="2400" dirty="0" smtClean="0"/>
            </a:br>
            <a:r>
              <a:rPr lang="ru-RU" sz="2400" dirty="0" smtClean="0"/>
              <a:t>за </a:t>
            </a:r>
            <a:r>
              <a:rPr lang="ru-RU" sz="2400" dirty="0" smtClean="0"/>
              <a:t>2014-2015гГ.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744203"/>
              </p:ext>
            </p:extLst>
          </p:nvPr>
        </p:nvGraphicFramePr>
        <p:xfrm>
          <a:off x="461376" y="1124745"/>
          <a:ext cx="86868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87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7" y="0"/>
            <a:ext cx="8496944" cy="12858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/>
              <a:t>Безвозмездные поступления от других бюджетов бюджетной системы РФ в бюджет </a:t>
            </a:r>
            <a:r>
              <a:rPr lang="ru-RU" sz="2400" dirty="0" err="1"/>
              <a:t>тяжинского</a:t>
            </a:r>
            <a:r>
              <a:rPr lang="ru-RU" sz="2400" dirty="0"/>
              <a:t> муниципального района в 2015 </a:t>
            </a:r>
            <a:r>
              <a:rPr lang="ru-RU" sz="2400" dirty="0" smtClean="0"/>
              <a:t>году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1600" dirty="0" smtClean="0">
                <a:effectLst/>
              </a:rPr>
              <a:t>                                                     </a:t>
            </a:r>
            <a:endParaRPr lang="ru-RU" sz="1600" dirty="0">
              <a:effectLst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3723958"/>
              </p:ext>
            </p:extLst>
          </p:nvPr>
        </p:nvGraphicFramePr>
        <p:xfrm>
          <a:off x="179388" y="1428750"/>
          <a:ext cx="8785224" cy="4362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500"/>
                <a:gridCol w="1872208"/>
                <a:gridCol w="1944216"/>
                <a:gridCol w="1584300"/>
              </a:tblGrid>
              <a:tr h="920130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Уточненный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план,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тыс. рублей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Фактически поступило,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тыс. рублей </a:t>
                      </a:r>
                    </a:p>
                    <a:p>
                      <a:pPr algn="ctr"/>
                      <a:endParaRPr lang="ru-RU" sz="1600" b="0" dirty="0" smtClean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  <a:p>
                      <a:pPr algn="r"/>
                      <a:endParaRPr lang="ru-RU" sz="1200" b="0" dirty="0" smtClean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% исполнения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/>
                </a:tc>
              </a:tr>
              <a:tr h="60656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Дотации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307 148,0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307 148,0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100,0%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Субсидии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21 883,9</a:t>
                      </a:r>
                    </a:p>
                  </a:txBody>
                  <a:tcPr marT="45715" marB="457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17 990,1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82,2%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Субвенции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570 567,7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533 852,5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93,6%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124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Иные межбюджетные трансферты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8 865,8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8 865,8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100,0%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4124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Итого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безвозмездных поступлений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908 465,4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867 856,4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95,5%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5715" marB="45715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73"/>
            <a:ext cx="8064896" cy="121442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Структура безвозмездных поступлений от других бюджетов бюджетной системы РФ в бюджет </a:t>
            </a:r>
            <a:r>
              <a:rPr lang="ru-RU" sz="2000" dirty="0" err="1" smtClean="0"/>
              <a:t>тяжинского</a:t>
            </a:r>
            <a:r>
              <a:rPr lang="ru-RU" sz="2000" dirty="0" smtClean="0"/>
              <a:t> муниципального района за 2015 год</a:t>
            </a:r>
            <a:endParaRPr lang="ru-RU" sz="2000" dirty="0"/>
          </a:p>
        </p:txBody>
      </p:sp>
      <p:graphicFrame>
        <p:nvGraphicFramePr>
          <p:cNvPr id="3" name="Содержимое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164756"/>
              </p:ext>
            </p:extLst>
          </p:nvPr>
        </p:nvGraphicFramePr>
        <p:xfrm>
          <a:off x="325438" y="1412875"/>
          <a:ext cx="8320087" cy="5110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802" y="188640"/>
            <a:ext cx="8842248" cy="107154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solidFill>
                  <a:schemeClr val="accent3">
                    <a:lumMod val="50000"/>
                  </a:schemeClr>
                </a:solidFill>
              </a:rPr>
              <a:t>Исполнение расходов бюджета </a:t>
            </a:r>
            <a:r>
              <a:rPr lang="ru-RU" sz="2200" dirty="0" err="1" smtClean="0">
                <a:solidFill>
                  <a:schemeClr val="accent3">
                    <a:lumMod val="50000"/>
                  </a:schemeClr>
                </a:solidFill>
              </a:rPr>
              <a:t>тяжинского</a:t>
            </a:r>
            <a:r>
              <a:rPr lang="ru-RU" sz="2200" dirty="0" smtClean="0">
                <a:solidFill>
                  <a:schemeClr val="accent3">
                    <a:lumMod val="50000"/>
                  </a:schemeClr>
                </a:solidFill>
              </a:rPr>
              <a:t> муниципального района по отраслевому признаку </a:t>
            </a:r>
            <a:br>
              <a:rPr lang="ru-RU" sz="22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200" dirty="0" smtClean="0">
                <a:solidFill>
                  <a:schemeClr val="accent3">
                    <a:lumMod val="50000"/>
                  </a:schemeClr>
                </a:solidFill>
              </a:rPr>
              <a:t>в 2015 году</a:t>
            </a:r>
            <a:br>
              <a:rPr lang="ru-RU" sz="2200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22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530436"/>
              </p:ext>
            </p:extLst>
          </p:nvPr>
        </p:nvGraphicFramePr>
        <p:xfrm>
          <a:off x="467544" y="1268760"/>
          <a:ext cx="8429625" cy="5129113"/>
        </p:xfrm>
        <a:graphic>
          <a:graphicData uri="http://schemas.openxmlformats.org/drawingml/2006/table">
            <a:tbl>
              <a:tblPr/>
              <a:tblGrid>
                <a:gridCol w="3423295"/>
                <a:gridCol w="1872208"/>
                <a:gridCol w="1728192"/>
                <a:gridCol w="1405930"/>
              </a:tblGrid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Уточненный план, 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рублей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Исполнено,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рублей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исполнения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Общегосударственные вопросы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39 149 938,84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37 353 151,88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95,4%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Национальная оборона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1 356 100,00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1 356 100,00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100,00%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221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Национальная безопасность и правоохранительная деятельность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519 402,53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518 633,43</a:t>
                      </a:r>
                    </a:p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99,9%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Национальная экономика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8 750 159,71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8 740 479,71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99,9%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Жилищно-коммунальное хозяйство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23 028 232,52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19 243 977,17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83,6%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Образование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489 841 764,15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457 569 290,86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93,4%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Культура, кинематография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95 954 256,47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88 590 867,18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92,3%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Здравоохранение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30 068 975,32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28 211 955,55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93,8%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Социальная политика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280 513 358,75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262 037 264,50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93,4%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Физическая культура и спорт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84 637,00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84 637,00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Средства массовой информации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987 664,14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948 720,11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96,1%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221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Обслуживание государственного и муниципального долга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249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500,00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209 981,26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84,2%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1938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Межбюджетные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трансферты общего характера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107 425 954,27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103 303 628,43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96,2%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098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Всего расходов: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1 077 929 943,70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1 008 168 687,08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93,5%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0"/>
            <a:ext cx="8842248" cy="107154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Структура Исполнения бюджета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</a:rPr>
              <a:t>тяжинского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муниципального района по расходам за 2015 год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2" name="Содержимое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53558150"/>
              </p:ext>
            </p:extLst>
          </p:nvPr>
        </p:nvGraphicFramePr>
        <p:xfrm>
          <a:off x="488823" y="1340768"/>
          <a:ext cx="8647112" cy="5033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842248" cy="107154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Расходы бюджета Тяжинского муниципального района в области национальной экономики в 2015 году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1590506"/>
            <a:ext cx="914400" cy="400857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</a:rPr>
              <a:t>Всего расходов – 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</a:rPr>
              <a:t>8 740 479,71 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539552" y="5949276"/>
            <a:ext cx="8043893" cy="678533"/>
          </a:xfrm>
          <a:prstGeom prst="left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Расходы на 1 жителя в 2015 году </a:t>
            </a:r>
            <a:r>
              <a:rPr lang="ru-RU" sz="1600" dirty="0" smtClean="0">
                <a:solidFill>
                  <a:schemeClr val="tx1"/>
                </a:solidFill>
              </a:rPr>
              <a:t>– </a:t>
            </a:r>
            <a:r>
              <a:rPr lang="ru-RU" sz="1600" b="1" dirty="0" smtClean="0">
                <a:solidFill>
                  <a:schemeClr val="tx1"/>
                </a:solidFill>
              </a:rPr>
              <a:t>377,77 </a:t>
            </a:r>
            <a:r>
              <a:rPr lang="ru-RU" sz="1600" b="1" dirty="0">
                <a:solidFill>
                  <a:schemeClr val="tx1"/>
                </a:solidFill>
              </a:rPr>
              <a:t>рублей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559138" y="1577317"/>
            <a:ext cx="5688632" cy="127561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Средства </a:t>
            </a:r>
            <a:r>
              <a:rPr lang="ru-RU" sz="1600" dirty="0">
                <a:solidFill>
                  <a:schemeClr val="tx1"/>
                </a:solidFill>
              </a:rPr>
              <a:t>гранта, полученного за исполнение отдельных показателей в области сельского  </a:t>
            </a:r>
            <a:r>
              <a:rPr lang="ru-RU" sz="1600" dirty="0" smtClean="0">
                <a:solidFill>
                  <a:schemeClr val="tx1"/>
                </a:solidFill>
              </a:rPr>
              <a:t>хозяйства –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300 000 рублей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73166" y="3140968"/>
            <a:ext cx="5688632" cy="1152127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Государственная поддержка малого </a:t>
            </a:r>
            <a:r>
              <a:rPr lang="ru-RU" sz="1600" dirty="0" smtClean="0">
                <a:solidFill>
                  <a:schemeClr val="tx1"/>
                </a:solidFill>
              </a:rPr>
              <a:t>предпринимательства – </a:t>
            </a:r>
            <a:r>
              <a:rPr lang="ru-RU" sz="1600" b="1" dirty="0" smtClean="0">
                <a:solidFill>
                  <a:schemeClr val="tx1"/>
                </a:solidFill>
              </a:rPr>
              <a:t>4 093 833,34 </a:t>
            </a:r>
            <a:r>
              <a:rPr lang="ru-RU" sz="1600" b="1" dirty="0" smtClean="0">
                <a:solidFill>
                  <a:schemeClr val="tx1"/>
                </a:solidFill>
              </a:rPr>
              <a:t>рубля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70612" y="4581128"/>
            <a:ext cx="5665683" cy="101794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Иные межбюджетные трансферты в бюджеты сельских поселений для снабжения </a:t>
            </a:r>
            <a:r>
              <a:rPr lang="ru-RU" sz="1600" dirty="0">
                <a:solidFill>
                  <a:schemeClr val="tx1"/>
                </a:solidFill>
              </a:rPr>
              <a:t>населения </a:t>
            </a:r>
            <a:r>
              <a:rPr lang="ru-RU" sz="1600" dirty="0" smtClean="0">
                <a:solidFill>
                  <a:schemeClr val="tx1"/>
                </a:solidFill>
              </a:rPr>
              <a:t>топливом –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4 346 646,37 рублей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лево 13"/>
          <p:cNvSpPr/>
          <p:nvPr/>
        </p:nvSpPr>
        <p:spPr>
          <a:xfrm>
            <a:off x="7399609" y="1856762"/>
            <a:ext cx="1638910" cy="716728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3,43%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5" name="Стрелка влево 14"/>
          <p:cNvSpPr/>
          <p:nvPr/>
        </p:nvSpPr>
        <p:spPr>
          <a:xfrm>
            <a:off x="7391765" y="3284985"/>
            <a:ext cx="1638910" cy="741854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46,84%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7" name="Стрелка влево 16"/>
          <p:cNvSpPr/>
          <p:nvPr/>
        </p:nvSpPr>
        <p:spPr>
          <a:xfrm>
            <a:off x="7380312" y="4560851"/>
            <a:ext cx="1638910" cy="782472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49,73%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45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641080" cy="3168352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Отчет для граждан – </a:t>
            </a:r>
            <a:r>
              <a:rPr lang="ru-RU" sz="31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31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100" dirty="0">
                <a:solidFill>
                  <a:schemeClr val="accent5">
                    <a:lumMod val="75000"/>
                  </a:schemeClr>
                </a:solidFill>
              </a:rPr>
              <a:t>информационный    ресурс, содержащий данные   об    исполнении  бюджета  Тяжинского муниципального района  за отчетный финансовый год, в доступной для</a:t>
            </a:r>
            <a:br>
              <a:rPr lang="ru-RU" sz="31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100" dirty="0">
                <a:solidFill>
                  <a:schemeClr val="accent5">
                    <a:lumMod val="75000"/>
                  </a:schemeClr>
                </a:solidFill>
              </a:rPr>
              <a:t> широкого круга заинтересованных </a:t>
            </a:r>
            <a:br>
              <a:rPr lang="ru-RU" sz="31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100" dirty="0">
                <a:solidFill>
                  <a:schemeClr val="accent5">
                    <a:lumMod val="75000"/>
                  </a:schemeClr>
                </a:solidFill>
              </a:rPr>
              <a:t>пользователей форме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005064"/>
            <a:ext cx="864096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39200" cy="1295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Расходы бюджета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</a:rPr>
              <a:t>тяжинского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муниципального района на жилищно-коммунальное хозяйство в 2015 году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79512" y="1124744"/>
            <a:ext cx="2562960" cy="20247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Мероприятия в области жилищного хозяйства-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1 480 737,33 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80681" y="3423415"/>
            <a:ext cx="2561791" cy="24058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Мероприятия в области </a:t>
            </a:r>
            <a:r>
              <a:rPr lang="ru-RU" dirty="0" smtClean="0">
                <a:solidFill>
                  <a:schemeClr val="tx1"/>
                </a:solidFill>
              </a:rPr>
              <a:t>коммунального хозяйства –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17 763 239,84 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трелка влево 6"/>
          <p:cNvSpPr/>
          <p:nvPr/>
        </p:nvSpPr>
        <p:spPr>
          <a:xfrm>
            <a:off x="2617552" y="1921794"/>
            <a:ext cx="5022303" cy="1075158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Уплата взносов </a:t>
            </a:r>
            <a:r>
              <a:rPr lang="ru-RU" sz="1600" dirty="0">
                <a:solidFill>
                  <a:schemeClr val="tx1"/>
                </a:solidFill>
              </a:rPr>
              <a:t>за капитальный ремонт многоквартирных домов  </a:t>
            </a:r>
            <a:r>
              <a:rPr lang="ru-RU" sz="1600" dirty="0" smtClean="0">
                <a:solidFill>
                  <a:schemeClr val="tx1"/>
                </a:solidFill>
              </a:rPr>
              <a:t>- </a:t>
            </a:r>
            <a:r>
              <a:rPr lang="ru-RU" sz="1600" b="1" dirty="0" smtClean="0">
                <a:solidFill>
                  <a:schemeClr val="tx1"/>
                </a:solidFill>
              </a:rPr>
              <a:t>331 737,33 рублей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Стрелка влево 12"/>
          <p:cNvSpPr/>
          <p:nvPr/>
        </p:nvSpPr>
        <p:spPr>
          <a:xfrm>
            <a:off x="2492047" y="5018505"/>
            <a:ext cx="5148202" cy="1132704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Приобретение мусоровоза </a:t>
            </a:r>
            <a:r>
              <a:rPr lang="ru-RU" sz="1600" dirty="0" smtClean="0">
                <a:solidFill>
                  <a:schemeClr val="tx1"/>
                </a:solidFill>
              </a:rPr>
              <a:t> в муниципальную собственность – </a:t>
            </a:r>
            <a:r>
              <a:rPr lang="ru-RU" sz="1600" b="1" dirty="0" smtClean="0">
                <a:solidFill>
                  <a:schemeClr val="tx1"/>
                </a:solidFill>
              </a:rPr>
              <a:t>2 085 000 рублей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лево 13"/>
          <p:cNvSpPr/>
          <p:nvPr/>
        </p:nvSpPr>
        <p:spPr>
          <a:xfrm>
            <a:off x="2686538" y="3715831"/>
            <a:ext cx="4953711" cy="1881920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Организация в границах </a:t>
            </a:r>
            <a:r>
              <a:rPr lang="ru-RU" sz="1600" dirty="0" smtClean="0">
                <a:solidFill>
                  <a:schemeClr val="tx1"/>
                </a:solidFill>
              </a:rPr>
              <a:t>сельских поселений </a:t>
            </a:r>
            <a:r>
              <a:rPr lang="ru-RU" sz="1600" dirty="0">
                <a:solidFill>
                  <a:schemeClr val="tx1"/>
                </a:solidFill>
              </a:rPr>
              <a:t>электро-, тепло-, газо- и водоснабжения населения, </a:t>
            </a:r>
            <a:r>
              <a:rPr lang="ru-RU" sz="1600" dirty="0" smtClean="0">
                <a:solidFill>
                  <a:schemeClr val="tx1"/>
                </a:solidFill>
              </a:rPr>
              <a:t>водоотведения –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15 214 081,68 </a:t>
            </a:r>
            <a:r>
              <a:rPr lang="ru-RU" sz="1600" b="1" dirty="0" smtClean="0">
                <a:solidFill>
                  <a:schemeClr val="tx1"/>
                </a:solidFill>
              </a:rPr>
              <a:t>рубль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5" name="Стрелка влево 14"/>
          <p:cNvSpPr/>
          <p:nvPr/>
        </p:nvSpPr>
        <p:spPr>
          <a:xfrm>
            <a:off x="2420195" y="3149479"/>
            <a:ext cx="5219660" cy="1132704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Расходы на </a:t>
            </a:r>
            <a:r>
              <a:rPr lang="ru-RU" sz="1600" dirty="0">
                <a:solidFill>
                  <a:schemeClr val="tx1"/>
                </a:solidFill>
              </a:rPr>
              <a:t>строительства водопровода в </a:t>
            </a:r>
            <a:r>
              <a:rPr lang="ru-RU" sz="1600" dirty="0" err="1">
                <a:solidFill>
                  <a:schemeClr val="tx1"/>
                </a:solidFill>
              </a:rPr>
              <a:t>д.Старый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Урюп</a:t>
            </a:r>
            <a:r>
              <a:rPr lang="ru-RU" sz="1600" dirty="0" smtClean="0">
                <a:solidFill>
                  <a:schemeClr val="tx1"/>
                </a:solidFill>
              </a:rPr>
              <a:t> – </a:t>
            </a:r>
            <a:r>
              <a:rPr lang="ru-RU" sz="1600" b="1" dirty="0" smtClean="0">
                <a:solidFill>
                  <a:schemeClr val="tx1"/>
                </a:solidFill>
              </a:rPr>
              <a:t>464 158,16 рублей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7" name="Стрелка влево 16"/>
          <p:cNvSpPr/>
          <p:nvPr/>
        </p:nvSpPr>
        <p:spPr>
          <a:xfrm>
            <a:off x="2546812" y="1107512"/>
            <a:ext cx="5093043" cy="1132704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Расходы на </a:t>
            </a:r>
            <a:r>
              <a:rPr lang="ru-RU" sz="1600" dirty="0">
                <a:solidFill>
                  <a:schemeClr val="tx1"/>
                </a:solidFill>
              </a:rPr>
              <a:t>переселение граждан из аварийного жилого </a:t>
            </a:r>
            <a:r>
              <a:rPr lang="ru-RU" sz="1600" dirty="0" smtClean="0">
                <a:solidFill>
                  <a:schemeClr val="tx1"/>
                </a:solidFill>
              </a:rPr>
              <a:t>фонда - </a:t>
            </a:r>
            <a:r>
              <a:rPr lang="ru-RU" sz="1600" b="1" dirty="0" smtClean="0">
                <a:solidFill>
                  <a:schemeClr val="tx1"/>
                </a:solidFill>
              </a:rPr>
              <a:t>1 149 000 рублей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7805278" y="1369118"/>
            <a:ext cx="978408" cy="58482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6,0%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7806935" y="2166958"/>
            <a:ext cx="978408" cy="584829"/>
          </a:xfrm>
          <a:prstGeom prst="homePlate">
            <a:avLst>
              <a:gd name="adj" fmla="val 473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1,7%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7805278" y="3423415"/>
            <a:ext cx="978408" cy="58482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2,4%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7805278" y="4204903"/>
            <a:ext cx="1113082" cy="88351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79,1%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8" name="Пятиугольник 17"/>
          <p:cNvSpPr/>
          <p:nvPr/>
        </p:nvSpPr>
        <p:spPr>
          <a:xfrm>
            <a:off x="7805278" y="5305337"/>
            <a:ext cx="1021267" cy="52389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ysClr val="windowText" lastClr="000000"/>
                </a:solidFill>
              </a:rPr>
              <a:t>10,8%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9" name="Двойная стрелка влево/вправо 18"/>
          <p:cNvSpPr/>
          <p:nvPr/>
        </p:nvSpPr>
        <p:spPr>
          <a:xfrm>
            <a:off x="180681" y="6096014"/>
            <a:ext cx="8711799" cy="6744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ysClr val="windowText" lastClr="000000"/>
                </a:solidFill>
              </a:rPr>
              <a:t>Расходы на 1 жителя в 2015 году – </a:t>
            </a:r>
            <a:r>
              <a:rPr lang="ru-RU" b="1" dirty="0" smtClean="0">
                <a:solidFill>
                  <a:sysClr val="windowText" lastClr="000000"/>
                </a:solidFill>
              </a:rPr>
              <a:t>831,74 </a:t>
            </a:r>
            <a:r>
              <a:rPr lang="ru-RU" b="1" dirty="0" smtClean="0">
                <a:solidFill>
                  <a:sysClr val="windowText" lastClr="000000"/>
                </a:solidFill>
              </a:rPr>
              <a:t>рубль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246" y="0"/>
            <a:ext cx="8839200" cy="1295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Расходы бюджета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</a:rPr>
              <a:t>тяжинского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муниципального района за 2015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год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в сфере образования 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192776" y="1380379"/>
            <a:ext cx="2387336" cy="4091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pc="-100" dirty="0" smtClean="0">
                <a:solidFill>
                  <a:schemeClr val="tx1"/>
                </a:solidFill>
              </a:rPr>
              <a:t>Всего расходов- </a:t>
            </a:r>
          </a:p>
          <a:p>
            <a:pPr algn="ctr"/>
            <a:r>
              <a:rPr lang="ru-RU" b="1" spc="-100" dirty="0" smtClean="0">
                <a:solidFill>
                  <a:schemeClr val="tx1"/>
                </a:solidFill>
              </a:rPr>
              <a:t>457 569 290,86 рублей</a:t>
            </a:r>
          </a:p>
          <a:p>
            <a:pPr algn="ctr"/>
            <a:endParaRPr lang="ru-RU" spc="-100" dirty="0">
              <a:solidFill>
                <a:schemeClr val="tx1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20479450">
            <a:off x="292162" y="3623437"/>
            <a:ext cx="3042993" cy="2325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Общее образование –  </a:t>
            </a:r>
            <a:r>
              <a:rPr lang="ru-RU" b="1" dirty="0" smtClean="0">
                <a:solidFill>
                  <a:sysClr val="windowText" lastClr="000000"/>
                </a:solidFill>
              </a:rPr>
              <a:t>303 668 189,35 рублей (66,4%)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822090">
            <a:off x="241091" y="1170354"/>
            <a:ext cx="3057590" cy="2283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Дошкольное образование –</a:t>
            </a:r>
          </a:p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 </a:t>
            </a:r>
            <a:r>
              <a:rPr lang="ru-RU" b="1" dirty="0" smtClean="0">
                <a:solidFill>
                  <a:sysClr val="windowText" lastClr="000000"/>
                </a:solidFill>
              </a:rPr>
              <a:t>129 376 893,50 </a:t>
            </a:r>
            <a:r>
              <a:rPr lang="ru-RU" b="1" dirty="0" smtClean="0">
                <a:solidFill>
                  <a:sysClr val="windowText" lastClr="000000"/>
                </a:solidFill>
              </a:rPr>
              <a:t>рубля </a:t>
            </a:r>
            <a:r>
              <a:rPr lang="ru-RU" b="1" dirty="0" smtClean="0">
                <a:solidFill>
                  <a:sysClr val="windowText" lastClr="000000"/>
                </a:solidFill>
              </a:rPr>
              <a:t>(28,3%)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Стрелка влево 7"/>
          <p:cNvSpPr/>
          <p:nvPr/>
        </p:nvSpPr>
        <p:spPr>
          <a:xfrm rot="20641075">
            <a:off x="5486205" y="1088552"/>
            <a:ext cx="3384377" cy="22688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Молодежная политика и оздоровление детей - 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265 744,00 </a:t>
            </a:r>
            <a:r>
              <a:rPr lang="ru-RU" b="1" dirty="0" smtClean="0">
                <a:solidFill>
                  <a:schemeClr val="tx1"/>
                </a:solidFill>
              </a:rPr>
              <a:t>рубля </a:t>
            </a:r>
            <a:r>
              <a:rPr lang="ru-RU" b="1" dirty="0" smtClean="0">
                <a:solidFill>
                  <a:schemeClr val="tx1"/>
                </a:solidFill>
              </a:rPr>
              <a:t>(0,1%)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" name="Стрелка влево 17"/>
          <p:cNvSpPr/>
          <p:nvPr/>
        </p:nvSpPr>
        <p:spPr>
          <a:xfrm rot="921649">
            <a:off x="5447798" y="3610824"/>
            <a:ext cx="3384377" cy="221758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Другие вопросы в области образования –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24 258 464,01 </a:t>
            </a:r>
            <a:r>
              <a:rPr lang="ru-RU" b="1" dirty="0" smtClean="0">
                <a:solidFill>
                  <a:schemeClr val="tx1"/>
                </a:solidFill>
              </a:rPr>
              <a:t>рубля </a:t>
            </a:r>
            <a:r>
              <a:rPr lang="ru-RU" b="1" dirty="0" smtClean="0">
                <a:solidFill>
                  <a:schemeClr val="tx1"/>
                </a:solidFill>
              </a:rPr>
              <a:t>(5,3%)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180681" y="6096014"/>
            <a:ext cx="8711799" cy="6744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ysClr val="windowText" lastClr="000000"/>
                </a:solidFill>
              </a:rPr>
              <a:t>Расходы на 1 жителя в 2015 году – </a:t>
            </a:r>
            <a:r>
              <a:rPr lang="ru-RU" b="1" dirty="0" smtClean="0">
                <a:solidFill>
                  <a:sysClr val="windowText" lastClr="000000"/>
                </a:solidFill>
              </a:rPr>
              <a:t>19776,50 рублей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764" y="0"/>
            <a:ext cx="8892480" cy="114298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Расходы бюджета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</a:rPr>
              <a:t>тяжинского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муниципального района за 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2015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год в области культуры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442908" y="5733256"/>
            <a:ext cx="8305557" cy="8572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Расходы на 1 жителя в 2015 году – </a:t>
            </a:r>
            <a:r>
              <a:rPr lang="ru-RU" b="1" dirty="0" smtClean="0">
                <a:solidFill>
                  <a:schemeClr val="tx1"/>
                </a:solidFill>
              </a:rPr>
              <a:t>3 828,97 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42908" y="1179339"/>
            <a:ext cx="820891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Всего расходов – </a:t>
            </a:r>
            <a:r>
              <a:rPr lang="ru-RU" b="1" dirty="0" smtClean="0">
                <a:solidFill>
                  <a:schemeClr val="tx1"/>
                </a:solidFill>
              </a:rPr>
              <a:t>88 590 867,18 рублей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42909" y="1834830"/>
            <a:ext cx="1944216" cy="244827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Дома культуры –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65 283 034,08 </a:t>
            </a:r>
            <a:r>
              <a:rPr lang="ru-RU" b="1" dirty="0" smtClean="0">
                <a:solidFill>
                  <a:schemeClr val="tx1"/>
                </a:solidFill>
              </a:rPr>
              <a:t>рубля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549324" y="1824183"/>
            <a:ext cx="1934245" cy="244827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Музей –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1 660 972,61 </a:t>
            </a:r>
            <a:r>
              <a:rPr lang="ru-RU" b="1" dirty="0" smtClean="0">
                <a:solidFill>
                  <a:schemeClr val="tx1"/>
                </a:solidFill>
              </a:rPr>
              <a:t>рубля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4662044" y="1834830"/>
            <a:ext cx="1944216" cy="245826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Библиотеки – </a:t>
            </a:r>
            <a:r>
              <a:rPr lang="ru-RU" b="1" spc="-100" dirty="0" smtClean="0">
                <a:solidFill>
                  <a:schemeClr val="tx1"/>
                </a:solidFill>
              </a:rPr>
              <a:t>18 528 644,16 </a:t>
            </a:r>
            <a:r>
              <a:rPr lang="ru-RU" b="1" spc="-100" dirty="0" smtClean="0">
                <a:solidFill>
                  <a:schemeClr val="tx1"/>
                </a:solidFill>
              </a:rPr>
              <a:t>рубля</a:t>
            </a:r>
            <a:endParaRPr lang="ru-RU" b="1" spc="-1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6779612" y="1834830"/>
            <a:ext cx="1872208" cy="245826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Расходы по обеспечению деятельности  управлению в области культуры –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3 118 216,33 </a:t>
            </a:r>
            <a:r>
              <a:rPr lang="ru-RU" b="1" dirty="0" smtClean="0">
                <a:solidFill>
                  <a:schemeClr val="tx1"/>
                </a:solidFill>
              </a:rPr>
              <a:t>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467545" y="4437112"/>
            <a:ext cx="191958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73,7%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6732240" y="4437112"/>
            <a:ext cx="191958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3,5%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4662044" y="4423214"/>
            <a:ext cx="191958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20,9%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2549324" y="4437112"/>
            <a:ext cx="1919580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1,9%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0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0"/>
            <a:ext cx="8748464" cy="121442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Расходы бюджета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</a:rPr>
              <a:t>тяжинского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муниципального района за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2015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год в области здравоохранения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7504" y="1340768"/>
            <a:ext cx="2373341" cy="453650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spc="-150" dirty="0">
                <a:solidFill>
                  <a:schemeClr val="tx1"/>
                </a:solidFill>
              </a:rPr>
              <a:t>Всего расходов </a:t>
            </a:r>
          </a:p>
          <a:p>
            <a:pPr algn="ctr">
              <a:defRPr/>
            </a:pPr>
            <a:r>
              <a:rPr lang="ru-RU" sz="2000" b="1" spc="-150" dirty="0" smtClean="0">
                <a:solidFill>
                  <a:schemeClr val="tx1"/>
                </a:solidFill>
              </a:rPr>
              <a:t>28 211 955,55 рублей</a:t>
            </a:r>
            <a:endParaRPr lang="ru-RU" sz="2000" b="1" spc="-15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33996" y="1242970"/>
            <a:ext cx="5401406" cy="9532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Расходы на финансирование деятельности МБУЗ </a:t>
            </a:r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ru-RU" dirty="0" err="1" smtClean="0">
                <a:solidFill>
                  <a:schemeClr val="tx1"/>
                </a:solidFill>
              </a:rPr>
              <a:t>Тяжинская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центральная районная </a:t>
            </a:r>
            <a:r>
              <a:rPr lang="ru-RU" dirty="0" smtClean="0">
                <a:solidFill>
                  <a:schemeClr val="tx1"/>
                </a:solidFill>
              </a:rPr>
              <a:t>больница» – </a:t>
            </a:r>
            <a:r>
              <a:rPr lang="ru-RU" b="1" dirty="0" smtClean="0">
                <a:solidFill>
                  <a:schemeClr val="tx1"/>
                </a:solidFill>
              </a:rPr>
              <a:t>16 668 429,48 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20282" y="2398123"/>
            <a:ext cx="5400600" cy="1008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Расходы на финансирование деятельности  </a:t>
            </a:r>
            <a:r>
              <a:rPr lang="ru-RU" dirty="0" smtClean="0">
                <a:solidFill>
                  <a:schemeClr val="tx1"/>
                </a:solidFill>
              </a:rPr>
              <a:t>МБУ «Дом </a:t>
            </a:r>
            <a:r>
              <a:rPr lang="ru-RU" dirty="0">
                <a:solidFill>
                  <a:schemeClr val="tx1"/>
                </a:solidFill>
              </a:rPr>
              <a:t>сестринского ухода</a:t>
            </a:r>
            <a:r>
              <a:rPr lang="ru-RU" dirty="0" smtClean="0">
                <a:solidFill>
                  <a:schemeClr val="tx1"/>
                </a:solidFill>
              </a:rPr>
              <a:t>» – 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</a:rPr>
              <a:t>7 521 343,00 </a:t>
            </a:r>
            <a:r>
              <a:rPr lang="ru-RU" b="1" dirty="0" smtClean="0">
                <a:solidFill>
                  <a:schemeClr val="tx1"/>
                </a:solidFill>
              </a:rPr>
              <a:t>рубля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30109" y="4869160"/>
            <a:ext cx="5405293" cy="10967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Уплата недоимки по платежам и пени по расчетам за застрахованное неработающее </a:t>
            </a:r>
            <a:r>
              <a:rPr lang="ru-RU" dirty="0" smtClean="0">
                <a:solidFill>
                  <a:schemeClr val="tx1"/>
                </a:solidFill>
              </a:rPr>
              <a:t>население по решению </a:t>
            </a:r>
            <a:r>
              <a:rPr lang="ru-RU" dirty="0">
                <a:solidFill>
                  <a:schemeClr val="tx1"/>
                </a:solidFill>
              </a:rPr>
              <a:t>арбитражного суда </a:t>
            </a:r>
            <a:r>
              <a:rPr lang="ru-RU" dirty="0" smtClean="0">
                <a:solidFill>
                  <a:schemeClr val="tx1"/>
                </a:solidFill>
              </a:rPr>
              <a:t>– </a:t>
            </a:r>
          </a:p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</a:rPr>
              <a:t>1 990 753,23 </a:t>
            </a:r>
            <a:r>
              <a:rPr lang="ru-RU" b="1" dirty="0" smtClean="0">
                <a:solidFill>
                  <a:schemeClr val="tx1"/>
                </a:solidFill>
              </a:rPr>
              <a:t>рубля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30109" y="3632448"/>
            <a:ext cx="5401405" cy="102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</a:rPr>
              <a:t>Расходы на льготное  лекарственное  обеспечение</a:t>
            </a:r>
            <a:r>
              <a:rPr lang="ru-RU" dirty="0">
                <a:solidFill>
                  <a:schemeClr val="tx1"/>
                </a:solidFill>
              </a:rPr>
              <a:t>, приобретение вакцины и </a:t>
            </a:r>
            <a:r>
              <a:rPr lang="ru-RU" dirty="0" smtClean="0">
                <a:solidFill>
                  <a:schemeClr val="tx1"/>
                </a:solidFill>
              </a:rPr>
              <a:t>иммуноглобулина – </a:t>
            </a:r>
            <a:r>
              <a:rPr lang="ru-RU" b="1" dirty="0" smtClean="0">
                <a:solidFill>
                  <a:schemeClr val="tx1"/>
                </a:solidFill>
              </a:rPr>
              <a:t>2 031 429,84 рублей</a:t>
            </a:r>
          </a:p>
        </p:txBody>
      </p:sp>
      <p:sp>
        <p:nvSpPr>
          <p:cNvPr id="3" name="Двойная стрелка влево/вправо 2"/>
          <p:cNvSpPr/>
          <p:nvPr/>
        </p:nvSpPr>
        <p:spPr>
          <a:xfrm>
            <a:off x="122829" y="5965927"/>
            <a:ext cx="8779078" cy="86409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ysClr val="windowText" lastClr="000000"/>
                </a:solidFill>
              </a:rPr>
              <a:t>Расходы на 1 жителя в 2015 году – </a:t>
            </a:r>
            <a:r>
              <a:rPr lang="ru-RU" b="1" dirty="0" smtClean="0">
                <a:solidFill>
                  <a:sysClr val="windowText" lastClr="000000"/>
                </a:solidFill>
              </a:rPr>
              <a:t>1 219,34 </a:t>
            </a:r>
            <a:r>
              <a:rPr lang="ru-RU" b="1" dirty="0" smtClean="0">
                <a:solidFill>
                  <a:sysClr val="windowText" lastClr="000000"/>
                </a:solidFill>
              </a:rPr>
              <a:t>рублей</a:t>
            </a:r>
            <a:endParaRPr lang="ru-RU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Стрелка влево 6"/>
          <p:cNvSpPr/>
          <p:nvPr/>
        </p:nvSpPr>
        <p:spPr>
          <a:xfrm>
            <a:off x="7995547" y="1477303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59,1%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2" name="Стрелка влево 11"/>
          <p:cNvSpPr/>
          <p:nvPr/>
        </p:nvSpPr>
        <p:spPr>
          <a:xfrm>
            <a:off x="8021258" y="2661451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26,7%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Стрелка влево 12"/>
          <p:cNvSpPr/>
          <p:nvPr/>
        </p:nvSpPr>
        <p:spPr>
          <a:xfrm>
            <a:off x="8021258" y="5175227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7,0%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лево 13"/>
          <p:cNvSpPr/>
          <p:nvPr/>
        </p:nvSpPr>
        <p:spPr>
          <a:xfrm>
            <a:off x="8021258" y="394083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7,2%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107154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Расходы бюджета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тяжинского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муниципального района на социальную политику в 2015 году</a:t>
            </a:r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588898" y="5517232"/>
            <a:ext cx="7920881" cy="112883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Расходы на 1 жителя в 2015 году – </a:t>
            </a:r>
            <a:r>
              <a:rPr lang="ru-RU" sz="1600" b="1" dirty="0" smtClean="0">
                <a:solidFill>
                  <a:schemeClr val="tx1"/>
                </a:solidFill>
              </a:rPr>
              <a:t>11325,46 рублей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2484141" y="1556792"/>
            <a:ext cx="5256211" cy="93610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Мероприятия по охране семьи и детства –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72 399 014,14 рублей </a:t>
            </a:r>
          </a:p>
          <a:p>
            <a:pPr algn="ctr"/>
            <a:endParaRPr lang="ru-RU" dirty="0"/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2502397" y="2780928"/>
            <a:ext cx="5237955" cy="93610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Социальное и пенсионное обеспечение –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132 537 208,36 рублей </a:t>
            </a:r>
          </a:p>
          <a:p>
            <a:pPr algn="ctr"/>
            <a:endParaRPr lang="ru-RU" dirty="0"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2531725" y="4005064"/>
            <a:ext cx="5208627" cy="93610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Расходы на функционирование учреждений –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57 101 042,00 </a:t>
            </a:r>
            <a:r>
              <a:rPr lang="ru-RU" b="1" dirty="0" smtClean="0">
                <a:solidFill>
                  <a:schemeClr val="tx1"/>
                </a:solidFill>
              </a:rPr>
              <a:t>рубля</a:t>
            </a:r>
            <a:endParaRPr lang="ru-RU" dirty="0"/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251520" y="1556792"/>
            <a:ext cx="2043866" cy="338437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Всего расходов-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262 037 264,50 рубля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Ромб 11"/>
          <p:cNvSpPr/>
          <p:nvPr/>
        </p:nvSpPr>
        <p:spPr>
          <a:xfrm>
            <a:off x="7740352" y="1554484"/>
            <a:ext cx="1403647" cy="9144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spc="100" dirty="0" smtClean="0">
                <a:solidFill>
                  <a:schemeClr val="tx1"/>
                </a:solidFill>
              </a:rPr>
              <a:t>27,6%</a:t>
            </a:r>
            <a:endParaRPr lang="ru-RU" sz="1600" b="1" spc="100" dirty="0">
              <a:solidFill>
                <a:schemeClr val="tx1"/>
              </a:solidFill>
            </a:endParaRPr>
          </a:p>
        </p:txBody>
      </p:sp>
      <p:sp>
        <p:nvSpPr>
          <p:cNvPr id="13" name="Ромб 12"/>
          <p:cNvSpPr/>
          <p:nvPr/>
        </p:nvSpPr>
        <p:spPr>
          <a:xfrm>
            <a:off x="7740352" y="2780928"/>
            <a:ext cx="1403647" cy="9144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50,6%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4" name="Ромб 13"/>
          <p:cNvSpPr/>
          <p:nvPr/>
        </p:nvSpPr>
        <p:spPr>
          <a:xfrm>
            <a:off x="7740353" y="4005064"/>
            <a:ext cx="1403646" cy="9144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21,8%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505" y="0"/>
            <a:ext cx="8686800" cy="107154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Расходы бюджета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</a:rPr>
              <a:t>тяжинского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 муниципального района за 2015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год в сфере средств массовой информации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536105" y="5733256"/>
            <a:ext cx="7992887" cy="91281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Расходы на 1 жителя в 2015 году – </a:t>
            </a:r>
            <a:r>
              <a:rPr lang="ru-RU" sz="1600" b="1" dirty="0" smtClean="0">
                <a:solidFill>
                  <a:schemeClr val="tx1"/>
                </a:solidFill>
              </a:rPr>
              <a:t>41,00 рубль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2818139" y="1231108"/>
            <a:ext cx="4372833" cy="11967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Субсидии АУ Редакция газеты «Призыв» -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150 000 рублей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2818139" y="2636911"/>
            <a:ext cx="4382660" cy="11967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Радиовещание -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730 720,11 рублей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2879697" y="4077072"/>
            <a:ext cx="4259543" cy="11967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Услуги по публикации информаций в средствах массовой информации- 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68 000 рублей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Блок-схема: подготовка 9"/>
          <p:cNvSpPr/>
          <p:nvPr/>
        </p:nvSpPr>
        <p:spPr>
          <a:xfrm>
            <a:off x="81835" y="1747959"/>
            <a:ext cx="2736304" cy="2974623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Всего расходов – </a:t>
            </a:r>
            <a:r>
              <a:rPr lang="ru-RU" b="1" dirty="0" smtClean="0">
                <a:solidFill>
                  <a:schemeClr val="tx1"/>
                </a:solidFill>
              </a:rPr>
              <a:t>948 720,11 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Пятиугольник 13"/>
          <p:cNvSpPr/>
          <p:nvPr/>
        </p:nvSpPr>
        <p:spPr>
          <a:xfrm>
            <a:off x="7359336" y="1442759"/>
            <a:ext cx="1173104" cy="7734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15,8%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7359336" y="2848562"/>
            <a:ext cx="1173104" cy="7734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77,0%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7359336" y="4288723"/>
            <a:ext cx="1173104" cy="7734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7,2%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70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842248" cy="129844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Исполнение муниципальных программ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</a:rPr>
              <a:t>тяжинского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муниципального района в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2015 году</a:t>
            </a:r>
          </a:p>
        </p:txBody>
      </p:sp>
      <p:graphicFrame>
        <p:nvGraphicFramePr>
          <p:cNvPr id="3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8451350"/>
              </p:ext>
            </p:extLst>
          </p:nvPr>
        </p:nvGraphicFramePr>
        <p:xfrm>
          <a:off x="518344" y="1268760"/>
          <a:ext cx="8048625" cy="5054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01625" y="0"/>
            <a:ext cx="8686800" cy="12985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Итоги реализации </a:t>
            </a:r>
            <a:br>
              <a:rPr lang="ru-RU" sz="24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муниципальных программ в 2015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году, 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(РУБЛЕЙ)</a:t>
            </a:r>
            <a:endParaRPr lang="ru-RU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27692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181739"/>
              </p:ext>
            </p:extLst>
          </p:nvPr>
        </p:nvGraphicFramePr>
        <p:xfrm>
          <a:off x="323528" y="1196752"/>
          <a:ext cx="8640960" cy="5460464"/>
        </p:xfrm>
        <a:graphic>
          <a:graphicData uri="http://schemas.openxmlformats.org/drawingml/2006/table">
            <a:tbl>
              <a:tblPr/>
              <a:tblGrid>
                <a:gridCol w="4176464"/>
                <a:gridCol w="1512168"/>
                <a:gridCol w="1584176"/>
                <a:gridCol w="136815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программы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2015 год, план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2015 год, факт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% исполнения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Развитие здравоохранения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21 310 941,84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19 454 115,84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91,3%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9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Социальная поддержка населения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202 652 710,36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198 011 697,10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97,7%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7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Информационное общество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6 555 967,15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6 375 350,76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97,2%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Государственная поддержка агропромышленного комплекса и устойчивого развития сельских территорий  в Тяжинском муниципальном районе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764 158,16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764 158,16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Жилищная и социальная инфраструктура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1 659 300,00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1 659 300,00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Жилищно-коммунальный и дорожный комплекс, энергосбережение и повышение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энергоэффективности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25 761 720,73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21 977 465,38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85,3%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Развитие системы образования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562 492 220,15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516 333 438,86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91,8%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Молодежь и спорт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345 381,00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345 381,00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01625" y="0"/>
            <a:ext cx="8686800" cy="12985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Итоги реализации </a:t>
            </a:r>
            <a:br>
              <a:rPr lang="ru-RU" sz="24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муниципальных программ в 2015 году,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(РУБЛЕЙ)</a:t>
            </a:r>
          </a:p>
        </p:txBody>
      </p:sp>
      <p:graphicFrame>
        <p:nvGraphicFramePr>
          <p:cNvPr id="27692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644544"/>
              </p:ext>
            </p:extLst>
          </p:nvPr>
        </p:nvGraphicFramePr>
        <p:xfrm>
          <a:off x="323528" y="1196752"/>
          <a:ext cx="8640960" cy="4786848"/>
        </p:xfrm>
        <a:graphic>
          <a:graphicData uri="http://schemas.openxmlformats.org/drawingml/2006/table">
            <a:tbl>
              <a:tblPr/>
              <a:tblGrid>
                <a:gridCol w="3960440"/>
                <a:gridCol w="1728192"/>
                <a:gridCol w="1584176"/>
                <a:gridCol w="1368152"/>
              </a:tblGrid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программы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2015 год, план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2015 год, факт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% исполнения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Культура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95 954 256,47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88 590 867,18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92,3%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9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Пресса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987 664,14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948 720,11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96,1%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7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Имущественный комплекс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2 853 735,12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2 601 184,02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91,2%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Обеспечение безопасности населения Тяжинского муниципального района. Профилактика правонарушений в Тяжинском районе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524 402,53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523 633,43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99,9%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Развитие субъектов малого и среднего предпринимательства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4 093 833,34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4 093 833,34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Управление муниципальными финансами Тяжинского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107 675 454,27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103 513 609,69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96,1%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1 033 631 745,26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965 192 754,87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6249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01625" y="0"/>
            <a:ext cx="8686800" cy="121443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Исполнение бюджета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Тяжинского муниципального района по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источникам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финансирования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дефицита бюджета в 2015 году,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(РУБЛЕЙ)</a:t>
            </a:r>
          </a:p>
        </p:txBody>
      </p:sp>
      <p:graphicFrame>
        <p:nvGraphicFramePr>
          <p:cNvPr id="28831" name="Group 1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270149"/>
              </p:ext>
            </p:extLst>
          </p:nvPr>
        </p:nvGraphicFramePr>
        <p:xfrm>
          <a:off x="323527" y="1357313"/>
          <a:ext cx="8585522" cy="4879999"/>
        </p:xfrm>
        <a:graphic>
          <a:graphicData uri="http://schemas.openxmlformats.org/drawingml/2006/table">
            <a:tbl>
              <a:tblPr/>
              <a:tblGrid>
                <a:gridCol w="5007418"/>
                <a:gridCol w="1902174"/>
                <a:gridCol w="1675930"/>
              </a:tblGrid>
              <a:tr h="63152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2015 год, план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2015 год, факт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Получение кредитов от кредитных организаций бюджетами муниципальных районов в валюте Российской Федерации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1 100 000,00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Получение кредитов от других бюджетов бюджетной системы Российской Федерации бюджетами муниципальных районов в валюте Российской Федерации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220 000 000,00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189 000 936,92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Погашение бюджетами муниципальных районов кредитов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 других бюджетов бюджетной системы Российской Федерации в  валюте Российской Федерации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-155 967 500,00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-155 967 479,96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85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Уменьшение остатков средств на счетах по учету средств бюджета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12 100 000,00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13 516 982,93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715250" cy="1584176"/>
          </a:xfrm>
          <a:noFill/>
          <a:ln>
            <a:noFill/>
          </a:ln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Составление  </a:t>
            </a: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бюджетной  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отчетности  осуществляет: 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финансовое </a:t>
            </a: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управление по Тяжинскому району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16194810"/>
              </p:ext>
            </p:extLst>
          </p:nvPr>
        </p:nvGraphicFramePr>
        <p:xfrm>
          <a:off x="683568" y="1844824"/>
          <a:ext cx="8143875" cy="4799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01625" y="214313"/>
            <a:ext cx="8686800" cy="92868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Данные о муниципальном долге </a:t>
            </a:r>
            <a:br>
              <a:rPr lang="ru-RU" sz="24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Тяжинского муниципального района 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за 2015 год</a:t>
            </a:r>
          </a:p>
        </p:txBody>
      </p:sp>
      <p:graphicFrame>
        <p:nvGraphicFramePr>
          <p:cNvPr id="30776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638470"/>
              </p:ext>
            </p:extLst>
          </p:nvPr>
        </p:nvGraphicFramePr>
        <p:xfrm>
          <a:off x="683568" y="1700808"/>
          <a:ext cx="7866062" cy="1341958"/>
        </p:xfrm>
        <a:graphic>
          <a:graphicData uri="http://schemas.openxmlformats.org/drawingml/2006/table">
            <a:tbl>
              <a:tblPr/>
              <a:tblGrid>
                <a:gridCol w="4033837"/>
                <a:gridCol w="3832225"/>
              </a:tblGrid>
              <a:tr h="79268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Верхний предел муниципального долга Тяжинского муниципального района по состоянию на 1 января 2016 года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Объем муниципального долга Тяжинского муниципального района  по состоянию на 1 января 2016 года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90 706 000,0</a:t>
                      </a:r>
                      <a:r>
                        <a:rPr kumimoji="0"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рублей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59 706 377,83 рублей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723164" y="3284984"/>
            <a:ext cx="7776864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/>
                </a:solidFill>
                <a:latin typeface="Lucida Sans Unicode" pitchFamily="34" charset="0"/>
              </a:rPr>
              <a:t>Предельный </a:t>
            </a:r>
            <a:r>
              <a:rPr lang="ru-RU" sz="1600" dirty="0">
                <a:solidFill>
                  <a:schemeClr val="tx2"/>
                </a:solidFill>
                <a:latin typeface="Lucida Sans Unicode" pitchFamily="34" charset="0"/>
              </a:rPr>
              <a:t>объем муниципального долга в 2015 году не превышал ограничений, установленные Бюджетным кодексом Российской Федерации</a:t>
            </a:r>
            <a:r>
              <a:rPr lang="ru-RU" sz="1600" dirty="0" smtClean="0">
                <a:solidFill>
                  <a:schemeClr val="tx2"/>
                </a:solidFill>
                <a:latin typeface="Lucida Sans Unicode" pitchFamily="34" charset="0"/>
              </a:rPr>
              <a:t>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23164" y="4412583"/>
            <a:ext cx="7776864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/>
                </a:solidFill>
                <a:latin typeface="Lucida Sans Unicode" pitchFamily="34" charset="0"/>
              </a:rPr>
              <a:t>Расходы на обслуживание муниципального долга в 2015 году составили 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latin typeface="Lucida Sans Unicode" pitchFamily="34" charset="0"/>
              </a:rPr>
              <a:t>209 981,26 </a:t>
            </a:r>
            <a:r>
              <a:rPr lang="ru-RU" sz="1600" b="1" dirty="0" smtClean="0">
                <a:solidFill>
                  <a:schemeClr val="tx2"/>
                </a:solidFill>
                <a:latin typeface="Lucida Sans Unicode" pitchFamily="34" charset="0"/>
              </a:rPr>
              <a:t>рубль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33796" y="5589240"/>
            <a:ext cx="7776864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/>
                </a:solidFill>
                <a:latin typeface="Lucida Sans Unicode" pitchFamily="34" charset="0"/>
              </a:rPr>
              <a:t>В 2015 году муниципальные гарантии юридическим лицам не предоставлялись</a:t>
            </a: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Этапы составления бюджетной отчетности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400600"/>
          </a:xfrm>
        </p:spPr>
        <p:txBody>
          <a:bodyPr/>
          <a:lstStyle/>
          <a:p>
            <a:r>
              <a:rPr lang="ru-RU" sz="2000" dirty="0" smtClean="0"/>
              <a:t>Годовой  </a:t>
            </a:r>
            <a:r>
              <a:rPr lang="ru-RU" sz="2000" dirty="0"/>
              <a:t>отчет  об  исполнении  </a:t>
            </a:r>
            <a:r>
              <a:rPr lang="ru-RU" sz="2000" dirty="0" smtClean="0"/>
              <a:t>бюджета  Тяжинского муниципального района  за 2015 год до  </a:t>
            </a:r>
            <a:r>
              <a:rPr lang="ru-RU" sz="2000" dirty="0"/>
              <a:t>его  рассмотрения  в  Совете  </a:t>
            </a:r>
            <a:r>
              <a:rPr lang="ru-RU" sz="2000" dirty="0" smtClean="0"/>
              <a:t>народных депутатов  </a:t>
            </a:r>
            <a:r>
              <a:rPr lang="ru-RU" sz="2000" dirty="0"/>
              <a:t>подлежит  внешней  </a:t>
            </a:r>
            <a:r>
              <a:rPr lang="ru-RU" sz="2000" dirty="0" smtClean="0"/>
              <a:t>проверке контрольно-счетным органом Тяжинского муниципального района, результаты которой оформляются соответствующим заключением. 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dirty="0" smtClean="0"/>
              <a:t>По  </a:t>
            </a:r>
            <a:r>
              <a:rPr lang="ru-RU" sz="2000" dirty="0"/>
              <a:t>проекту  решения  Совета  депутатов </a:t>
            </a:r>
            <a:r>
              <a:rPr lang="ru-RU" sz="2000" dirty="0" smtClean="0"/>
              <a:t>Тяжинского муниципального </a:t>
            </a:r>
            <a:r>
              <a:rPr lang="ru-RU" sz="2000" dirty="0"/>
              <a:t>района </a:t>
            </a:r>
            <a:r>
              <a:rPr lang="ru-RU" sz="2000" dirty="0" smtClean="0"/>
              <a:t>«Об </a:t>
            </a:r>
            <a:r>
              <a:rPr lang="ru-RU" sz="2000" dirty="0"/>
              <a:t>исполнении бюджета Тяжинского муниципального района за 2015 </a:t>
            </a:r>
            <a:r>
              <a:rPr lang="ru-RU" sz="2000" dirty="0" smtClean="0"/>
              <a:t>год» проводятся </a:t>
            </a:r>
            <a:r>
              <a:rPr lang="ru-RU" sz="2000" dirty="0"/>
              <a:t>п</a:t>
            </a:r>
            <a:r>
              <a:rPr lang="ru-RU" sz="2000" dirty="0" smtClean="0"/>
              <a:t>убличные  слушания.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/>
              <a:t>О</a:t>
            </a:r>
            <a:r>
              <a:rPr lang="ru-RU" sz="2000" dirty="0" smtClean="0"/>
              <a:t>тчет  </a:t>
            </a:r>
            <a:r>
              <a:rPr lang="ru-RU" sz="2000" dirty="0"/>
              <a:t>об  исполнении  бюджета </a:t>
            </a:r>
            <a:r>
              <a:rPr lang="ru-RU" sz="2000" dirty="0" smtClean="0"/>
              <a:t>Тяжинского муниципального района  за 2015 год  утверждается  </a:t>
            </a:r>
            <a:r>
              <a:rPr lang="ru-RU" sz="2000" dirty="0"/>
              <a:t>Решением  Совета </a:t>
            </a:r>
            <a:r>
              <a:rPr lang="ru-RU" sz="2000" dirty="0" smtClean="0"/>
              <a:t>народных депутатов Тяжинского муниципального района.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9033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129844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Основные характеристики бюджета </a:t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</a:rPr>
              <a:t>тяжинского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 муниципального района за 2015 год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994284082"/>
              </p:ext>
            </p:extLst>
          </p:nvPr>
        </p:nvGraphicFramePr>
        <p:xfrm>
          <a:off x="357158" y="1357298"/>
          <a:ext cx="8358246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Цилиндр 7"/>
          <p:cNvSpPr/>
          <p:nvPr/>
        </p:nvSpPr>
        <p:spPr>
          <a:xfrm>
            <a:off x="1785918" y="2643182"/>
            <a:ext cx="1633954" cy="928694"/>
          </a:xfrm>
          <a:prstGeom prst="can">
            <a:avLst>
              <a:gd name="adj" fmla="val 215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1 000 697 443,70</a:t>
            </a:r>
            <a:endParaRPr lang="ru-RU" sz="1400" dirty="0">
              <a:solidFill>
                <a:schemeClr val="bg2">
                  <a:lumMod val="1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0" name="Цилиндр 9"/>
          <p:cNvSpPr/>
          <p:nvPr/>
        </p:nvSpPr>
        <p:spPr>
          <a:xfrm>
            <a:off x="3681507" y="4005064"/>
            <a:ext cx="1648197" cy="92868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1 008 168 687,08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1" name="Цилиндр 10"/>
          <p:cNvSpPr/>
          <p:nvPr/>
        </p:nvSpPr>
        <p:spPr>
          <a:xfrm>
            <a:off x="3707904" y="2643188"/>
            <a:ext cx="1648197" cy="92868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961 618 247,19</a:t>
            </a:r>
            <a:endParaRPr lang="ru-RU" sz="1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2" name="Цилиндр 11"/>
          <p:cNvSpPr/>
          <p:nvPr/>
        </p:nvSpPr>
        <p:spPr>
          <a:xfrm>
            <a:off x="5655492" y="4005064"/>
            <a:ext cx="1285875" cy="92868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93,5%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Цилиндр 12"/>
          <p:cNvSpPr/>
          <p:nvPr/>
        </p:nvSpPr>
        <p:spPr>
          <a:xfrm>
            <a:off x="5652120" y="2646363"/>
            <a:ext cx="1285874" cy="925512"/>
          </a:xfrm>
          <a:prstGeom prst="can">
            <a:avLst>
              <a:gd name="adj" fmla="val 232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96,1%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5" name="Цилиндр 14"/>
          <p:cNvSpPr/>
          <p:nvPr/>
        </p:nvSpPr>
        <p:spPr>
          <a:xfrm>
            <a:off x="1785938" y="4005064"/>
            <a:ext cx="1633934" cy="92868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1 077 929 943,70</a:t>
            </a:r>
            <a:endParaRPr lang="ru-RU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Цилиндр 15"/>
          <p:cNvSpPr/>
          <p:nvPr/>
        </p:nvSpPr>
        <p:spPr>
          <a:xfrm>
            <a:off x="3707904" y="5273671"/>
            <a:ext cx="1648196" cy="85725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-46 550 439,89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7" name="Цилиндр 16"/>
          <p:cNvSpPr/>
          <p:nvPr/>
        </p:nvSpPr>
        <p:spPr>
          <a:xfrm>
            <a:off x="1794079" y="5301208"/>
            <a:ext cx="1633954" cy="857250"/>
          </a:xfrm>
          <a:prstGeom prst="can">
            <a:avLst>
              <a:gd name="adj" fmla="val 282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-77 232 500,00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8" name="Цилиндр 17"/>
          <p:cNvSpPr/>
          <p:nvPr/>
        </p:nvSpPr>
        <p:spPr>
          <a:xfrm>
            <a:off x="7143750" y="2643188"/>
            <a:ext cx="1500188" cy="92868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-39 079 196,51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9" name="Цилиндр 18"/>
          <p:cNvSpPr/>
          <p:nvPr/>
        </p:nvSpPr>
        <p:spPr>
          <a:xfrm>
            <a:off x="7143751" y="3992047"/>
            <a:ext cx="1500188" cy="92868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-69 761 256,62</a:t>
            </a:r>
            <a:endParaRPr lang="ru-RU" sz="14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785918" y="1340768"/>
            <a:ext cx="1633954" cy="10023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Утверждено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бюджетных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ассигнований, рублей</a:t>
            </a:r>
            <a:endParaRPr lang="ru-RU" sz="16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707904" y="1340768"/>
            <a:ext cx="1648196" cy="1014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Исполнено, рублей</a:t>
            </a:r>
            <a:endParaRPr lang="ru-RU" sz="16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652120" y="1340768"/>
            <a:ext cx="1285875" cy="10023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исполнения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143751" y="1340768"/>
            <a:ext cx="1500187" cy="10023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Отклонение, рублей</a:t>
            </a:r>
            <a:endParaRPr lang="ru-RU" sz="16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07504" y="2756583"/>
            <a:ext cx="1459802" cy="705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доходы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107504" y="4089920"/>
            <a:ext cx="1459802" cy="7329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расходы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107504" y="5408131"/>
            <a:ext cx="1462886" cy="7227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дефицит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Основные параметры исполнения бюджета Тяжинского муниципального района за 2015 год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251520" y="1714500"/>
            <a:ext cx="1677274" cy="128587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Налоговый доходы  - </a:t>
            </a:r>
            <a:endParaRPr lang="ru-RU" sz="12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75 517 330,47 рублей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251520" y="3237273"/>
            <a:ext cx="1677274" cy="121443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Неналоговые доходы – </a:t>
            </a:r>
            <a:endParaRPr lang="ru-RU" sz="12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15 730 151,24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</a:rPr>
              <a:t>рубль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263990" y="4756157"/>
            <a:ext cx="1677274" cy="1357313"/>
          </a:xfrm>
          <a:prstGeom prst="homePlate">
            <a:avLst>
              <a:gd name="adj" fmla="val 418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Безвозмездные поступления – </a:t>
            </a:r>
            <a:r>
              <a:rPr lang="ru-RU" sz="1200" b="1" dirty="0" smtClean="0">
                <a:solidFill>
                  <a:schemeClr val="tx1"/>
                </a:solidFill>
              </a:rPr>
              <a:t>870 370 765,48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рублей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28794" y="1500188"/>
            <a:ext cx="785818" cy="4929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Доходы  бюджета </a:t>
            </a:r>
            <a:r>
              <a:rPr lang="ru-RU" dirty="0" smtClean="0">
                <a:solidFill>
                  <a:schemeClr val="tx1"/>
                </a:solidFill>
              </a:rPr>
              <a:t>– </a:t>
            </a:r>
            <a:r>
              <a:rPr lang="ru-RU" b="1" dirty="0" smtClean="0">
                <a:solidFill>
                  <a:schemeClr val="tx1"/>
                </a:solidFill>
              </a:rPr>
              <a:t>961 618 247,19 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14688" y="1643063"/>
            <a:ext cx="1500187" cy="1285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Доходы в расчете на 1 жителя за 2015 год </a:t>
            </a:r>
            <a:r>
              <a:rPr lang="ru-RU" sz="1200" dirty="0" smtClean="0">
                <a:solidFill>
                  <a:schemeClr val="tx1"/>
                </a:solidFill>
              </a:rPr>
              <a:t>–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41 561,92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рубль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14688" y="4929188"/>
            <a:ext cx="1500187" cy="1357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Расходы в расчете на 1 жителя </a:t>
            </a:r>
            <a:r>
              <a:rPr lang="ru-RU" sz="1200" dirty="0" smtClean="0">
                <a:solidFill>
                  <a:schemeClr val="tx1"/>
                </a:solidFill>
              </a:rPr>
              <a:t>за</a:t>
            </a:r>
          </a:p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 2015 </a:t>
            </a:r>
            <a:r>
              <a:rPr lang="ru-RU" sz="1200" dirty="0">
                <a:solidFill>
                  <a:schemeClr val="tx1"/>
                </a:solidFill>
              </a:rPr>
              <a:t>год </a:t>
            </a:r>
            <a:r>
              <a:rPr lang="ru-RU" sz="1200" dirty="0" smtClean="0">
                <a:solidFill>
                  <a:schemeClr val="tx1"/>
                </a:solidFill>
              </a:rPr>
              <a:t>–</a:t>
            </a:r>
          </a:p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</a:rPr>
              <a:t>43 573,87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рубля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3" name="Шестиугольник 12"/>
          <p:cNvSpPr/>
          <p:nvPr/>
        </p:nvSpPr>
        <p:spPr>
          <a:xfrm>
            <a:off x="2748308" y="3164851"/>
            <a:ext cx="2466881" cy="1500187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Бюджет </a:t>
            </a:r>
            <a:r>
              <a:rPr lang="ru-RU" sz="1400" b="1" dirty="0" smtClean="0">
                <a:solidFill>
                  <a:schemeClr val="tx1"/>
                </a:solidFill>
              </a:rPr>
              <a:t>Тяжинского муниципального района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86380" y="1500188"/>
            <a:ext cx="785818" cy="4929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Расходы бюджета </a:t>
            </a:r>
            <a:r>
              <a:rPr lang="ru-RU" dirty="0" smtClean="0">
                <a:solidFill>
                  <a:schemeClr val="tx1"/>
                </a:solidFill>
              </a:rPr>
              <a:t>-</a:t>
            </a:r>
            <a:r>
              <a:rPr lang="ru-RU" b="1" dirty="0" smtClean="0">
                <a:solidFill>
                  <a:schemeClr val="tx1"/>
                </a:solidFill>
              </a:rPr>
              <a:t>1 008 168 687,08 рублей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28183" y="1176540"/>
            <a:ext cx="2701503" cy="5476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 dirty="0"/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Общегосударственные вопросы </a:t>
            </a:r>
            <a:r>
              <a:rPr lang="ru-RU" sz="1200" dirty="0" smtClean="0">
                <a:solidFill>
                  <a:schemeClr val="tx1"/>
                </a:solidFill>
              </a:rPr>
              <a:t>– </a:t>
            </a:r>
            <a:r>
              <a:rPr lang="ru-RU" sz="1200" b="1" dirty="0" smtClean="0">
                <a:solidFill>
                  <a:schemeClr val="tx1"/>
                </a:solidFill>
              </a:rPr>
              <a:t>37 353 151,88 </a:t>
            </a:r>
            <a:r>
              <a:rPr lang="ru-RU" sz="1200" b="1" dirty="0" smtClean="0">
                <a:solidFill>
                  <a:schemeClr val="tx1"/>
                </a:solidFill>
              </a:rPr>
              <a:t>рубль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</a:rPr>
              <a:t>оборона –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1 356 100,00 рублей </a:t>
            </a: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Национальная безопасность и правоохранительная </a:t>
            </a:r>
            <a:r>
              <a:rPr lang="ru-RU" sz="1200" dirty="0" smtClean="0">
                <a:solidFill>
                  <a:schemeClr val="tx1"/>
                </a:solidFill>
              </a:rPr>
              <a:t>деятельность – </a:t>
            </a:r>
            <a:r>
              <a:rPr lang="ru-RU" sz="1200" b="1" dirty="0" smtClean="0">
                <a:solidFill>
                  <a:schemeClr val="tx1"/>
                </a:solidFill>
              </a:rPr>
              <a:t>518 633,43 </a:t>
            </a:r>
            <a:r>
              <a:rPr lang="ru-RU" sz="1200" b="1" dirty="0" smtClean="0">
                <a:solidFill>
                  <a:schemeClr val="tx1"/>
                </a:solidFill>
              </a:rPr>
              <a:t>рубля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Национальная экономика </a:t>
            </a:r>
            <a:r>
              <a:rPr lang="ru-RU" sz="1200" dirty="0" smtClean="0">
                <a:solidFill>
                  <a:schemeClr val="tx1"/>
                </a:solidFill>
              </a:rPr>
              <a:t>–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8 740 479,71 рублей 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Жилищно-коммунальное хозяйство – 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19  243  977,17 рублей </a:t>
            </a:r>
            <a:r>
              <a:rPr lang="ru-RU" sz="1200" dirty="0" smtClean="0">
                <a:solidFill>
                  <a:schemeClr val="tx1"/>
                </a:solidFill>
              </a:rPr>
              <a:t>  </a:t>
            </a:r>
            <a:endParaRPr lang="ru-RU" sz="1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Образование </a:t>
            </a:r>
            <a:r>
              <a:rPr lang="ru-RU" sz="1200" dirty="0" smtClean="0">
                <a:solidFill>
                  <a:schemeClr val="tx1"/>
                </a:solidFill>
              </a:rPr>
              <a:t>–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457 569 290,86 рублей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Культура, кинематография </a:t>
            </a:r>
            <a:r>
              <a:rPr lang="ru-RU" sz="1200" dirty="0" smtClean="0">
                <a:solidFill>
                  <a:schemeClr val="tx1"/>
                </a:solidFill>
              </a:rPr>
              <a:t>–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 88 590 867,18 рублей</a:t>
            </a:r>
          </a:p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Здравоохранение –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</a:rPr>
              <a:t>28 211 </a:t>
            </a:r>
            <a:r>
              <a:rPr lang="ru-RU" sz="1200" b="1" dirty="0" smtClean="0">
                <a:solidFill>
                  <a:schemeClr val="tx1"/>
                </a:solidFill>
              </a:rPr>
              <a:t>955,55 рублей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Социальная политика – </a:t>
            </a:r>
            <a:endParaRPr lang="ru-RU" sz="12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262 037 264,50 </a:t>
            </a:r>
            <a:r>
              <a:rPr lang="ru-RU" sz="1200" b="1" dirty="0" smtClean="0">
                <a:solidFill>
                  <a:schemeClr val="tx1"/>
                </a:solidFill>
              </a:rPr>
              <a:t>рубля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Физическая культура и спорт </a:t>
            </a:r>
            <a:r>
              <a:rPr lang="ru-RU" sz="1200" dirty="0" smtClean="0">
                <a:solidFill>
                  <a:schemeClr val="tx1"/>
                </a:solidFill>
              </a:rPr>
              <a:t>–</a:t>
            </a:r>
          </a:p>
          <a:p>
            <a:pPr algn="ctr">
              <a:defRPr/>
            </a:pP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</a:rPr>
              <a:t>84 637,00 рублей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Средства массовой информации – </a:t>
            </a:r>
            <a:endParaRPr lang="ru-RU" sz="12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948 720,11 рублей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Обслуживание муниципального долга </a:t>
            </a:r>
            <a:r>
              <a:rPr lang="ru-RU" sz="1200" dirty="0" smtClean="0">
                <a:solidFill>
                  <a:schemeClr val="tx1"/>
                </a:solidFill>
              </a:rPr>
              <a:t>–</a:t>
            </a:r>
            <a:r>
              <a:rPr lang="ru-RU" sz="1200" b="1" dirty="0" smtClean="0">
                <a:solidFill>
                  <a:schemeClr val="tx1"/>
                </a:solidFill>
              </a:rPr>
              <a:t>209 981,26 </a:t>
            </a:r>
            <a:r>
              <a:rPr lang="ru-RU" sz="1200" b="1" dirty="0" smtClean="0">
                <a:solidFill>
                  <a:schemeClr val="tx1"/>
                </a:solidFill>
              </a:rPr>
              <a:t>рубль</a:t>
            </a:r>
            <a:endParaRPr lang="ru-RU" sz="12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Межбюджетные трансферты общего характера- </a:t>
            </a:r>
            <a:endParaRPr lang="ru-RU" sz="12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103 </a:t>
            </a:r>
            <a:r>
              <a:rPr lang="ru-RU" sz="1200" b="1" dirty="0">
                <a:solidFill>
                  <a:schemeClr val="tx1"/>
                </a:solidFill>
              </a:rPr>
              <a:t>303 </a:t>
            </a:r>
            <a:r>
              <a:rPr lang="ru-RU" sz="1200" b="1" dirty="0" smtClean="0">
                <a:solidFill>
                  <a:schemeClr val="tx1"/>
                </a:solidFill>
              </a:rPr>
              <a:t>628,43 рублей</a:t>
            </a:r>
            <a:endParaRPr lang="ru-RU" sz="1000" dirty="0"/>
          </a:p>
          <a:p>
            <a:pPr algn="ctr">
              <a:defRPr/>
            </a:pPr>
            <a:endParaRPr lang="ru-RU" sz="1000" dirty="0"/>
          </a:p>
          <a:p>
            <a:pPr algn="ctr">
              <a:defRPr/>
            </a:pP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48872" cy="81146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 </a:t>
            </a:r>
            <a:r>
              <a:rPr lang="ru-RU" sz="2700" dirty="0"/>
              <a:t>Доходы бюджета Тяжинского </a:t>
            </a:r>
            <a:br>
              <a:rPr lang="ru-RU" sz="2700" dirty="0"/>
            </a:br>
            <a:r>
              <a:rPr lang="ru-RU" sz="2700" dirty="0"/>
              <a:t>муниципального района за 2015 год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812277"/>
              </p:ext>
            </p:extLst>
          </p:nvPr>
        </p:nvGraphicFramePr>
        <p:xfrm>
          <a:off x="323850" y="1484313"/>
          <a:ext cx="8640763" cy="4460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7910"/>
                <a:gridCol w="2304256"/>
                <a:gridCol w="2304256"/>
                <a:gridCol w="1944341"/>
              </a:tblGrid>
              <a:tr h="1208154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Уточненный план, рублей</a:t>
                      </a:r>
                      <a:endParaRPr lang="ru-RU" sz="20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Исполнено, рублей</a:t>
                      </a:r>
                      <a:endParaRPr lang="ru-RU" sz="20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% исполнения </a:t>
                      </a:r>
                      <a:endParaRPr lang="ru-RU" sz="20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</a:tr>
              <a:tr h="120815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Налоговые</a:t>
                      </a:r>
                      <a:r>
                        <a:rPr lang="ru-RU" sz="20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и неналоговые доходы </a:t>
                      </a:r>
                      <a:endParaRPr lang="ru-RU" sz="20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89 682</a:t>
                      </a:r>
                      <a:r>
                        <a:rPr lang="ru-RU" sz="24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000,00</a:t>
                      </a:r>
                      <a:endParaRPr lang="ru-RU" sz="24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91 247 481,71</a:t>
                      </a:r>
                      <a:endParaRPr lang="ru-RU" sz="24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101,75%</a:t>
                      </a:r>
                    </a:p>
                  </a:txBody>
                  <a:tcPr marL="91438" marR="91438" marT="45717" marB="45717"/>
                </a:tc>
              </a:tr>
              <a:tr h="120815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Безвозмездные</a:t>
                      </a:r>
                      <a:r>
                        <a:rPr lang="ru-RU" sz="20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поступления</a:t>
                      </a:r>
                      <a:endParaRPr lang="ru-RU" sz="20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911 015 443,70</a:t>
                      </a:r>
                      <a:endParaRPr lang="ru-RU" sz="24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870 370 765,48</a:t>
                      </a:r>
                      <a:endParaRPr lang="ru-RU" sz="24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95,54%</a:t>
                      </a:r>
                      <a:endParaRPr lang="ru-RU" sz="2400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</a:tr>
              <a:tr h="83641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Итого доходов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1 000 697 443,70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961 618 247,19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96,09%</a:t>
                      </a:r>
                      <a:endParaRPr lang="ru-RU" sz="2000" b="1" dirty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</a:txBody>
                  <a:tcPr marL="91438" marR="91438" marT="45717" marB="45717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08912" cy="10795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структура поступления доходов бюджета </a:t>
            </a:r>
            <a:r>
              <a:rPr lang="ru-RU" sz="2400" dirty="0" err="1"/>
              <a:t>тяжинского</a:t>
            </a:r>
            <a:r>
              <a:rPr lang="ru-RU" sz="2400" dirty="0"/>
              <a:t> муниципального района в </a:t>
            </a:r>
            <a:r>
              <a:rPr lang="ru-RU" sz="2400" dirty="0" smtClean="0"/>
              <a:t>за </a:t>
            </a:r>
            <a:r>
              <a:rPr lang="ru-RU" sz="2400" dirty="0"/>
              <a:t>2015 год</a:t>
            </a:r>
          </a:p>
        </p:txBody>
      </p:sp>
      <p:graphicFrame>
        <p:nvGraphicFramePr>
          <p:cNvPr id="2" name="Содержимое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942030"/>
              </p:ext>
            </p:extLst>
          </p:nvPr>
        </p:nvGraphicFramePr>
        <p:xfrm>
          <a:off x="1043608" y="1700808"/>
          <a:ext cx="7299325" cy="4294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80920" cy="93610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/>
              <a:t>Исполнение налоговых доходов бюджета </a:t>
            </a:r>
            <a:r>
              <a:rPr lang="ru-RU" sz="2400" dirty="0" err="1"/>
              <a:t>тяжинского</a:t>
            </a:r>
            <a:r>
              <a:rPr lang="ru-RU" sz="2400" dirty="0"/>
              <a:t> муниципального района за 2015 год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3046087"/>
              </p:ext>
            </p:extLst>
          </p:nvPr>
        </p:nvGraphicFramePr>
        <p:xfrm>
          <a:off x="323850" y="1341438"/>
          <a:ext cx="8640764" cy="4563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5982"/>
                <a:gridCol w="1512168"/>
                <a:gridCol w="1440160"/>
                <a:gridCol w="1440159"/>
                <a:gridCol w="1512295"/>
              </a:tblGrid>
              <a:tr h="799381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Уточненный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план на  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  2015г., тыс. рублей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Факт 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2015 г., тыс. рублей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      % исполнения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за 2015 г.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      % исполнения 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    к 2014 г.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/>
                </a:tc>
              </a:tr>
              <a:tr h="74264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Налог на доходы физических лиц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61 932</a:t>
                      </a:r>
                      <a:r>
                        <a:rPr lang="ru-RU" sz="15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,00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63 121,6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101,9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81,6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6859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Налоги на совокупный доход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9 847,0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9</a:t>
                      </a:r>
                      <a:r>
                        <a:rPr lang="ru-RU" sz="15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949,2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101,0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111,1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426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Транспортный налог</a:t>
                      </a:r>
                    </a:p>
                  </a:txBody>
                  <a:tcPr marT="44410" marB="4441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524,0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527,7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100,7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113,6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550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Государственная пошлина</a:t>
                      </a:r>
                      <a:endParaRPr lang="ru-RU" sz="16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1900,0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1918,8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101,0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136,0</a:t>
                      </a:r>
                      <a:endParaRPr lang="ru-RU" sz="1500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Итого</a:t>
                      </a:r>
                      <a:r>
                        <a:rPr lang="ru-RU" sz="1600" b="1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 по налоговым доходам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74 203,0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75 517,3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101,8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85,1</a:t>
                      </a:r>
                      <a:endParaRPr lang="ru-RU" sz="1600" b="1" dirty="0">
                        <a:solidFill>
                          <a:schemeClr val="tx1">
                            <a:lumMod val="10000"/>
                          </a:schemeClr>
                        </a:solidFill>
                      </a:endParaRPr>
                    </a:p>
                  </a:txBody>
                  <a:tcPr marT="44410" marB="4441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  <a:fontScheme name="Трек">
    <a:majorFont>
      <a:latin typeface="Franklin Gothic Medium"/>
      <a:ea typeface=""/>
      <a:cs typeface=""/>
      <a:font script="Jpan" typeface="HG創英角ｺﾞｼｯｸUB"/>
      <a:font script="Hang" typeface="돋움"/>
      <a:font script="Hans" typeface="隶书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Franklin Gothic Book"/>
      <a:ea typeface=""/>
      <a:cs typeface=""/>
      <a:font script="Jpan" typeface="HGｺﾞｼｯｸE"/>
      <a:font script="Hang" typeface="돋움"/>
      <a:font script="Hans" typeface="华文楷体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Трек">
    <a:fillStyleLst>
      <a:solidFill>
        <a:schemeClr val="phClr"/>
      </a:solidFill>
      <a:gradFill rotWithShape="1">
        <a:gsLst>
          <a:gs pos="0">
            <a:schemeClr val="phClr">
              <a:tint val="30000"/>
              <a:satMod val="250000"/>
            </a:schemeClr>
          </a:gs>
          <a:gs pos="72000">
            <a:schemeClr val="phClr">
              <a:tint val="75000"/>
              <a:satMod val="210000"/>
            </a:schemeClr>
          </a:gs>
          <a:gs pos="100000">
            <a:schemeClr val="phClr">
              <a:tint val="85000"/>
              <a:satMod val="210000"/>
            </a:schemeClr>
          </a:gs>
        </a:gsLst>
        <a:lin ang="5400000" scaled="1"/>
      </a:gradFill>
      <a:gradFill rotWithShape="1">
        <a:gsLst>
          <a:gs pos="0">
            <a:schemeClr val="phClr">
              <a:tint val="75000"/>
              <a:shade val="85000"/>
              <a:satMod val="230000"/>
            </a:schemeClr>
          </a:gs>
          <a:gs pos="25000">
            <a:schemeClr val="phClr">
              <a:tint val="90000"/>
              <a:shade val="70000"/>
              <a:satMod val="220000"/>
            </a:schemeClr>
          </a:gs>
          <a:gs pos="50000">
            <a:schemeClr val="phClr">
              <a:tint val="90000"/>
              <a:shade val="58000"/>
              <a:satMod val="225000"/>
            </a:schemeClr>
          </a:gs>
          <a:gs pos="65000">
            <a:schemeClr val="phClr">
              <a:tint val="90000"/>
              <a:shade val="58000"/>
              <a:satMod val="225000"/>
            </a:schemeClr>
          </a:gs>
          <a:gs pos="80000">
            <a:schemeClr val="phClr">
              <a:tint val="90000"/>
              <a:shade val="69000"/>
              <a:satMod val="220000"/>
            </a:schemeClr>
          </a:gs>
          <a:gs pos="100000">
            <a:schemeClr val="phClr">
              <a:tint val="77000"/>
              <a:shade val="80000"/>
              <a:satMod val="230000"/>
            </a:schemeClr>
          </a:gs>
        </a:gsLst>
        <a:lin ang="5400000" scaled="1"/>
      </a:gradFill>
    </a:fillStyleLst>
    <a:lnStyleLst>
      <a:ln w="100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</a:effectStyle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a:effectStyle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phClr">
              <a:shade val="60000"/>
              <a:satMod val="110000"/>
            </a:schemeClr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05000"/>
            </a:schemeClr>
          </a:duotone>
        </a:blip>
        <a:tile tx="0" ty="0" sx="95000" sy="95000" flip="none" algn="t"/>
      </a:blipFill>
      <a:blipFill>
        <a:blip xmlns:r="http://schemas.openxmlformats.org/officeDocument/2006/relationships" r:embed="rId2">
          <a:duotone>
            <a:schemeClr val="phClr">
              <a:shade val="30000"/>
              <a:satMod val="455000"/>
            </a:schemeClr>
            <a:schemeClr val="phClr">
              <a:tint val="95000"/>
              <a:satMod val="120000"/>
            </a:schemeClr>
          </a:duotone>
        </a:blip>
        <a:stretch>
          <a:fillRect/>
        </a:stretch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4810</TotalTime>
  <Words>1990</Words>
  <Application>Microsoft Office PowerPoint</Application>
  <PresentationFormat>Экран (4:3)</PresentationFormat>
  <Paragraphs>476</Paragraphs>
  <Slides>30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Трек</vt:lpstr>
      <vt:lpstr>            Отчет для граждан  </vt:lpstr>
      <vt:lpstr>Отчет для граждан –  информационный    ресурс, содержащий данные   об    исполнении  бюджета  Тяжинского муниципального района  за отчетный финансовый год, в доступной для  широкого круга заинтересованных  пользователей форме </vt:lpstr>
      <vt:lpstr>Составление  бюджетной  отчетности  осуществляет:  финансовое управление по Тяжинскому району</vt:lpstr>
      <vt:lpstr>Этапы составления бюджетной отчетности</vt:lpstr>
      <vt:lpstr>Основные характеристики бюджета     тяжинского муниципального района за 2015 год</vt:lpstr>
      <vt:lpstr>Основные параметры исполнения бюджета Тяжинского муниципального района за 2015 год</vt:lpstr>
      <vt:lpstr> Доходы бюджета Тяжинского  муниципального района за 2015 год</vt:lpstr>
      <vt:lpstr>структура поступления доходов бюджета тяжинского муниципального района в за 2015 год</vt:lpstr>
      <vt:lpstr>Исполнение налоговых доходов бюджета тяжинского муниципального района за 2015 год</vt:lpstr>
      <vt:lpstr>Структура налоговых доходов бюджета тяжинского муниципального района за 2015 год</vt:lpstr>
      <vt:lpstr>Динамика поступления основных видов налоговых доходов в бюджет тяжинского муниципального района за 2014-2015гг.</vt:lpstr>
      <vt:lpstr>Исполнение неналоговых доходов бюджета тяжинского муниципального района за 2015 год </vt:lpstr>
      <vt:lpstr>Структура неналоговых доходов бюджета тяжинского муниципального района за 2015 году</vt:lpstr>
      <vt:lpstr>Динамика поступления неналоговых доходов в бюджет тяжинского муниципального района  за 2014-2015гГ.</vt:lpstr>
      <vt:lpstr>Безвозмездные поступления от других бюджетов бюджетной системы РФ в бюджет тяжинского муниципального района в 2015 году                                                      </vt:lpstr>
      <vt:lpstr>Структура безвозмездных поступлений от других бюджетов бюджетной системы РФ в бюджет тяжинского муниципального района за 2015 год</vt:lpstr>
      <vt:lpstr>Исполнение расходов бюджета тяжинского муниципального района по отраслевому признаку  в 2015 году </vt:lpstr>
      <vt:lpstr>Структура Исполнения бюджета тяжинского муниципального района по расходам за 2015 год</vt:lpstr>
      <vt:lpstr>Расходы бюджета Тяжинского муниципального района в области национальной экономики в 2015 году</vt:lpstr>
      <vt:lpstr>Расходы бюджета тяжинского муниципального района на жилищно-коммунальное хозяйство в 2015 году</vt:lpstr>
      <vt:lpstr>Расходы бюджета тяжинского муниципального района за 2015 год в сфере образования </vt:lpstr>
      <vt:lpstr>Расходы бюджета тяжинского муниципального района за  2015 год в области культуры</vt:lpstr>
      <vt:lpstr>Расходы бюджета тяжинского муниципального района за 2015 год в области здравоохранения</vt:lpstr>
      <vt:lpstr>Расходы бюджета тяжинского муниципального района на социальную политику в 2015 году</vt:lpstr>
      <vt:lpstr>Расходы бюджета тяжинского муниципального района за 2015 год в сфере средств массовой информации</vt:lpstr>
      <vt:lpstr>Исполнение муниципальных программ тяжинского муниципального района в 2015 году</vt:lpstr>
      <vt:lpstr>Итоги реализации  муниципальных программ в 2015 году, (РУБЛЕЙ)</vt:lpstr>
      <vt:lpstr>Итоги реализации  муниципальных программ в 2015 году, (РУБЛЕЙ)</vt:lpstr>
      <vt:lpstr>Исполнение бюджета Тяжинского муниципального района по источникам финансирования дефицита бюджета в 2015 году, (РУБЛЕЙ)</vt:lpstr>
      <vt:lpstr>Данные о муниципальном долге  Тяжинского муниципального района за 2015 год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оОт</dc:title>
  <dc:creator>User</dc:creator>
  <cp:lastModifiedBy>Специалист1 ОБУиО</cp:lastModifiedBy>
  <cp:revision>396</cp:revision>
  <cp:lastPrinted>2016-11-24T08:05:44Z</cp:lastPrinted>
  <dcterms:created xsi:type="dcterms:W3CDTF">2014-07-09T05:52:56Z</dcterms:created>
  <dcterms:modified xsi:type="dcterms:W3CDTF">2016-11-28T09:09:43Z</dcterms:modified>
</cp:coreProperties>
</file>