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3.xml" ContentType="application/vnd.openxmlformats-officedocument.presentationml.notesSlide+xml"/>
  <Override PartName="/ppt/charts/chart2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3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14" r:id="rId2"/>
    <p:sldId id="292" r:id="rId3"/>
    <p:sldId id="262" r:id="rId4"/>
    <p:sldId id="321" r:id="rId5"/>
    <p:sldId id="333" r:id="rId6"/>
    <p:sldId id="334" r:id="rId7"/>
    <p:sldId id="340" r:id="rId8"/>
    <p:sldId id="335" r:id="rId9"/>
    <p:sldId id="284" r:id="rId10"/>
    <p:sldId id="336" r:id="rId11"/>
    <p:sldId id="302" r:id="rId12"/>
    <p:sldId id="341" r:id="rId13"/>
    <p:sldId id="339" r:id="rId14"/>
    <p:sldId id="319" r:id="rId15"/>
    <p:sldId id="317" r:id="rId16"/>
    <p:sldId id="344" r:id="rId17"/>
    <p:sldId id="323" r:id="rId18"/>
    <p:sldId id="352" r:id="rId19"/>
    <p:sldId id="326" r:id="rId20"/>
    <p:sldId id="327" r:id="rId21"/>
    <p:sldId id="305" r:id="rId22"/>
    <p:sldId id="325" r:id="rId23"/>
    <p:sldId id="306" r:id="rId24"/>
    <p:sldId id="348" r:id="rId25"/>
    <p:sldId id="310" r:id="rId26"/>
    <p:sldId id="311" r:id="rId27"/>
    <p:sldId id="330" r:id="rId28"/>
    <p:sldId id="346" r:id="rId29"/>
    <p:sldId id="351" r:id="rId30"/>
    <p:sldId id="353" r:id="rId31"/>
    <p:sldId id="276" r:id="rId32"/>
    <p:sldId id="331" r:id="rId33"/>
    <p:sldId id="277" r:id="rId34"/>
    <p:sldId id="332" r:id="rId35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3A5"/>
    <a:srgbClr val="B50B27"/>
    <a:srgbClr val="33CCFF"/>
    <a:srgbClr val="6600CC"/>
    <a:srgbClr val="D2EDF2"/>
    <a:srgbClr val="0000FF"/>
    <a:srgbClr val="474191"/>
    <a:srgbClr val="2EA463"/>
    <a:srgbClr val="238EA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93029" autoAdjust="0"/>
  </p:normalViewPr>
  <p:slideViewPr>
    <p:cSldViewPr>
      <p:cViewPr>
        <p:scale>
          <a:sx n="100" d="100"/>
          <a:sy n="100" d="100"/>
        </p:scale>
        <p:origin x="-196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26220387183031"/>
          <c:y val="0.10807607651987575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894590790658737E-2"/>
          <c:y val="2.3619597671096185E-2"/>
          <c:w val="0.84492975548520244"/>
          <c:h val="0.82882732216018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16023660101722"/>
          <c:y val="0.10637396283453886"/>
          <c:w val="0.79634222102875729"/>
          <c:h val="0.77733157573135148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036926864899316"/>
          <c:y val="0.11507213725383811"/>
          <c:w val="0.80876725883291756"/>
          <c:h val="0.79028480127266887"/>
        </c:manualLayout>
      </c:layout>
      <c:pie3DChart>
        <c:varyColors val="1"/>
        <c:ser>
          <c:idx val="0"/>
          <c:order val="0"/>
          <c:tx>
            <c:strRef>
              <c:f>Лист1!$P$65</c:f>
              <c:strCache>
                <c:ptCount val="1"/>
                <c:pt idx="0">
                  <c:v>2026 год</c:v>
                </c:pt>
              </c:strCache>
            </c:strRef>
          </c:tx>
          <c:explosion val="15"/>
          <c:dPt>
            <c:idx val="9"/>
            <c:bubble3D val="0"/>
            <c:explosion val="16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61,0%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325036295060231"/>
                  <c:y val="-0.13981784002386261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8,8%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5173200969343259"/>
                  <c:y val="-0.2232590909721809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10,2%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8865740549192718E-2"/>
                  <c:y val="4.349638824723627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Госпошлина;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927581704894803E-2"/>
                  <c:y val="1.65602737255391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госуд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и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мун.собств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69165134612969E-2"/>
                  <c:y val="0.1263198455048913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имущество;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6,7%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1969388897327767E-2"/>
                  <c:y val="9.0307684251568099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продажи имущества;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5250129501787327E-2"/>
                  <c:y val="1.1780539774369504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Штрафы, возмещение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1218745026076131E-2"/>
                  <c:y val="-7.019912506608691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безвозмездные;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8498453414782504E-3"/>
                  <c:y val="-0.139201588104734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доходы;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Лист1!$P$66:$P$75</c:f>
              <c:numCache>
                <c:formatCode>0.0</c:formatCode>
                <c:ptCount val="10"/>
                <c:pt idx="0">
                  <c:v>61</c:v>
                </c:pt>
                <c:pt idx="1">
                  <c:v>8.8000000000000007</c:v>
                </c:pt>
                <c:pt idx="2">
                  <c:v>10.199999999999999</c:v>
                </c:pt>
                <c:pt idx="3">
                  <c:v>1</c:v>
                </c:pt>
                <c:pt idx="4">
                  <c:v>10.3</c:v>
                </c:pt>
                <c:pt idx="5">
                  <c:v>6.7</c:v>
                </c:pt>
                <c:pt idx="6">
                  <c:v>1</c:v>
                </c:pt>
                <c:pt idx="7">
                  <c:v>0.4</c:v>
                </c:pt>
                <c:pt idx="8">
                  <c:v>0.2</c:v>
                </c:pt>
                <c:pt idx="9">
                  <c:v>0.4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068998403726571"/>
          <c:y val="0.16295381755671115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760413966082724"/>
          <c:y val="0.11121254355113944"/>
          <c:w val="0.80649107212668159"/>
          <c:h val="0.7899601635922144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57657598529846"/>
          <c:y val="7.1682068338848229E-2"/>
          <c:w val="0.77322063668053309"/>
          <c:h val="0.75908372005910141"/>
        </c:manualLayout>
      </c:layout>
      <c:pie3DChart>
        <c:varyColors val="1"/>
        <c:ser>
          <c:idx val="0"/>
          <c:order val="0"/>
          <c:tx>
            <c:strRef>
              <c:f>Лист1!$Q$65</c:f>
              <c:strCache>
                <c:ptCount val="1"/>
                <c:pt idx="0">
                  <c:v>2027 год</c:v>
                </c:pt>
              </c:strCache>
            </c:strRef>
          </c:tx>
          <c:explosion val="11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61,9%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551335520950562"/>
                  <c:y val="-0.14505583533922034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8,2%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57243557499037"/>
                  <c:y val="-0.21972974863403141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solidFill>
                          <a:schemeClr val="tx1"/>
                        </a:solidFill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11,2%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244689599232249E-2"/>
                  <c:y val="5.394853367924768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Госпошлина; </a:t>
                    </a:r>
                    <a:r>
                      <a:rPr lang="ru-RU" dirty="0" smtClean="0"/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0466358302653879E-2"/>
                  <c:y val="4.5718182701045371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использования имущества, находящегося в госуд. и </a:t>
                    </a:r>
                    <a:r>
                      <a:rPr lang="ru-RU" dirty="0" err="1"/>
                      <a:t>мун.собств</a:t>
                    </a:r>
                    <a:r>
                      <a:rPr lang="ru-RU" dirty="0" smtClean="0"/>
                      <a:t>.; 10,2%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325782542859955E-2"/>
                  <c:y val="0.20588276114876145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имущество; </a:t>
                    </a:r>
                    <a:r>
                      <a:rPr lang="ru-RU" dirty="0" smtClean="0"/>
                      <a:t>6,5%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872336635241501E-3"/>
                  <c:y val="0.1412061881004223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Доходы от продажи имущества; </a:t>
                    </a:r>
                    <a:r>
                      <a:rPr lang="ru-RU" dirty="0" smtClean="0"/>
                      <a:t>0,1%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9768741415116895E-3"/>
                  <c:y val="3.219467909577121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Штрафы, возмещение </a:t>
                    </a:r>
                    <a:r>
                      <a:rPr lang="ru-RU" dirty="0" smtClean="0"/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7.4421853537792234E-3"/>
                  <c:y val="-7.048765294517690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безвозмездные; </a:t>
                    </a:r>
                    <a:r>
                      <a:rPr lang="ru-RU" dirty="0" smtClean="0"/>
                      <a:t>0,2%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7583506870433668E-3"/>
                  <c:y val="-0.1416932287728595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прочие доходы; </a:t>
                    </a:r>
                    <a:r>
                      <a:rPr lang="ru-RU" dirty="0" smtClean="0"/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Лист1!$Q$66:$Q$75</c:f>
              <c:numCache>
                <c:formatCode>0.0</c:formatCode>
                <c:ptCount val="10"/>
                <c:pt idx="0">
                  <c:v>61.9</c:v>
                </c:pt>
                <c:pt idx="1">
                  <c:v>8.1999999999999993</c:v>
                </c:pt>
                <c:pt idx="2">
                  <c:v>11.2</c:v>
                </c:pt>
                <c:pt idx="3">
                  <c:v>1</c:v>
                </c:pt>
                <c:pt idx="4">
                  <c:v>10.199999999999999</c:v>
                </c:pt>
                <c:pt idx="5">
                  <c:v>6.5</c:v>
                </c:pt>
                <c:pt idx="6">
                  <c:v>0.1</c:v>
                </c:pt>
                <c:pt idx="7">
                  <c:v>0.4</c:v>
                </c:pt>
                <c:pt idx="8">
                  <c:v>0.2</c:v>
                </c:pt>
                <c:pt idx="9">
                  <c:v>0.3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164928"/>
        <c:axId val="37166464"/>
      </c:barChart>
      <c:catAx>
        <c:axId val="37164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166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71664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71649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480715898821925E-2"/>
          <c:y val="1.6334335420216269E-3"/>
          <c:w val="0.84492975548520244"/>
          <c:h val="0.828827322160188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 доходов бюджета Тяжинского муниципального округа на 2025 год и на плановый период 2026 и 2027 годов</a:t>
            </a:r>
          </a:p>
        </c:rich>
      </c:tx>
      <c:layout>
        <c:manualLayout>
          <c:xMode val="edge"/>
          <c:yMode val="edge"/>
          <c:x val="9.607709898177938E-2"/>
          <c:y val="1.8409998089542839E-2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286559690847889E-2"/>
          <c:y val="0.17296519898873028"/>
          <c:w val="0.65413636153062171"/>
          <c:h val="0.752197139724939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дотации бюджетам муниципальных округов на выравнивание бюджетной обеспеченности;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43867193615274E-2"/>
                  <c:y val="-1.93021527067766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758837944133643E-3"/>
                  <c:y val="-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11850592817184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(Лист2!$C$5;Лист2!$E$5;Лист2!$G$5)</c:f>
              <c:numCache>
                <c:formatCode>#,##0.00</c:formatCode>
                <c:ptCount val="3"/>
                <c:pt idx="0">
                  <c:v>24.948010292635686</c:v>
                </c:pt>
                <c:pt idx="1">
                  <c:v>23.195200758233778</c:v>
                </c:pt>
                <c:pt idx="2">
                  <c:v>22.366346033744293</c:v>
                </c:pt>
              </c:numCache>
            </c:numRef>
          </c:val>
        </c:ser>
        <c:ser>
          <c:idx val="1"/>
          <c:order val="1"/>
          <c:tx>
            <c:strRef>
              <c:f>Лист2!$A$6</c:f>
              <c:strCache>
                <c:ptCount val="1"/>
                <c:pt idx="0">
                  <c:v>субсидии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8758837944133643E-3"/>
                  <c:y val="-3.8604305413554702E-3"/>
                </c:manualLayout>
              </c:layout>
              <c:spPr/>
              <c:txPr>
                <a:bodyPr rot="-2700000" vert="horz"/>
                <a:lstStyle/>
                <a:p>
                  <a:pPr>
                    <a:defRPr sz="12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6079003952114555E-3"/>
                  <c:y val="-1.3511506894744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399169960095467E-3"/>
                  <c:y val="-5.79064581203320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(Лист2!$C$6;Лист2!$E$6;Лист2!$G$6)</c:f>
              <c:numCache>
                <c:formatCode>#,##0.00</c:formatCode>
                <c:ptCount val="3"/>
                <c:pt idx="0">
                  <c:v>5.3893559286693353</c:v>
                </c:pt>
                <c:pt idx="1">
                  <c:v>5.4886559358762614</c:v>
                </c:pt>
                <c:pt idx="2">
                  <c:v>4.7720405138248729</c:v>
                </c:pt>
              </c:numCache>
            </c:numRef>
          </c:val>
        </c:ser>
        <c:ser>
          <c:idx val="2"/>
          <c:order val="2"/>
          <c:tx>
            <c:strRef>
              <c:f>Лист2!$A$7</c:f>
              <c:strCache>
                <c:ptCount val="1"/>
                <c:pt idx="0">
                  <c:v>субвенции бюджетам муниципальных округов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1185059281718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751767588826729E-2"/>
                  <c:y val="1.93021527067773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(Лист2!$C$7;Лист2!$E$7;Лист2!$G$7)</c:f>
              <c:numCache>
                <c:formatCode>#,##0.00</c:formatCode>
                <c:ptCount val="3"/>
                <c:pt idx="0">
                  <c:v>47.045016399072686</c:v>
                </c:pt>
                <c:pt idx="1">
                  <c:v>48.197211541910548</c:v>
                </c:pt>
                <c:pt idx="2">
                  <c:v>48.608880135218364</c:v>
                </c:pt>
              </c:numCache>
            </c:numRef>
          </c:val>
        </c:ser>
        <c:ser>
          <c:idx val="3"/>
          <c:order val="3"/>
          <c:tx>
            <c:strRef>
              <c:f>Лист2!$A$11</c:f>
              <c:strCache>
                <c:ptCount val="1"/>
                <c:pt idx="0">
                  <c:v>собственные доходы бюджета Тяжинского муниципального округа (налоговые и неналоговые доходы, безвозмездные поступления (207, 204))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215800790422911E-2"/>
                  <c:y val="7.077374234053940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47817391221001E-2"/>
                  <c:y val="-3.8604305413554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478173912210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27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(Лист2!$B$2;Лист2!$D$2;Лист2!$F$2)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(Лист2!$C$11;Лист2!$E$11;Лист2!$G$11)</c:f>
              <c:numCache>
                <c:formatCode>#,##0.00</c:formatCode>
                <c:ptCount val="3"/>
                <c:pt idx="0">
                  <c:v>20.09</c:v>
                </c:pt>
                <c:pt idx="1">
                  <c:v>20.62</c:v>
                </c:pt>
                <c:pt idx="2">
                  <c:v>21.74</c:v>
                </c:pt>
              </c:numCache>
            </c:numRef>
          </c:val>
        </c:ser>
        <c:ser>
          <c:idx val="4"/>
          <c:order val="4"/>
          <c:tx>
            <c:strRef>
              <c:f>Лист2!$A$8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936635829606065E-2"/>
                  <c:y val="-1.9302152706777351E-3"/>
                </c:manualLayout>
              </c:layout>
              <c:spPr/>
              <c:txPr>
                <a:bodyPr rot="-2700000"/>
                <a:lstStyle/>
                <a:p>
                  <a:pPr>
                    <a:defRPr sz="12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624423886404041E-2"/>
                  <c:y val="-7.7208610827109404E-3"/>
                </c:manualLayout>
              </c:layout>
              <c:spPr/>
              <c:txPr>
                <a:bodyPr rot="-2700000"/>
                <a:lstStyle/>
                <a:p>
                  <a:pPr>
                    <a:defRPr sz="12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624423886404041E-2"/>
                  <c:y val="-7.7208610827109404E-3"/>
                </c:manualLayout>
              </c:layout>
              <c:spPr/>
              <c:txPr>
                <a:bodyPr rot="-2700000"/>
                <a:lstStyle/>
                <a:p>
                  <a:pPr>
                    <a:defRPr sz="1200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(Лист2!$C$8;Лист2!$E$8;Лист2!$G$8)</c:f>
              <c:numCache>
                <c:formatCode>#,##0.00</c:formatCode>
                <c:ptCount val="3"/>
                <c:pt idx="0">
                  <c:v>2.5181871995531027</c:v>
                </c:pt>
                <c:pt idx="1">
                  <c:v>2.4927596484868566</c:v>
                </c:pt>
                <c:pt idx="2">
                  <c:v>2.5057484419061264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159680"/>
        <c:axId val="39161216"/>
        <c:axId val="0"/>
      </c:bar3DChart>
      <c:catAx>
        <c:axId val="39159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1612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16121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Проценты</a:t>
                </a:r>
              </a:p>
            </c:rich>
          </c:tx>
          <c:layout>
            <c:manualLayout>
              <c:xMode val="edge"/>
              <c:yMode val="edge"/>
              <c:x val="6.0221128608923882E-2"/>
              <c:y val="0.1312338874307378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9159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71512788690507"/>
          <c:y val="0.17543118653372397"/>
          <c:w val="0.26275998733581413"/>
          <c:h val="0.597740011665208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 отраслевому признаку расходы </a:t>
            </a:r>
          </a:p>
          <a:p>
            <a:pPr>
              <a:defRPr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местного бюджета на 2025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2026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2027 годов составляют: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566412958052255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10586011342155"/>
          <c:y val="0.17296511627906977"/>
          <c:w val="0.59073724007561434"/>
          <c:h val="0.6962209302325581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Лист2!$A$6</c:f>
              <c:strCache>
                <c:ptCount val="1"/>
                <c:pt idx="0">
                  <c:v>субсидии бюджетам субъектов Российской Федерации и муниципальных образований;</c:v>
                </c:pt>
              </c:strCache>
            </c:strRef>
          </c:tx>
          <c:invertIfNegative val="0"/>
          <c:cat>
            <c:strRef>
              <c:f>(Лист2!$B$2;Лист2!$D$2;Лист2!$F$2)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(Лист2!$C$6;Лист2!$E$6;Лист2!$G$6)</c:f>
              <c:numCache>
                <c:formatCode>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112064"/>
        <c:axId val="39113856"/>
      </c:barChart>
      <c:catAx>
        <c:axId val="39112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1138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11385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39112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081177805957332E-2"/>
          <c:y val="6.382584810518592E-2"/>
          <c:w val="0.97891882219404269"/>
          <c:h val="0.74822871243472944"/>
        </c:manualLayout>
      </c:layout>
      <c:pie3DChart>
        <c:varyColors val="0"/>
        <c:ser>
          <c:idx val="0"/>
          <c:order val="0"/>
          <c:tx>
            <c:strRef>
              <c:f>данные!$B$1</c:f>
              <c:strCache>
                <c:ptCount val="1"/>
              </c:strCache>
            </c:strRef>
          </c:tx>
          <c:explosion val="30"/>
          <c:dPt>
            <c:idx val="0"/>
            <c:bubble3D val="0"/>
          </c:dPt>
          <c:dPt>
            <c:idx val="1"/>
            <c:bubble3D val="0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0.12165000863680346"/>
                  <c:y val="-0.45154181561945284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Муниципальные программы</a:t>
                    </a:r>
                    <a:r>
                      <a:rPr lang="ru-RU" sz="1400" b="1">
                        <a:latin typeface="Times New Roman" pitchFamily="18" charset="0"/>
                        <a:cs typeface="Times New Roman" pitchFamily="18" charset="0"/>
                      </a:rPr>
                      <a:t>
</a:t>
                    </a:r>
                    <a:r>
                      <a:rPr lang="ru-RU" sz="1400" b="1" smtClean="0">
                        <a:latin typeface="Times New Roman" pitchFamily="18" charset="0"/>
                        <a:cs typeface="Times New Roman" pitchFamily="18" charset="0"/>
                      </a:rPr>
                      <a:t>98,4%</a:t>
                    </a:r>
                    <a:endParaRPr lang="ru-RU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27416497786697658"/>
                  <c:y val="7.7161565381624261E-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непрограммное </a:t>
                    </a:r>
                    <a:r>
                      <a:rPr lang="ru-RU" sz="1400" b="1" dirty="0">
                        <a:latin typeface="Times New Roman" pitchFamily="18" charset="0"/>
                        <a:cs typeface="Times New Roman" pitchFamily="18" charset="0"/>
                      </a:rPr>
                      <a:t>направление деятельности
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1,6 %</a:t>
                    </a:r>
                    <a:endParaRPr lang="ru-RU" sz="1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025157454294874"/>
                  <c:y val="-2.909271476200609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0.13454978783441768"/>
                  <c:y val="9.206724835071292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3.7761725283910988E-2"/>
                  <c:y val="0.182880754770518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12991460820982983"/>
                  <c:y val="9.425480598708944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3.4708462281167932E-2"/>
                  <c:y val="0.1039236666399643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6.9085362283449137E-2"/>
                  <c:y val="0.170780432499136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9079076980623969"/>
                  <c:y val="0.1245439455203234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1365715843459577"/>
                  <c:y val="3.40868373412548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3.2534302405195593E-2"/>
                  <c:y val="-4.10809478936444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4.4393700787401576E-2"/>
                  <c:y val="-5.68111048652864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данные!$A$2:$A$3</c:f>
              <c:strCache>
                <c:ptCount val="2"/>
                <c:pt idx="0">
                  <c:v>Муниципальные программы</c:v>
                </c:pt>
                <c:pt idx="1">
                  <c:v>Непрограммное направление деятельности</c:v>
                </c:pt>
              </c:strCache>
            </c:strRef>
          </c:cat>
          <c:val>
            <c:numRef>
              <c:f>данные!$B$2:$B$3</c:f>
              <c:numCache>
                <c:formatCode>General</c:formatCode>
                <c:ptCount val="2"/>
                <c:pt idx="0">
                  <c:v>4656905.5</c:v>
                </c:pt>
                <c:pt idx="1">
                  <c:v>76811.5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9.3109622979370577E-3"/>
          <c:y val="0.7646841323186313"/>
          <c:w val="0.45344509039173841"/>
          <c:h val="0.18861033669870014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30048"/>
        <c:axId val="38131584"/>
      </c:barChart>
      <c:catAx>
        <c:axId val="38130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13158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8131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130048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153216"/>
        <c:axId val="38343424"/>
      </c:barChart>
      <c:catAx>
        <c:axId val="38153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834342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8343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153216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605166051660517E-2"/>
          <c:y val="0.33176100628930816"/>
          <c:w val="0.96125461254612543"/>
          <c:h val="0.5110062893081761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19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557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50467289719627"/>
          <c:y val="0.23270440251572327"/>
          <c:w val="0.7009345794392523"/>
          <c:h val="0.7106918238993710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00320"/>
        <c:axId val="39002112"/>
      </c:barChart>
      <c:catAx>
        <c:axId val="39000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00211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390021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000320"/>
        <c:crosses val="autoZero"/>
        <c:crossBetween val="between"/>
      </c:valAx>
      <c:spPr>
        <a:noFill/>
        <a:ln w="237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67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53089247768513"/>
          <c:y val="0.19413604654120334"/>
          <c:w val="0.69258836092072129"/>
          <c:h val="0.69340089183933484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722191361453661E-2"/>
          <c:y val="2.3197525377838677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r"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/>
              <a:t>Приложение №4 к пояснительной  записке
"Структура собственных  доходов бюджета Тяжинского муниципального округа на 2024 г</a:t>
            </a:r>
          </a:p>
        </c:rich>
      </c:tx>
      <c:layout>
        <c:manualLayout>
          <c:xMode val="edge"/>
          <c:yMode val="edge"/>
          <c:x val="0.38390423475582341"/>
          <c:y val="7.8235374366729324E-3"/>
        </c:manualLayout>
      </c:layout>
      <c:overlay val="1"/>
      <c:spPr>
        <a:noFill/>
        <a:ln w="25400">
          <a:noFill/>
        </a:ln>
      </c:spPr>
    </c:title>
    <c:autoTitleDeleted val="0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2186570377626439E-2"/>
          <c:y val="6.5661006250043369E-2"/>
          <c:w val="0.85698392158409331"/>
          <c:h val="0.8567477046736089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57038884768449"/>
          <c:y val="9.2546769944710769E-2"/>
          <c:w val="0.78403842890699904"/>
          <c:h val="0.78333342004314677"/>
        </c:manualLayout>
      </c:layout>
      <c:pie3DChart>
        <c:varyColors val="1"/>
        <c:ser>
          <c:idx val="0"/>
          <c:order val="0"/>
          <c:explosion val="17"/>
          <c:dPt>
            <c:idx val="0"/>
            <c:bubble3D val="0"/>
            <c:explosion val="16"/>
          </c:dPt>
          <c:dPt>
            <c:idx val="9"/>
            <c:bubble3D val="0"/>
            <c:explosion val="19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tx1"/>
                        </a:solidFill>
                      </a:rPr>
                      <a:t>П/налог с </a:t>
                    </a:r>
                    <a:r>
                      <a:rPr lang="ru-RU" b="1" dirty="0" err="1">
                        <a:solidFill>
                          <a:schemeClr val="tx1"/>
                        </a:solidFill>
                      </a:rPr>
                      <a:t>физич</a:t>
                    </a:r>
                    <a:r>
                      <a:rPr lang="ru-RU" b="1" dirty="0">
                        <a:solidFill>
                          <a:schemeClr val="tx1"/>
                        </a:solidFill>
                      </a:rPr>
                      <a:t>. лиц ; </a:t>
                    </a:r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59,5%</a:t>
                    </a:r>
                    <a:endParaRPr lang="ru-RU" b="1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812508280959046"/>
                  <c:y val="-0.1306300681885973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Акцизы;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8,5%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375930570492245"/>
                  <c:y val="-0.2032784402407527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совокупный доход;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11,6%</a:t>
                    </a:r>
                    <a:endParaRPr lang="ru-RU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4603698245892086E-2"/>
                  <c:y val="5.509541547874222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Госпошлина;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1,0%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54512673651894"/>
                  <c:y val="3.698043479768866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использования имущества, находящегося в госуд. и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мун.собств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.; 10,3%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1786507456781548"/>
                  <c:y val="0.11140809222224535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Налоги на имущество;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6,9%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2328417311465992E-2"/>
                  <c:y val="0.12089298968500059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Доходы от продажи имущества;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1,1%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346352956111329E-2"/>
                  <c:y val="4.05168945400564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Штрафы, возмещение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ущерба; 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08437646995324E-2"/>
                  <c:y val="-3.13637500701964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безвозмездные;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0,3%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2074290071737323E-2"/>
                  <c:y val="-9.2670824113189831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прочие доходы; 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0,4%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3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Лист1!$A$66:$A$75</c:f>
              <c:strCache>
                <c:ptCount val="10"/>
                <c:pt idx="0">
                  <c:v>П/налог с физич. лиц 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Госпошлина</c:v>
                </c:pt>
                <c:pt idx="4">
                  <c:v>Доходы от использования имущества, находящегося в госуд. и мун.собств. </c:v>
                </c:pt>
                <c:pt idx="5">
                  <c:v>Налоги на имущество</c:v>
                </c:pt>
                <c:pt idx="6">
                  <c:v>Доходы от продажи имущества</c:v>
                </c:pt>
                <c:pt idx="7">
                  <c:v>Штрафы, возмещение ущерба </c:v>
                </c:pt>
                <c:pt idx="8">
                  <c:v>прочие безвозмездные</c:v>
                </c:pt>
                <c:pt idx="9">
                  <c:v>прочие доходы</c:v>
                </c:pt>
              </c:strCache>
            </c:strRef>
          </c:cat>
          <c:val>
            <c:numRef>
              <c:f>Лист1!$O$66:$O$75</c:f>
              <c:numCache>
                <c:formatCode>0.0</c:formatCode>
                <c:ptCount val="10"/>
                <c:pt idx="0">
                  <c:v>59.4</c:v>
                </c:pt>
                <c:pt idx="1">
                  <c:v>8.5</c:v>
                </c:pt>
                <c:pt idx="2">
                  <c:v>11.6</c:v>
                </c:pt>
                <c:pt idx="3">
                  <c:v>1</c:v>
                </c:pt>
                <c:pt idx="4">
                  <c:v>10.3</c:v>
                </c:pt>
                <c:pt idx="5">
                  <c:v>6.9</c:v>
                </c:pt>
                <c:pt idx="6">
                  <c:v>1.1000000000000001</c:v>
                </c:pt>
                <c:pt idx="7">
                  <c:v>0.4</c:v>
                </c:pt>
                <c:pt idx="8">
                  <c:v>0.4</c:v>
                </c:pt>
                <c:pt idx="9">
                  <c:v>0.4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0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3118211202562E-2"/>
          <c:w val="1"/>
          <c:h val="0.985380769545183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947889960868158"/>
          <c:y val="8.0874621895758003E-2"/>
          <c:w val="0.76340384482770196"/>
          <c:h val="0.749586091393922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0.0102</cdr:y>
    </cdr:from>
    <cdr:to>
      <cdr:x>1</cdr:x>
      <cdr:y>0.9983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47820"/>
          <a:ext cx="9144000" cy="463425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83E50EF-ABFA-4371-8FC9-E5050F6BD259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D01F4A8A-4383-44A4-BCE9-AA1D2D6AF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01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27</a:t>
            </a:fld>
            <a:endParaRPr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279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32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7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F4A8A-4383-44A4-BCE9-AA1D2D6AFB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9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17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18</a:t>
            </a:fld>
            <a:endParaRPr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19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31733E2-2D48-4242-AA0A-16587B7F1DF0}" type="slidenum">
              <a:rPr lang="ru-RU" sz="1200"/>
              <a:pPr algn="r" eaLnBrk="1" hangingPunct="1"/>
              <a:t>20</a:t>
            </a:fld>
            <a:endParaRPr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D135BE1A-0231-42BB-B565-2DBA3FC5A935}" type="slidenum">
              <a:rPr lang="ru-RU" sz="1200"/>
              <a:pPr algn="r" eaLnBrk="1" hangingPunct="1"/>
              <a:t>21</a:t>
            </a:fld>
            <a:endParaRPr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1748" name="Номер слайда 3"/>
          <p:cNvSpPr txBox="1">
            <a:spLocks noGrp="1"/>
          </p:cNvSpPr>
          <p:nvPr/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CC2A5D6-D5A5-458D-A4DE-1F7A107695A1}" type="slidenum">
              <a:rPr lang="ru-RU" sz="1200"/>
              <a:pPr algn="r" eaLnBrk="1" hangingPunct="1"/>
              <a:t>23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58B55-049A-4C9D-80C8-C8399CB63383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3C395-C61C-48A9-8643-5B743EEE7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F6218-8AEF-473E-A842-F4DB62FD6E02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8EEB5-88E6-4910-915E-B13673271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ADDA9-DA1A-4C1C-BD79-F2C488844CE7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E1C1-984C-4238-9DFB-01F96BDD5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8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8450-5D0C-4812-AE00-1E690ABBFA97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1A06C-1E7E-4A9B-AB4A-DDDDA2812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60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9771-E714-4AC2-AEEF-00470D8FA0D0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5E1D-36A4-4725-B68E-90BBC6488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278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0663"/>
            <a:ext cx="4038600" cy="22780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CC6D0-13C3-4398-88DB-1FF02FC1CADA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7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4BDA5-BDC3-454F-9155-E207A2927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150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Заголовок, клип мультимеди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ультимедиа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36ADF-1986-4C4D-B633-953FDC37A1D4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94692-FEA2-4EC7-94FB-85DB7961F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C65E3-0F11-47D0-AAFC-F254819FF3AA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EA62E-160A-4C67-88C3-280DD7C0B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8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1D0-5B52-462F-A7CA-0C69A48A8A65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42B2F-8C70-4676-B120-3BD4CB41C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758F3-D904-4BF4-B901-0464A0679A78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771C-1D8B-4E96-95FF-86E259324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1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8E2C9-AA21-4621-9502-6163407DEC9E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1B09-0AC2-4E23-AC97-E694AAE79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A2AB3-A8DA-42CA-A1B8-40B9FDEF8DC2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AEED1-5D1D-4125-BEB4-3CE62B907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89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8306-81EF-4D41-9638-C3DDE6B1175A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A07F-B14E-46F2-ABD2-5C319346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013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4FA0-100E-4D81-BE68-8D0122B3C0FA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9088D-DE64-471B-B1C2-3EBF5BAB1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30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64ED-43D0-45C4-AF7D-9E5B7D1D2C7D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72B7D-6737-41B7-9FD1-720E363AB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3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07B83-AB7D-48FD-98D0-04043C07A711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6B96-FED2-434E-B4B7-CE5D3273A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4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779E3-3925-4F5D-9236-FA124DDF4A1B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17013-D08F-4F22-9165-251F10071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83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FEE070-9B66-4BBA-8ADE-C92805A732C1}" type="datetimeFigureOut">
              <a:rPr lang="ru-RU"/>
              <a:pPr>
                <a:defRPr/>
              </a:pPr>
              <a:t>24.12.2024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C4F586-CC20-4527-A282-6C79228C58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280920" cy="3168352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2276872"/>
          </a:xfrm>
        </p:spPr>
        <p:txBody>
          <a:bodyPr/>
          <a:lstStyle/>
          <a:p>
            <a:pPr algn="just">
              <a:defRPr/>
            </a:pP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Тяжинский муниципальный округ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  <a:p>
            <a:pPr algn="just">
              <a:defRPr/>
            </a:pPr>
            <a:endParaRPr lang="ru-RU" sz="2000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0" algn="r">
              <a:defRPr/>
            </a:pP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подготовлен на основании решения Совета народных депутатов Тяжинского муниципального округа от </a:t>
            </a:r>
            <a:r>
              <a:rPr lang="ru-RU" sz="2000" i="1" dirty="0" smtClean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24.12.2024 </a:t>
            </a: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i="1" dirty="0" smtClean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«О бюджете Тяжинского муниципального округа на </a:t>
            </a:r>
            <a:r>
              <a:rPr lang="ru-RU" sz="2000" i="1" dirty="0" smtClean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2000" i="1" dirty="0" smtClean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i="1" dirty="0" smtClean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i="1" dirty="0">
                <a:solidFill>
                  <a:srgbClr val="E66C7D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годов</a:t>
            </a:r>
            <a:endParaRPr lang="ru-RU" sz="2000" i="1" dirty="0">
              <a:solidFill>
                <a:srgbClr val="E66C7D">
                  <a:lumMod val="75000"/>
                </a:srgbClr>
              </a:solidFill>
            </a:endParaRPr>
          </a:p>
          <a:p>
            <a:pPr algn="r">
              <a:defRPr/>
            </a:pP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2000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446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"/>
    </mc:Choice>
    <mc:Fallback xmlns="">
      <p:transition spd="slow" advTm="55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</a:t>
            </a:r>
            <a:r>
              <a:rPr lang="ru-RU" sz="2000" kern="12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округа</a:t>
            </a: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в 2027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87622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393322"/>
              </p:ext>
            </p:extLst>
          </p:nvPr>
        </p:nvGraphicFramePr>
        <p:xfrm>
          <a:off x="755576" y="1304926"/>
          <a:ext cx="8985253" cy="6207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745167"/>
              </p:ext>
            </p:extLst>
          </p:nvPr>
        </p:nvGraphicFramePr>
        <p:xfrm>
          <a:off x="-108520" y="908720"/>
          <a:ext cx="9073007" cy="66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206149"/>
              </p:ext>
            </p:extLst>
          </p:nvPr>
        </p:nvGraphicFramePr>
        <p:xfrm>
          <a:off x="755576" y="908720"/>
          <a:ext cx="7776096" cy="5148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15529"/>
              </p:ext>
            </p:extLst>
          </p:nvPr>
        </p:nvGraphicFramePr>
        <p:xfrm>
          <a:off x="611560" y="476672"/>
          <a:ext cx="8532440" cy="6124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47102936"/>
      </p:ext>
    </p:extLst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58579"/>
              </p:ext>
            </p:extLst>
          </p:nvPr>
        </p:nvGraphicFramePr>
        <p:xfrm>
          <a:off x="-180528" y="116632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0431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"/>
    </mc:Choice>
    <mc:Fallback xmlns="">
      <p:transition spd="slow" advTm="627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7937"/>
            <a:ext cx="9144000" cy="1188815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Расходы местного бюджета 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2025-2027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сформированы исходя из целей и задач, сформулированных в бюджетном послании Президента РФ,  в соответствии с требованиями, установленными Бюджетным кодексом Российской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Федерации,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учетом положений Федерального закона от 06.10.2003 года № 131-ФЗ «Об общих принципах организации местного самоуправления в Российской Федерации» </a:t>
            </a:r>
          </a:p>
          <a:p>
            <a:pPr marL="136525" indent="0">
              <a:buNone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расходам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местный бюджет </a:t>
            </a: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годы сложился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размере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1 617 047,1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1 633 531,4  тыс. руб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1 625 09,0 тыс. руб.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896544" cy="3600400"/>
          </a:xfrm>
          <a:prstGeom prst="rect">
            <a:avLst/>
          </a:prstGeom>
        </p:spPr>
      </p:pic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2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197612"/>
              </p:ext>
            </p:extLst>
          </p:nvPr>
        </p:nvGraphicFramePr>
        <p:xfrm>
          <a:off x="-461596" y="153865"/>
          <a:ext cx="10067192" cy="655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322715"/>
              </p:ext>
            </p:extLst>
          </p:nvPr>
        </p:nvGraphicFramePr>
        <p:xfrm>
          <a:off x="107504" y="1484784"/>
          <a:ext cx="8928993" cy="5256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346"/>
                <a:gridCol w="3835198"/>
                <a:gridCol w="1368152"/>
                <a:gridCol w="1368152"/>
                <a:gridCol w="1296145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Раздел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отраслей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28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150 421,71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150 458,71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150 547,44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2 032,3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2 221,0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2 300,0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60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41 333,1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23 783,51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12 643,10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5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 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183 958,44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227 712,69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229 051,69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29 576,0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32 489,6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32 817,1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Охрана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окружающей среды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236,0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753 062,9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726 966,24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710 069,92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217 311,15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209 411,15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209 411,15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17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237 563,5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240 700,5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240 400,6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62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482,0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37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36 000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752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РАСХОДОВ: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1 617</a:t>
                      </a:r>
                      <a:r>
                        <a:rPr lang="ru-RU" sz="1600" b="1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047,1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1 633 531,4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1 625 029,0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75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"/>
    </mc:Choice>
    <mc:Fallback xmlns="">
      <p:transition spd="slow" advTm="60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0" y="19745"/>
            <a:ext cx="9144000" cy="561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БЮДЖЕТА Тяжинского муниципального округа</a:t>
            </a:r>
          </a:p>
        </p:txBody>
      </p:sp>
      <p:sp>
        <p:nvSpPr>
          <p:cNvPr id="9" name="Прямоугольник 1"/>
          <p:cNvSpPr/>
          <p:nvPr/>
        </p:nvSpPr>
        <p:spPr>
          <a:xfrm>
            <a:off x="2813810" y="636771"/>
            <a:ext cx="3594702" cy="34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/>
              <a:t>Бюджет округа</a:t>
            </a:r>
          </a:p>
        </p:txBody>
      </p:sp>
      <p:sp>
        <p:nvSpPr>
          <p:cNvPr id="10" name="Стрелка вправо 13"/>
          <p:cNvSpPr>
            <a:spLocks noChangeArrowheads="1"/>
          </p:cNvSpPr>
          <p:nvPr/>
        </p:nvSpPr>
        <p:spPr bwMode="auto">
          <a:xfrm rot="5400000">
            <a:off x="4176304" y="1016633"/>
            <a:ext cx="504054" cy="576263"/>
          </a:xfrm>
          <a:prstGeom prst="rightArrow">
            <a:avLst>
              <a:gd name="adj1" fmla="val 50000"/>
              <a:gd name="adj2" fmla="val 19796"/>
            </a:avLst>
          </a:prstGeom>
          <a:solidFill>
            <a:srgbClr val="BFE1EB"/>
          </a:solidFill>
          <a:ln w="25400" algn="ctr">
            <a:solidFill>
              <a:srgbClr val="3792A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Прямоугольник 1"/>
          <p:cNvSpPr/>
          <p:nvPr/>
        </p:nvSpPr>
        <p:spPr>
          <a:xfrm>
            <a:off x="349762" y="1628800"/>
            <a:ext cx="8709803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и непрограммные расходы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2025-2027 г. </a:t>
            </a:r>
          </a:p>
          <a:p>
            <a:pPr algn="ctr"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среднем по показателям за три года )</a:t>
            </a:r>
          </a:p>
          <a:p>
            <a:pPr algn="ctr">
              <a:defRPr/>
            </a:pPr>
            <a:endParaRPr lang="ru-RU" sz="2000" b="1" dirty="0" smtClean="0"/>
          </a:p>
        </p:txBody>
      </p:sp>
      <p:graphicFrame>
        <p:nvGraphicFramePr>
          <p:cNvPr id="17" name="Диаграм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5692"/>
              </p:ext>
            </p:extLst>
          </p:nvPr>
        </p:nvGraphicFramePr>
        <p:xfrm>
          <a:off x="-89918" y="2276872"/>
          <a:ext cx="9036497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63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/>
    </mc:Choice>
    <mc:Fallback xmlns="">
      <p:transition spd="slow" advTm="588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268413"/>
          </a:xfrm>
          <a:solidFill>
            <a:schemeClr val="accent2">
              <a:lumMod val="60000"/>
              <a:lumOff val="40000"/>
            </a:schemeClr>
          </a:solidFill>
          <a:extLst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2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</a:t>
            </a:r>
            <a:r>
              <a:rPr lang="ru-RU" sz="220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целях повышения эффективности и результативности бюджетных расходов  бюджет округа формируется через </a:t>
            </a:r>
            <a:r>
              <a:rPr lang="ru-RU" sz="220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реализацию </a:t>
            </a:r>
            <a:r>
              <a:rPr lang="ru-RU" sz="3100" u="sng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15 </a:t>
            </a:r>
            <a:r>
              <a:rPr lang="ru-RU" sz="3100" u="sng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муниципальных программ</a:t>
            </a:r>
          </a:p>
        </p:txBody>
      </p:sp>
      <p:sp>
        <p:nvSpPr>
          <p:cNvPr id="6147" name="Rectangle 11"/>
          <p:cNvSpPr>
            <a:spLocks noChangeArrowheads="1"/>
          </p:cNvSpPr>
          <p:nvPr/>
        </p:nvSpPr>
        <p:spPr bwMode="auto">
          <a:xfrm>
            <a:off x="0" y="126876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C00000"/>
                </a:solidFill>
              </a:rPr>
              <a:t>Зачем формировать и исполнять бюджет по программам?</a:t>
            </a: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0" y="1668869"/>
            <a:ext cx="9144000" cy="16004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rnd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chemeClr val="folHlink"/>
                </a:solidFill>
              </a:rPr>
              <a:t>      </a:t>
            </a:r>
            <a:r>
              <a:rPr lang="ru-RU" sz="1600" b="1" i="1" dirty="0" smtClean="0">
                <a:solidFill>
                  <a:schemeClr val="folHlink"/>
                </a:solidFill>
              </a:rPr>
              <a:t>Муниципальная </a:t>
            </a:r>
            <a:r>
              <a:rPr lang="ru-RU" sz="1600" b="1" i="1" dirty="0">
                <a:solidFill>
                  <a:schemeClr val="folHlink"/>
                </a:solidFill>
              </a:rPr>
              <a:t>программа имеет цель, задачи и показатели эффективности, </a:t>
            </a:r>
            <a:r>
              <a:rPr lang="ru-RU" sz="1600" b="1" i="1" dirty="0" smtClean="0">
                <a:solidFill>
                  <a:schemeClr val="folHlink"/>
                </a:solidFill>
              </a:rPr>
              <a:t>отражающие </a:t>
            </a:r>
            <a:r>
              <a:rPr lang="ru-RU" sz="1600" b="1" i="1" dirty="0">
                <a:solidFill>
                  <a:schemeClr val="folHlink"/>
                </a:solidFill>
              </a:rPr>
              <a:t>степень их достижения (решения), то есть действия и бюджетные средства направлены на достижение заданного результата</a:t>
            </a:r>
            <a:r>
              <a:rPr lang="ru-RU" sz="1600" b="1" i="1" dirty="0" smtClean="0">
                <a:solidFill>
                  <a:schemeClr val="folHlink"/>
                </a:solidFill>
              </a:rPr>
              <a:t>.</a:t>
            </a:r>
            <a:endParaRPr lang="ru-RU" sz="1600" b="1" i="1" dirty="0">
              <a:solidFill>
                <a:schemeClr val="folHlink"/>
              </a:solidFill>
            </a:endParaRPr>
          </a:p>
          <a:p>
            <a:pPr algn="just">
              <a:defRPr/>
            </a:pPr>
            <a:r>
              <a:rPr lang="ru-RU" sz="1600" b="1" i="1" dirty="0">
                <a:solidFill>
                  <a:schemeClr val="folHlink"/>
                </a:solidFill>
              </a:rPr>
              <a:t>    При этом значение показателей является индикатором по данному направлению деятельности и сигнализирует о плохом или хорошем результате, </a:t>
            </a:r>
            <a:r>
              <a:rPr lang="ru-RU" sz="1600" b="1" i="1" dirty="0" smtClean="0">
                <a:solidFill>
                  <a:schemeClr val="folHlink"/>
                </a:solidFill>
              </a:rPr>
              <a:t>и в случае необходимости </a:t>
            </a:r>
            <a:r>
              <a:rPr lang="ru-RU" sz="1600" b="1" i="1" dirty="0">
                <a:solidFill>
                  <a:schemeClr val="folHlink"/>
                </a:solidFill>
              </a:rPr>
              <a:t>принятия новых решений.</a:t>
            </a: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 descr="V:\Азарова\639669042798d743287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9307"/>
            <a:ext cx="9144000" cy="3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9"/>
    </mc:Choice>
    <mc:Fallback xmlns="">
      <p:transition spd="slow" advTm="60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solidFill>
                  <a:srgbClr val="474191"/>
                </a:solidFill>
                <a:latin typeface="Arial Black" panose="020B0A04020102020204" pitchFamily="34" charset="0"/>
              </a:rPr>
              <a:t>«Обеспечение деятельности органов местного самоуправления Тяжинского муниципального округа»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988841"/>
            <a:ext cx="51480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     Расходы на обеспечение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деятельности органов местного самоуправления,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проведение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окружных мероприятий и организацию поощрения граждан и коллективов предприятий, организаций, учреждений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ru-RU" sz="2000" b="1" i="1" dirty="0">
              <a:solidFill>
                <a:srgbClr val="AF23A5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2025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128 624,91 тыс.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2026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128 624,91 </a:t>
            </a:r>
            <a:r>
              <a:rPr lang="ru-RU" sz="2000" b="1" i="1" dirty="0">
                <a:solidFill>
                  <a:srgbClr val="AF23A5"/>
                </a:solidFill>
              </a:rPr>
              <a:t>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AF23A5"/>
                </a:solidFill>
              </a:rPr>
              <a:t>2027 год </a:t>
            </a:r>
            <a:r>
              <a:rPr lang="ru-RU" sz="2000" b="1" i="1" dirty="0" smtClean="0">
                <a:solidFill>
                  <a:srgbClr val="AF23A5"/>
                </a:solidFill>
              </a:rPr>
              <a:t>– 128 750,74 </a:t>
            </a:r>
            <a:r>
              <a:rPr lang="ru-RU" sz="2000" b="1" i="1" dirty="0">
                <a:solidFill>
                  <a:srgbClr val="AF23A5"/>
                </a:solidFill>
              </a:rPr>
              <a:t>тыс</a:t>
            </a:r>
            <a:r>
              <a:rPr lang="ru-RU" sz="2000" b="1" i="1" dirty="0" smtClean="0">
                <a:solidFill>
                  <a:srgbClr val="AF23A5"/>
                </a:solidFill>
              </a:rPr>
              <a:t>. руб</a:t>
            </a:r>
            <a:r>
              <a:rPr lang="ru-RU" sz="2000" b="1" i="1" dirty="0">
                <a:solidFill>
                  <a:srgbClr val="AF23A5"/>
                </a:solidFill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44824"/>
            <a:ext cx="3995936" cy="5013176"/>
          </a:xfrm>
        </p:spPr>
      </p:pic>
    </p:spTree>
    <p:extLst>
      <p:ext uri="{BB962C8B-B14F-4D97-AF65-F5344CB8AC3E}">
        <p14:creationId xmlns:p14="http://schemas.microsoft.com/office/powerpoint/2010/main" val="24225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3" y="3573016"/>
            <a:ext cx="4740503" cy="3158899"/>
          </a:xfrm>
          <a:prstGeom prst="rect">
            <a:avLst/>
          </a:prstGeom>
        </p:spPr>
      </p:pic>
      <p:pic>
        <p:nvPicPr>
          <p:cNvPr id="4102" name="Picture 6" descr="http://vesti95.ru/wp-content/uploads/2016/01/sot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61248"/>
            <a:ext cx="2144193" cy="107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 Тяжинского муниципального округа»</a:t>
            </a:r>
          </a:p>
          <a:p>
            <a:pPr algn="ctr">
              <a:defRPr/>
            </a:pPr>
            <a:endParaRPr lang="ru-RU" sz="2400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1569661"/>
            <a:ext cx="8982075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Общие расходы на реализацию различных форм социальной поддержки,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учреждений социального обслуживания населения и меры социальной поддержки работников учреждений социального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адресной социальной помощи нуждающимся и социально незащищенным категориям граждан, семьям с детьми,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инвалидам составят :</a:t>
            </a:r>
          </a:p>
          <a:p>
            <a:pPr algn="just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134 803,7тыс. руб.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135 868,2тыс. руб.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 год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135 228,6тыс. руб.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im3-tub-ru.yandex.net/i?id=257359d55fa104ffb2e523545d0bc645&amp;n=33&amp;h=190&amp;w=1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663089"/>
            <a:ext cx="131900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miass-online.ru/tvshows/gettvshowcategorytitleimage/802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49" y="5388376"/>
            <a:ext cx="1790697" cy="135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56906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 Информационное общество </a:t>
            </a:r>
          </a:p>
          <a:p>
            <a:pPr algn="ctr">
              <a:defRPr/>
            </a:pPr>
            <a:r>
              <a:rPr lang="ru-RU" sz="36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600" dirty="0">
              <a:solidFill>
                <a:srgbClr val="33CC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499991" y="1419424"/>
            <a:ext cx="453650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 ресурсов составят: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2025 год – 20 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2026 год – 20 тыс. руб.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2027 год – 20  тыс. руб.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4236665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5214948"/>
            <a:ext cx="4536505" cy="1526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" y="3861048"/>
            <a:ext cx="432655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1437"/>
      </p:ext>
    </p:extLst>
  </p:cSld>
  <p:clrMapOvr>
    <a:masterClrMapping/>
  </p:clrMapOvr>
  <p:transition advTm="615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«Жилищная и социальная инфраструктура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9399945"/>
              </p:ext>
            </p:extLst>
          </p:nvPr>
        </p:nvGraphicFramePr>
        <p:xfrm>
          <a:off x="0" y="2161839"/>
          <a:ext cx="9144000" cy="4690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79512" y="1243786"/>
            <a:ext cx="8640959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Расходы на обеспечение доступным и комфортным жильем отдельных социальных категорий граждан:</a:t>
            </a:r>
          </a:p>
          <a:p>
            <a:pPr algn="just"/>
            <a:endParaRPr lang="ru-RU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2025 год – 587,0 тыс.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2026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  <a:p>
            <a:pPr algn="just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2027 год –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2 372,7 тыс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</p:spTree>
    <p:extLst>
      <p:ext uri="{BB962C8B-B14F-4D97-AF65-F5344CB8AC3E}">
        <p14:creationId xmlns:p14="http://schemas.microsoft.com/office/powerpoint/2010/main" val="1116361795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V:\Азарова\5fbcfc11bba62107e5f37d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61561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732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такое «Бюджет для граждан»?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sz="half" idx="2"/>
          </p:nvPr>
        </p:nvSpPr>
        <p:spPr>
          <a:xfrm>
            <a:off x="0" y="692696"/>
            <a:ext cx="9144000" cy="6165304"/>
          </a:xfrm>
        </p:spPr>
        <p:txBody>
          <a:bodyPr/>
          <a:lstStyle/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                                     </a:t>
            </a:r>
            <a:r>
              <a:rPr lang="ru-RU" sz="2000" b="1" u="sng" dirty="0" smtClean="0">
                <a:solidFill>
                  <a:srgbClr val="AF23A5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«Бюджет для граждан» </a:t>
            </a: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познакомит вас с положениями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 основного финансового документа  Тяжинского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800" b="1" dirty="0" smtClean="0">
                <a:solidFill>
                  <a:srgbClr val="6600CC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                                                    муниципального округа – бюджета округа, а именно: проекта                                                       местного бюджета на предстоящий 2025 год и на плановый период 2026 и 2027 годов.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i="1" dirty="0" smtClean="0">
                <a:solidFill>
                  <a:schemeClr val="folHlink"/>
                </a:solidFill>
                <a:latin typeface="Calibri" panose="020F0502020204030204" pitchFamily="34" charset="0"/>
              </a:rPr>
              <a:t>                                                                     </a:t>
            </a:r>
            <a:r>
              <a:rPr lang="ru-RU" sz="1600" b="1" i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Представленная информация предназначена для широкого круга пользователей и будет интересна и полезна как студентам, педагогам, врачам, молодым семьям, так и муниципальным служащим, пенсионерам и другим категориям населения, так как бюджет затрагивает интересы каждого жителя Тяжинского муниципального округа.</a:t>
            </a:r>
            <a:r>
              <a:rPr lang="ru-RU" sz="1600" b="1" dirty="0" smtClean="0">
                <a:latin typeface="Calibri" panose="020F0502020204030204" pitchFamily="34" charset="0"/>
              </a:rPr>
              <a:t>                </a:t>
            </a:r>
          </a:p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1600" b="1" dirty="0">
                <a:latin typeface="Calibri" panose="020F0502020204030204" pitchFamily="34" charset="0"/>
              </a:rPr>
              <a:t> </a:t>
            </a:r>
            <a:r>
              <a:rPr lang="ru-RU" sz="1600" b="1" dirty="0" smtClean="0">
                <a:latin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Мы постарались в доступной и понятной </a:t>
            </a:r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</a:rPr>
              <a:t>для </a:t>
            </a: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граждан</a:t>
            </a:r>
          </a:p>
          <a:p>
            <a:pPr algn="r" eaLnBrk="1" hangingPunct="1">
              <a:buNone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форме показать основные показатели 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местного бюджета.</a:t>
            </a: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algn="r" eaLnBrk="1" hangingPunct="1">
              <a:buFont typeface="Wingdings 2" pitchFamily="18" charset="2"/>
              <a:buNone/>
              <a:defRPr/>
            </a:pPr>
            <a:endParaRPr lang="ru-RU" sz="1600" dirty="0" smtClean="0">
              <a:solidFill>
                <a:srgbClr val="0070C0"/>
              </a:solidFill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-108519" y="4221088"/>
            <a:ext cx="925251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i="1" dirty="0" smtClean="0">
                <a:solidFill>
                  <a:srgbClr val="FF0066"/>
                </a:solidFill>
                <a:latin typeface="Calibri" panose="020F0502020204030204" pitchFamily="34" charset="0"/>
              </a:rPr>
              <a:t> </a:t>
            </a:r>
            <a:r>
              <a:rPr lang="ru-RU" b="1" i="1" u="sng" dirty="0" smtClean="0">
                <a:solidFill>
                  <a:srgbClr val="6600CC"/>
                </a:solidFill>
                <a:latin typeface="Calibri" panose="020F0502020204030204" pitchFamily="34" charset="0"/>
              </a:rPr>
              <a:t>«</a:t>
            </a:r>
            <a:r>
              <a:rPr lang="ru-RU" b="1" i="1" u="sng" dirty="0">
                <a:solidFill>
                  <a:srgbClr val="6600CC"/>
                </a:solidFill>
                <a:latin typeface="Calibri" panose="020F0502020204030204" pitchFamily="34" charset="0"/>
              </a:rPr>
              <a:t>Бюджет для граждан» </a:t>
            </a:r>
            <a:r>
              <a:rPr lang="ru-RU" b="1" i="1" u="sng" dirty="0" smtClean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                         нацелен </a:t>
            </a: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на получение </a:t>
            </a: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обратной связи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от граждан, которым интересны       </a:t>
            </a:r>
          </a:p>
          <a:p>
            <a:pPr algn="r">
              <a:defRPr/>
            </a:pP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современные проблемы </a:t>
            </a:r>
            <a:endParaRPr lang="ru-RU" sz="1600" b="1" i="1" dirty="0" smtClean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муниципальных финансов </a:t>
            </a:r>
          </a:p>
          <a:p>
            <a:pPr algn="r">
              <a:defRPr/>
            </a:pP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в </a:t>
            </a:r>
            <a:r>
              <a:rPr lang="ru-RU" sz="1600" b="1" i="1" dirty="0">
                <a:solidFill>
                  <a:srgbClr val="6600CC"/>
                </a:solidFill>
                <a:latin typeface="Calibri" panose="020F0502020204030204" pitchFamily="34" charset="0"/>
              </a:rPr>
              <a:t>Тяжинском </a:t>
            </a:r>
            <a:r>
              <a:rPr lang="ru-RU" sz="1600" b="1" i="1" dirty="0" smtClean="0">
                <a:solidFill>
                  <a:srgbClr val="6600CC"/>
                </a:solidFill>
                <a:latin typeface="Calibri" panose="020F0502020204030204" pitchFamily="34" charset="0"/>
              </a:rPr>
              <a:t>округе.</a:t>
            </a:r>
            <a:endParaRPr lang="ru-RU" sz="1600" b="1" i="1" dirty="0">
              <a:solidFill>
                <a:srgbClr val="6600CC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 descr="V:\Азарова\d15925cbcfd41d4c27f904e5b437b4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298782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5"/>
    </mc:Choice>
    <mc:Fallback xmlns="">
      <p:transition spd="slow" advTm="61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1"/>
            <a:ext cx="9144000" cy="1384995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«Жилищно-коммунальный и дорожный комплекс, энергосбережение и повышение </a:t>
            </a:r>
            <a:r>
              <a:rPr lang="ru-RU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Тяжинского муниципального округа»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5773"/>
              </p:ext>
            </p:extLst>
          </p:nvPr>
        </p:nvGraphicFramePr>
        <p:xfrm>
          <a:off x="0" y="1372232"/>
          <a:ext cx="9144000" cy="293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1263057"/>
            <a:ext cx="914400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Расходы на финансирование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жилищно-коммунального хозяйства, уплату взносов в фонд капитального ремонта общего имущества многоквартирных 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домов, на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 области дорожного хозяйства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благоустройство территории округа, в том числе финансирование реализации проектов инициативного бюджетирования «Твой Кузбасс – твоя инициатива</a:t>
            </a:r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Всего по данной программе </a:t>
            </a:r>
          </a:p>
          <a:p>
            <a:pPr algn="just"/>
            <a:r>
              <a:rPr lang="ru-RU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:  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208 994,56 тыс. руб.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255 687,16 тыс. руб.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2027 год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257 371,98 тыс. руб.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V:\Отдел доходов\ФОТО ОБЪЕКТОВ\2024 год\Инициативное бюджетирование\11.09 Преображенка\P1260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86" y="3501008"/>
            <a:ext cx="289181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:\Отдел доходов\ФОТО ОБЪЕКТОВ\2024 год\Инициативное бюджетирование\11.09 Тяжин, Садовая 9\P12605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21088"/>
            <a:ext cx="327585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V:\Отдел доходов\ФОТО ОБЪЕКТОВ\2024 год\Гор.среда\Советская 22\P12509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501008"/>
            <a:ext cx="280831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993091"/>
      </p:ext>
    </p:extLst>
  </p:cSld>
  <p:clrMapOvr>
    <a:masterClrMapping/>
  </p:clrMapOvr>
  <p:transition advTm="645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136" y="3516121"/>
            <a:ext cx="2586264" cy="16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09109"/>
            <a:ext cx="3135362" cy="1809389"/>
          </a:xfrm>
          <a:prstGeom prst="rect">
            <a:avLst/>
          </a:prstGeom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00276"/>
            <a:ext cx="2992632" cy="20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Развитие системы образования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3200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0089916"/>
              </p:ext>
            </p:extLst>
          </p:nvPr>
        </p:nvGraphicFramePr>
        <p:xfrm>
          <a:off x="325512" y="753871"/>
          <a:ext cx="4584700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4" y="1187731"/>
            <a:ext cx="4035969" cy="21692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2025 год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851 400,0 тыс. руб.</a:t>
            </a:r>
          </a:p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2026 год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825 590,14 тыс. руб.</a:t>
            </a:r>
          </a:p>
          <a:p>
            <a:pPr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2027 год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– 809 033,52 тыс. руб.</a:t>
            </a:r>
            <a:endParaRPr lang="ru-RU" sz="20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 rot="10800000" flipV="1">
            <a:off x="4143474" y="1187731"/>
            <a:ext cx="471601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latin typeface="Times New Roman" pitchFamily="18" charset="0"/>
              </a:rPr>
              <a:t>Общие расходы по данной программе предусмотрены на содержание </a:t>
            </a:r>
            <a:r>
              <a:rPr lang="ru-RU" b="1" i="1" dirty="0">
                <a:latin typeface="Times New Roman" pitchFamily="18" charset="0"/>
              </a:rPr>
              <a:t>учреждений образования, организацию бесплатного горячего питания обучающихся начальных классов, организацию круглогодичного отдыха, оздоровления и занятости обучающихся, </a:t>
            </a:r>
            <a:r>
              <a:rPr lang="ru-RU" b="1" i="1" dirty="0" smtClean="0">
                <a:latin typeface="Times New Roman" pitchFamily="18" charset="0"/>
              </a:rPr>
              <a:t>расходы на социальные гарантии в сфере образования отдельным категориям</a:t>
            </a:r>
            <a:r>
              <a:rPr lang="ru-RU" i="1" dirty="0" smtClean="0">
                <a:latin typeface="Times New Roman" pitchFamily="18" charset="0"/>
              </a:rPr>
              <a:t>. </a:t>
            </a:r>
            <a:endParaRPr lang="ru-RU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just"/>
            <a:endParaRPr lang="ru-RU" sz="1400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15" y="4966750"/>
            <a:ext cx="288218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V:\Азарова\pit_v_shk.jf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3209108"/>
            <a:ext cx="3041904" cy="175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25" y="4842207"/>
            <a:ext cx="2769636" cy="19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02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03847"/>
            <a:ext cx="2318158" cy="19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7069"/>
            <a:ext cx="3816424" cy="3447751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087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«Молодежь и спорт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Тяжинского муниципального округа»</a:t>
            </a:r>
          </a:p>
        </p:txBody>
      </p:sp>
      <p:sp>
        <p:nvSpPr>
          <p:cNvPr id="18439" name="Прямоугольник 4"/>
          <p:cNvSpPr>
            <a:spLocks noChangeArrowheads="1"/>
          </p:cNvSpPr>
          <p:nvPr/>
        </p:nvSpPr>
        <p:spPr bwMode="auto">
          <a:xfrm>
            <a:off x="3851920" y="980728"/>
            <a:ext cx="504125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nstantia" pitchFamily="18" charset="0"/>
              </a:rPr>
              <a:t>Расходы запланированы в </a:t>
            </a:r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размере :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2027 год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215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939" name="Rectangle 11"/>
          <p:cNvSpPr>
            <a:spLocks/>
          </p:cNvSpPr>
          <p:nvPr/>
        </p:nvSpPr>
        <p:spPr bwMode="auto">
          <a:xfrm>
            <a:off x="0" y="3446099"/>
            <a:ext cx="4932040" cy="30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47688" indent="-411163" algn="ctr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endParaRPr lang="ru-RU" b="1" i="1" dirty="0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  <a:p>
            <a:pPr marL="547688" indent="-411163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None/>
              <a:defRPr/>
            </a:pP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расходуются </a:t>
            </a:r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6525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физкультурных и спортивных мероприятий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округа;</a:t>
            </a:r>
          </a:p>
          <a:p>
            <a:pPr marL="136525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на проведение мероприятий в сфере молодежной политики 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трудоустройства несовершеннолетних в каникулярное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время.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tyazhin.ru/_nw/12/24057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39" y="3525176"/>
            <a:ext cx="4249167" cy="32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7"/>
    </mc:Choice>
    <mc:Fallback xmlns="">
      <p:transition spd="slow" advTm="60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" y="1"/>
            <a:ext cx="9143997" cy="95410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2EA463"/>
                </a:solidFill>
                <a:latin typeface="Times New Roman" pitchFamily="18" charset="0"/>
                <a:cs typeface="Times New Roman" pitchFamily="18" charset="0"/>
              </a:rPr>
              <a:t>«Культура Тяжинского муниципального округа»</a:t>
            </a:r>
          </a:p>
          <a:p>
            <a:pPr algn="ctr">
              <a:defRPr/>
            </a:pPr>
            <a:endParaRPr lang="ru-RU" sz="2800" dirty="0">
              <a:solidFill>
                <a:srgbClr val="2EA463"/>
              </a:solidFill>
            </a:endParaRP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" y="950094"/>
            <a:ext cx="914399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Расходы по данной программе составляют :</a:t>
            </a:r>
          </a:p>
          <a:p>
            <a:pPr algn="just"/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н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а содержание учреждений и проведение мероприятий в сфере культуры</a:t>
            </a:r>
          </a:p>
          <a:p>
            <a:pPr marL="285750" indent="-285750">
              <a:buFontTx/>
              <a:buChar char="-"/>
            </a:pPr>
            <a:endParaRPr lang="ru-RU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2025 год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– 217 311,15 тыс. руб.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2026 год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– 209 411,15 тыс. руб.</a:t>
            </a:r>
          </a:p>
          <a:p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2027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год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– 209 411,15 тыс. руб.</a:t>
            </a:r>
            <a:endParaRPr lang="ru-RU" sz="1200" b="1" i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7444"/>
            <a:ext cx="3438029" cy="257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80" y="4066754"/>
            <a:ext cx="3366219" cy="273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036038"/>
            <a:ext cx="2568274" cy="3769928"/>
          </a:xfrm>
          <a:prstGeom prst="rect">
            <a:avLst/>
          </a:prstGeom>
        </p:spPr>
      </p:pic>
      <p:pic>
        <p:nvPicPr>
          <p:cNvPr id="3080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97" y="2011922"/>
            <a:ext cx="4464199" cy="22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381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273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«</a:t>
            </a:r>
            <a:r>
              <a:rPr lang="ru-RU" sz="3200" dirty="0" smtClean="0">
                <a:effectLst/>
              </a:rPr>
              <a:t>Пресса Тяжинского </a:t>
            </a:r>
            <a:r>
              <a:rPr lang="ru-RU" sz="3200" dirty="0">
                <a:solidFill>
                  <a:srgbClr val="FFC000"/>
                </a:solidFill>
                <a:effectLst/>
              </a:rPr>
              <a:t>муниципального</a:t>
            </a:r>
            <a:r>
              <a:rPr lang="ru-RU" sz="3200" dirty="0">
                <a:effectLst/>
              </a:rPr>
              <a:t> округа»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3312368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программе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составляют:</a:t>
            </a: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тыс. руб.</a:t>
            </a:r>
          </a:p>
          <a:p>
            <a:pPr algn="l">
              <a:spcBef>
                <a:spcPts val="0"/>
              </a:spcBef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1 482 тыс. руб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0"/>
              </a:spcBef>
            </a:pP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данной программе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отражены расходы на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освещение мероприятий,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проводимых органами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местного самоуправления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ч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ерез 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местный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печатный </a:t>
            </a:r>
          </a:p>
          <a:p>
            <a:pPr algn="just">
              <a:spcBef>
                <a:spcPts val="0"/>
              </a:spcBef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орган – газету «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</a:rPr>
              <a:t>Призыв».</a:t>
            </a: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2896"/>
            <a:ext cx="532859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9087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endParaRPr lang="ru-RU" sz="1600" b="1" dirty="0" smtClean="0">
              <a:latin typeface="Arial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«Имущественный комплекс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charset="0"/>
              </a:rPr>
              <a:t>Тяжинского муниципального округа»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3258361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i="1" dirty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По данной программе отражены расходы на содержание комитета по управлению муниципальным имуществом и расходы на проведение мероприятий по технической инвентаризации, паспортизации объектов, межеванию земельных участков, проведение комплексных кадастровых работ за счет средств местного бюджета</a:t>
            </a:r>
            <a:r>
              <a:rPr lang="ru-RU" sz="2000" b="1" i="1" dirty="0" smtClean="0">
                <a:solidFill>
                  <a:srgbClr val="47419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136525" indent="0" algn="just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2025 год -  6 473,1 тыс. руб.</a:t>
            </a:r>
          </a:p>
          <a:p>
            <a:pPr marL="136525" indent="0" algn="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2026 год -  6 473,1 тыс. руб.</a:t>
            </a:r>
          </a:p>
          <a:p>
            <a:pPr marL="136525" indent="0" algn="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2027 год -  6 473,1 тыс. руб.</a:t>
            </a:r>
            <a:endParaRPr lang="ru-RU" sz="2400" b="1" i="1" dirty="0">
              <a:solidFill>
                <a:srgbClr val="002060"/>
              </a:solidFill>
            </a:endParaRPr>
          </a:p>
          <a:p>
            <a:pPr marL="136525" indent="0" algn="r">
              <a:buNone/>
            </a:pPr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r">
              <a:buNone/>
            </a:pP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5"/>
            <a:ext cx="4932040" cy="2304257"/>
          </a:xfrm>
          <a:prstGeom prst="rect">
            <a:avLst/>
          </a:prstGeom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915257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8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924944"/>
            <a:ext cx="33773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3-tub-ru.yandex.net/i?id=32c02831818dfa2cb8084cff91072dab&amp;n=33&amp;h=190&amp;w=2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93" y="3933056"/>
            <a:ext cx="254660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08720"/>
          </a:xfr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40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«Обеспечение безопасности населения. Профилактика правонарушений в Тяжинском муниципальном округе»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3636404"/>
          </a:xfrm>
        </p:spPr>
        <p:txBody>
          <a:bodyPr/>
          <a:lstStyle/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Общие расходы по данной программе в проекте бюджета составляют : 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2025 год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29 350,34 тыс. руб.</a:t>
            </a:r>
          </a:p>
          <a:p>
            <a:pPr marL="136525" indent="0" algn="just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год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11 909,1  тыс. руб.</a:t>
            </a:r>
          </a:p>
          <a:p>
            <a:pPr marL="136525" indent="0" algn="just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2027 год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11 909,1  тыс. руб.</a:t>
            </a: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Данная программа включает мероприятия по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правонарушений, на обеспечение деятельности единой дежурной диспетчерской службы и оперативной системы «112»,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комплексные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противодействия злоупотреблению </a:t>
            </a: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наркотиками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обеспечение безопасности дорожного движения и </a:t>
            </a:r>
            <a:endPara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r">
              <a:buNone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оповещения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в случаях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ЧС.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9230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52" y="1340768"/>
            <a:ext cx="4942228" cy="1080120"/>
          </a:xfrm>
          <a:prstGeom prst="rect">
            <a:avLst/>
          </a:prstGeom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84898"/>
            <a:ext cx="3096344" cy="270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V:\Азарова\qArxFrcpkwLYLU3kZwBbku9Y0IVdioN3TDmI09GY1zQkPGi5LdY8pocAo9GP-DFqVboGX0NkpMTMQQyoRouMRvi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84898"/>
            <a:ext cx="1112168" cy="11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4" name="Picture 10" descr="V:\Азарова\0PEkQDj9y-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85184"/>
            <a:ext cx="348032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2"/>
    </mc:Choice>
    <mc:Fallback xmlns="">
      <p:transition spd="slow" advTm="636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95410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Тяжинского муниципального округа»</a:t>
            </a:r>
            <a:endParaRPr lang="ru-RU" sz="2400" u="sng" dirty="0">
              <a:solidFill>
                <a:srgbClr val="0070C0"/>
              </a:solidFill>
            </a:endParaRPr>
          </a:p>
        </p:txBody>
      </p:sp>
      <p:graphicFrame>
        <p:nvGraphicFramePr>
          <p:cNvPr id="2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898988"/>
              </p:ext>
            </p:extLst>
          </p:nvPr>
        </p:nvGraphicFramePr>
        <p:xfrm>
          <a:off x="-1908720" y="1099268"/>
          <a:ext cx="10729192" cy="5705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626934"/>
            <a:ext cx="9036496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136525" indent="0" algn="just">
              <a:buNone/>
            </a:pPr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just">
              <a:buNone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Текущие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по данной программе в проекте бюджета составляют :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14 890 тыс. руб.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6525" indent="0" algn="ctr">
              <a:buNone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14 890 тыс. руб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36525" indent="0" algn="ctr">
              <a:buNone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14 890 тыс. руб.</a:t>
            </a:r>
          </a:p>
          <a:p>
            <a:pPr marL="136525" algn="just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данной программе отражены расходы на обеспечение деятельности финансового органа.</a:t>
            </a:r>
          </a:p>
          <a:p>
            <a:pPr marL="136525" algn="just"/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9246" y="301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 descr="V:\Азарова\8e2b34fff75a76d9607899c3f1feea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44851"/>
            <a:ext cx="9143999" cy="36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7514"/>
      </p:ext>
    </p:extLst>
  </p:cSld>
  <p:clrMapOvr>
    <a:masterClrMapping/>
  </p:clrMapOvr>
  <p:transition advTm="6228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>
                <a:solidFill>
                  <a:srgbClr val="474191"/>
                </a:solidFill>
                <a:latin typeface="Arial Black" panose="020B0A04020102020204" pitchFamily="34" charset="0"/>
              </a:rPr>
              <a:t>«Формирование современной городской среды Тяжинского муниципального округа»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340768"/>
            <a:ext cx="91085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регионального проекта «Формирование современной городской среды» по благоустройству общественных территорий округа и придомовых территорий многоквартирных домов </a:t>
            </a:r>
            <a:r>
              <a:rPr lang="ru-RU" sz="2000" b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бюджетов различных уровней:</a:t>
            </a:r>
          </a:p>
          <a:p>
            <a:endParaRPr lang="ru-RU" sz="2400" b="1" i="1" dirty="0" smtClean="0">
              <a:solidFill>
                <a:srgbClr val="AF23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i="1" dirty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3 425,88  тыс. руб.</a:t>
            </a: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3 401,13 тыс. руб.</a:t>
            </a:r>
          </a:p>
          <a:p>
            <a:r>
              <a:rPr lang="ru-RU" sz="24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</a:t>
            </a:r>
            <a:r>
              <a:rPr lang="ru-RU" sz="2000" b="1" i="1" dirty="0" smtClean="0">
                <a:solidFill>
                  <a:srgbClr val="AF23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3 270,31 тыс. руб.</a:t>
            </a:r>
          </a:p>
          <a:p>
            <a:endParaRPr lang="ru-RU" sz="2000" b="1" i="1" dirty="0" smtClean="0">
              <a:solidFill>
                <a:srgbClr val="AF23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V:\Отдел доходов\ФОТО ОБЪЕКТОВ\2024 год\Гор.среда\08.10 Тротуар Советская Тяжин\P12609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96"/>
            <a:ext cx="2843808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:\Отдел доходов\ФОТО ОБЪЕКТОВ\2024 год\Гор.среда\Советская 22\P1250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94" y="2683861"/>
            <a:ext cx="2522498" cy="17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V:\Отдел доходов\ФОТО ОБЪЕКТОВ\2024 год\Гор.среда\Октябрьская 8\P12508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00" y="4265728"/>
            <a:ext cx="3600400" cy="25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:\Отдел доходов\ФОТО ОБЪЕКТОВ\2024 год\Гор.среда\Советская,9\P12509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5728"/>
            <a:ext cx="3704028" cy="25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V:\Отдел доходов\ФОТО ОБЪЕКТОВ\2024 год\Гор.среда\Советская,9\P1250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941168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386">
            <a:off x="102429" y="3859608"/>
            <a:ext cx="4397760" cy="28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561">
            <a:off x="3883093" y="1092196"/>
            <a:ext cx="4927139" cy="23408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641" y="0"/>
            <a:ext cx="9154642" cy="119675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«Укрепление общественного здоровья </a:t>
            </a:r>
            <a:r>
              <a:rPr lang="ru-RU" sz="2400" dirty="0">
                <a:solidFill>
                  <a:schemeClr val="tx1"/>
                </a:solidFill>
                <a:effectLst/>
              </a:rPr>
              <a:t>населения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Тяжинского </a:t>
            </a:r>
            <a:r>
              <a:rPr lang="ru-RU" sz="2400" dirty="0">
                <a:solidFill>
                  <a:schemeClr val="tx1"/>
                </a:solidFill>
                <a:effectLst/>
              </a:rPr>
              <a:t>муниципального округа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»</a:t>
            </a:r>
            <a:br>
              <a:rPr lang="ru-RU" sz="2400" dirty="0" smtClean="0">
                <a:solidFill>
                  <a:schemeClr val="tx1"/>
                </a:solidFill>
                <a:effectLst/>
              </a:rPr>
            </a:b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412776"/>
            <a:ext cx="4380380" cy="2592287"/>
          </a:xfrm>
        </p:spPr>
        <p:txBody>
          <a:bodyPr/>
          <a:lstStyle/>
          <a:p>
            <a:pPr marL="136525" indent="0">
              <a:buNone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программе составляют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6525" indent="0">
              <a:buNone/>
            </a:pP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>
              <a:buNone/>
            </a:pP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">
            <a:off x="4641596" y="4969939"/>
            <a:ext cx="4465781" cy="17667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3675354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Расходы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на проведение физкультурно-оздоровительных и спортивно-массовых мероприятий с участием населения округа.</a:t>
            </a:r>
          </a:p>
        </p:txBody>
      </p:sp>
    </p:spTree>
    <p:extLst>
      <p:ext uri="{BB962C8B-B14F-4D97-AF65-F5344CB8AC3E}">
        <p14:creationId xmlns:p14="http://schemas.microsoft.com/office/powerpoint/2010/main" val="42896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83185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defRPr/>
            </a:pPr>
            <a:r>
              <a:rPr lang="ru-RU" b="1" i="1" dirty="0" smtClean="0">
                <a:solidFill>
                  <a:srgbClr val="C00000"/>
                </a:solidFill>
                <a:latin typeface="Arial" charset="0"/>
              </a:rPr>
              <a:t>Основные задачи и приоритетные направления бюджетной политики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511" y="1052736"/>
            <a:ext cx="8784977" cy="5517455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принятых обязательств источниками финансирования, определение приоритета исполнения действующих обязательств, принятие реалистических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Формирование местного бюджета на основе муниципальных программ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Обеспечение бюджетной устойчивости и экономической стабильности – оптимизация расходов</a:t>
            </a:r>
          </a:p>
          <a:p>
            <a:pPr>
              <a:defRPr/>
            </a:pPr>
            <a:endParaRPr lang="ru-RU" sz="1600" dirty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расходов муниципальных учреждений и качества оказания муниципальных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услуг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Прозрачность и открытость бюджета и бюджетного процесса для граждан</a:t>
            </a:r>
          </a:p>
          <a:p>
            <a:pPr>
              <a:defRPr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</a:rPr>
              <a:t>-     Повышение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</a:rPr>
              <a:t>эффективности управления муниципальной собственностью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ru-RU" i="1" dirty="0" smtClean="0">
                <a:solidFill>
                  <a:srgbClr val="474191"/>
                </a:solidFill>
                <a:latin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Бюджетная политика в 2025-2027 годах будет направлена на сохранение бюджетной устойчивости и обеспечения сбалансированности бюджета, дальнейшее развитие экономики и социальной сферы, повышение уровня и качества жизни населения. </a:t>
            </a:r>
          </a:p>
          <a:p>
            <a:pPr>
              <a:defRPr/>
            </a:pP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7"/>
    </mc:Choice>
    <mc:Fallback xmlns="">
      <p:transition spd="slow" advTm="602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6"/>
          </a:xfr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>
                <a:solidFill>
                  <a:srgbClr val="B50B27"/>
                </a:solidFill>
                <a:effectLst/>
              </a:rPr>
              <a:t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</a:t>
            </a:r>
            <a:r>
              <a:rPr lang="ru-RU" sz="1800" dirty="0" smtClean="0">
                <a:solidFill>
                  <a:srgbClr val="B50B27"/>
                </a:solidFill>
                <a:effectLst/>
              </a:rPr>
              <a:t>округе»</a:t>
            </a:r>
            <a:endParaRPr lang="ru-RU" sz="1800" dirty="0">
              <a:solidFill>
                <a:srgbClr val="B50B27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pPr marL="136525" indent="0">
              <a:buNone/>
            </a:pP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данной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составляют:</a:t>
            </a:r>
          </a:p>
          <a:p>
            <a:pPr marL="136525" indent="0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6525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11 982,76 тыс. руб.</a:t>
            </a:r>
          </a:p>
          <a:p>
            <a:pPr marL="136525" indent="0" algn="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11 874,41 тыс. руб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36525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2027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734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6525" indent="0">
              <a:buNone/>
            </a:pPr>
            <a:endParaRPr lang="ru-RU" sz="1000" b="1" dirty="0" smtClean="0">
              <a:solidFill>
                <a:srgbClr val="7030A0"/>
              </a:solidFill>
            </a:endParaRPr>
          </a:p>
          <a:p>
            <a:pPr marL="136525" indent="0">
              <a:buNone/>
            </a:pP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6525" indent="0" algn="ctr">
              <a:buNone/>
            </a:pP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По </a:t>
            </a:r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данной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программе отражены </a:t>
            </a:r>
            <a:r>
              <a:rPr lang="ru-RU" sz="2000" b="1" u="sng" dirty="0">
                <a:solidFill>
                  <a:schemeClr val="accent6">
                    <a:lumMod val="50000"/>
                  </a:schemeClr>
                </a:solidFill>
              </a:rPr>
              <a:t>расходы 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на :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    усиление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антитеррористической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защищенности на объектах жизнеобеспечения, социальной  сферы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 мест массового пребывания людей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136525" indent="0"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     обеспечение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деятельности по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профилактике проявлений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терроризма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экстремизма.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263525" y="-1365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V:\Азарова\7fd151a5-45e4-5eb9-9045-dbbd4ef5bd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919997"/>
            <a:ext cx="5436096" cy="22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36" y="0"/>
            <a:ext cx="8712968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0"/>
            <a:ext cx="9144000" cy="7647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Непрограммное направление деятельности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13934"/>
              </p:ext>
            </p:extLst>
          </p:nvPr>
        </p:nvGraphicFramePr>
        <p:xfrm>
          <a:off x="107503" y="908722"/>
          <a:ext cx="8928992" cy="5801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3"/>
                <a:gridCol w="4918034"/>
                <a:gridCol w="1240975"/>
                <a:gridCol w="1240975"/>
                <a:gridCol w="1240975"/>
              </a:tblGrid>
              <a:tr h="22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год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515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Резервный фонд администрации Тяжинского муниципального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6648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2 032,3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2 221,0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2 300,0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31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39,9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66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мероприятий при осуществлении деятельности по обращению с животными без владельцев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1 050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15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и обустройство сибиреязвенных захоронений и скотомогильников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(биотермических ям)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112,5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864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Осуществление государственных полномочий Кемеровской области-Кузбасса по хранению, комплектованию, учету и использованию документов, относящихся к собственности Кемеровской области- Кузбасса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43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и функционирование административных комиссий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4539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Пенсии за выслугу лет лицам, замещавшим муниципальные должности  и муниципальным служащим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4 020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2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Ежемесячное денежное вознаграждение лицам, удостоенных Почетного звания «Почетный гражданин»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235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0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36 000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</a:tr>
              <a:tr h="2216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828" marR="39828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7 466,7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25 692,4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43 846,8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2"/>
    </mc:Choice>
    <mc:Fallback xmlns="">
      <p:transition spd="slow" advTm="584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504" y="620688"/>
            <a:ext cx="903649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Представленный к рассмотрению проект бюджета на 2025-2027 годы является сбалансированным. Предоставление муниципальных гарантий в 2025-2027 годах не планируется.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562"/>
            <a:ext cx="9144000" cy="49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18"/>
      </p:ext>
    </p:extLst>
  </p:cSld>
  <p:clrMapOvr>
    <a:masterClrMapping/>
  </p:clrMapOvr>
  <p:transition advTm="6192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75816" y="548680"/>
            <a:ext cx="7612607" cy="5760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AF23A5"/>
                </a:solidFill>
              </a:rPr>
              <a:t>КОНТАКТНАЯ ИНФОРМАЦИЯ </a:t>
            </a:r>
            <a:endParaRPr lang="ru-RU" sz="2400" b="1" u="sng" dirty="0">
              <a:solidFill>
                <a:srgbClr val="AF23A5"/>
              </a:solidFill>
            </a:endParaRPr>
          </a:p>
        </p:txBody>
      </p:sp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192856" y="1844824"/>
            <a:ext cx="884363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подготовлен финансовым управлением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Тяжинского муниципального округа.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Тяжинского муниципального округа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находится по адресу: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652240,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п.г.т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Тяжинский, Кемеровская  область-Кузбасс , 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Советская д.1 а</a:t>
            </a: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телефон: (838449) 29-5-11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 tjnrf@ofukem.ru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Информацию о бюджете для граждан можно получить на официальном сайте администрации Тяжинского муниципального округа по адресу :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 rot="10800000" flipV="1">
            <a:off x="1403648" y="5085184"/>
            <a:ext cx="65489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chemeClr val="bg1"/>
                </a:solidFill>
                <a:latin typeface="Constantia" pitchFamily="18" charset="0"/>
              </a:rPr>
              <a:t>http://</a:t>
            </a:r>
            <a:r>
              <a:rPr lang="en-US" sz="2800" b="1" u="sng" dirty="0" smtClean="0">
                <a:solidFill>
                  <a:schemeClr val="bg1"/>
                </a:solidFill>
                <a:latin typeface="Constantia" pitchFamily="18" charset="0"/>
              </a:rPr>
              <a:t>www.tyazhin.ru</a:t>
            </a:r>
            <a:endParaRPr lang="ru-RU" sz="2800" b="1" u="sng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7"/>
    </mc:Choice>
    <mc:Fallback xmlns="">
      <p:transition spd="slow" advTm="599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algn="ctr" eaLnBrk="1" hangingPunct="1">
              <a:defRPr/>
            </a:pPr>
            <a:r>
              <a:rPr lang="ru-RU" sz="5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8928991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"/>
    </mc:Choice>
    <mc:Fallback xmlns="">
      <p:transition spd="slow" advTm="621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V:\Азаров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27585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:\Азарова\66aa38e2ba210a8ece1a757f0b2775f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9000"/>
            <a:ext cx="29158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937"/>
            <a:ext cx="9144000" cy="1260823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51520" y="1555749"/>
            <a:ext cx="4099023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886200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55576" y="1773238"/>
            <a:ext cx="280831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652119" y="1700213"/>
            <a:ext cx="288032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37868" y="2500313"/>
            <a:ext cx="3874092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1 617 047,1тыс.руб.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1" y="2492375"/>
            <a:ext cx="3631801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1 617 047,1тыс.руб.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968256"/>
      </p:ext>
    </p:extLst>
  </p:cSld>
  <p:clrMapOvr>
    <a:masterClrMapping/>
  </p:clrMapOvr>
  <p:transition advTm="631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V:\Азарова\HpSVZHqZkw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34925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:\Азарова\360_F_167291205_py84JrJr2GVZtJtqWy700hPJcGKMTyO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31318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33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79513" y="1557338"/>
            <a:ext cx="4176588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4932041" y="1484313"/>
            <a:ext cx="4030984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755576" y="1773238"/>
            <a:ext cx="25922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652119" y="1700213"/>
            <a:ext cx="273630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95536" y="2500313"/>
            <a:ext cx="3816424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1 633 531,4тыс.руб.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1" y="2492375"/>
            <a:ext cx="3600401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1 633 531,4тыс.руб.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013731"/>
      </p:ext>
    </p:extLst>
  </p:cSld>
  <p:clrMapOvr>
    <a:masterClrMapping/>
  </p:clrMapOvr>
  <p:transition advTm="610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V:\Азарова\822ec26ddf8d66b39a8ab0fe405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4925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:\Азарова\dire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17032"/>
            <a:ext cx="305983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80975" y="10953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ru-RU" sz="320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03325"/>
          </a:xfrm>
        </p:spPr>
        <p:txBody>
          <a:bodyPr wrap="square" lIns="92075" tIns="46038" rIns="92075" bIns="46038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бюджета </a:t>
            </a:r>
            <a:br>
              <a:rPr lang="ru-RU" sz="40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2027г.</a:t>
            </a: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359179" y="1557338"/>
            <a:ext cx="3991365" cy="1800225"/>
          </a:xfrm>
          <a:prstGeom prst="roundRect">
            <a:avLst>
              <a:gd name="adj" fmla="val 16667"/>
            </a:avLst>
          </a:prstGeom>
          <a:solidFill>
            <a:srgbClr val="FFCC00">
              <a:alpha val="50980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5076825" y="1484313"/>
            <a:ext cx="3815655" cy="1871662"/>
          </a:xfrm>
          <a:prstGeom prst="roundRect">
            <a:avLst>
              <a:gd name="adj" fmla="val 16667"/>
            </a:avLst>
          </a:prstGeom>
          <a:solidFill>
            <a:srgbClr val="FFCC00">
              <a:alpha val="58038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 rot="10800000">
            <a:off x="3924300" y="3357563"/>
            <a:ext cx="1511300" cy="12239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333300">
              <a:alpha val="54901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2916238" y="4724400"/>
            <a:ext cx="3657600" cy="1585913"/>
          </a:xfrm>
          <a:prstGeom prst="flowChartTerminator">
            <a:avLst/>
          </a:prstGeom>
          <a:solidFill>
            <a:srgbClr val="FFCC00">
              <a:alpha val="47842"/>
            </a:srgbClr>
          </a:solidFill>
          <a:ln w="38100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 sz="320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115616" y="1773238"/>
            <a:ext cx="2726134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Доходы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492500" y="4868863"/>
            <a:ext cx="2438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Дефицит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5724127" y="1700213"/>
            <a:ext cx="252028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38100">
                  <a:solidFill>
                    <a:srgbClr val="993300"/>
                  </a:solidFill>
                  <a:miter lim="800000"/>
                  <a:headEnd/>
                  <a:tailEnd/>
                </a:ln>
                <a:solidFill>
                  <a:srgbClr val="CC6600"/>
                </a:solidFill>
                <a:latin typeface="Bookman Old Style"/>
              </a:rPr>
              <a:t>Расходы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539552" y="2500313"/>
            <a:ext cx="3672409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1 625 029,0тыс.руб.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3492500" y="5589588"/>
            <a:ext cx="2591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0 </a:t>
            </a:r>
            <a:r>
              <a:rPr lang="ru-RU" sz="4000" b="1" kern="10" dirty="0" err="1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тыс.руб</a:t>
            </a:r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5220072" y="2492375"/>
            <a:ext cx="3384376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dirty="0" smtClean="0"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1 625 029,0тыс.руб.</a:t>
            </a:r>
            <a:endParaRPr lang="ru-RU" sz="4000" b="1" kern="10" dirty="0">
              <a:ln w="3175">
                <a:solidFill>
                  <a:srgbClr val="000000"/>
                </a:solidFill>
                <a:miter lim="800000"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955304"/>
      </p:ext>
    </p:extLst>
  </p:cSld>
  <p:clrMapOvr>
    <a:masterClrMapping/>
  </p:clrMapOvr>
  <p:transition advTm="60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/>
          </p:cNvSpPr>
          <p:nvPr/>
        </p:nvSpPr>
        <p:spPr bwMode="auto">
          <a:xfrm>
            <a:off x="0" y="0"/>
            <a:ext cx="9144000" cy="13270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defRPr/>
            </a:pPr>
            <a:r>
              <a:rPr lang="ru-RU" sz="320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ДОХОДЫ</a:t>
            </a:r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179388" y="764704"/>
            <a:ext cx="8856662" cy="5976664"/>
          </a:xfrm>
          <a:prstGeom prst="rect">
            <a:avLst/>
          </a:prstGeom>
        </p:spPr>
        <p:txBody>
          <a:bodyPr/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Font typeface="Wingdings 2" pitchFamily="18" charset="2"/>
              <a:buNone/>
              <a:defRPr/>
            </a:pPr>
            <a:r>
              <a:rPr lang="ru-RU" sz="2000" smtClean="0">
                <a:solidFill>
                  <a:srgbClr val="0070C0"/>
                </a:solidFill>
              </a:rPr>
              <a:t>      </a:t>
            </a:r>
            <a:endParaRPr lang="ru-RU" sz="20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59396" y="4886326"/>
            <a:ext cx="849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howcard Gothic" pitchFamily="82" charset="0"/>
              </a:rPr>
              <a:t>                   </a:t>
            </a:r>
          </a:p>
          <a:p>
            <a:pPr algn="r">
              <a:defRPr/>
            </a:pPr>
            <a:endParaRPr lang="ru-RU" sz="2000" i="1" dirty="0" smtClean="0">
              <a:solidFill>
                <a:srgbClr val="FF0066"/>
              </a:solidFill>
              <a:latin typeface="Showcard Gothic" pitchFamily="82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9396" y="950531"/>
            <a:ext cx="8389068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dirty="0" smtClean="0"/>
              <a:t>      </a:t>
            </a:r>
            <a:r>
              <a:rPr lang="x-none" sz="1600"/>
              <a:t>На 20</a:t>
            </a:r>
            <a:r>
              <a:rPr lang="ru-RU" sz="1600" dirty="0" smtClean="0"/>
              <a:t>25 </a:t>
            </a:r>
            <a:r>
              <a:rPr lang="x-none" sz="1600" smtClean="0"/>
              <a:t>год </a:t>
            </a:r>
            <a:r>
              <a:rPr lang="x-none" sz="1600"/>
              <a:t>общий объем налоговых и неналоговых доходов спрогнозирован в размере  </a:t>
            </a:r>
            <a:r>
              <a:rPr lang="ru-RU" sz="1600" dirty="0" smtClean="0"/>
              <a:t>323 828 </a:t>
            </a:r>
            <a:r>
              <a:rPr lang="x-none" sz="1600"/>
              <a:t>тыс. руб., что на </a:t>
            </a:r>
            <a:r>
              <a:rPr lang="ru-RU" sz="1600" dirty="0"/>
              <a:t>26 774</a:t>
            </a:r>
            <a:r>
              <a:rPr lang="x-none" sz="1600"/>
              <a:t> тыс. руб.  </a:t>
            </a:r>
            <a:r>
              <a:rPr lang="ru-RU" sz="1600" dirty="0" smtClean="0"/>
              <a:t>больше,</a:t>
            </a:r>
            <a:r>
              <a:rPr lang="x-none" sz="1600" smtClean="0"/>
              <a:t>  чем</a:t>
            </a:r>
            <a:r>
              <a:rPr lang="ru-RU" sz="1600" dirty="0" smtClean="0"/>
              <a:t> ожидаемое поступление </a:t>
            </a:r>
            <a:r>
              <a:rPr lang="x-none" sz="1600" smtClean="0"/>
              <a:t> </a:t>
            </a:r>
            <a:r>
              <a:rPr lang="x-none" sz="1600"/>
              <a:t>в 20</a:t>
            </a:r>
            <a:r>
              <a:rPr lang="ru-RU" sz="1600" dirty="0"/>
              <a:t>24</a:t>
            </a:r>
            <a:r>
              <a:rPr lang="x-none" sz="1600"/>
              <a:t> году, на 20</a:t>
            </a:r>
            <a:r>
              <a:rPr lang="ru-RU" sz="1600" dirty="0"/>
              <a:t>26 </a:t>
            </a:r>
            <a:r>
              <a:rPr lang="x-none" sz="1600"/>
              <a:t>год – </a:t>
            </a:r>
            <a:r>
              <a:rPr lang="ru-RU" sz="1600" dirty="0"/>
              <a:t>336207 </a:t>
            </a:r>
            <a:r>
              <a:rPr lang="x-none" sz="1600"/>
              <a:t>тыс. руб. (на </a:t>
            </a:r>
            <a:r>
              <a:rPr lang="ru-RU" sz="1600" dirty="0"/>
              <a:t>12 379</a:t>
            </a:r>
            <a:r>
              <a:rPr lang="x-none" sz="1600"/>
              <a:t> тыс.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25</a:t>
            </a:r>
            <a:r>
              <a:rPr lang="x-none" sz="1600"/>
              <a:t> году) и на 20</a:t>
            </a:r>
            <a:r>
              <a:rPr lang="ru-RU" sz="1600" dirty="0"/>
              <a:t>27</a:t>
            </a:r>
            <a:r>
              <a:rPr lang="x-none" sz="1600"/>
              <a:t> год – </a:t>
            </a:r>
            <a:r>
              <a:rPr lang="ru-RU" sz="1600" dirty="0" smtClean="0"/>
              <a:t>352 620 </a:t>
            </a:r>
            <a:r>
              <a:rPr lang="x-none" sz="1600"/>
              <a:t>тыс. руб. (на </a:t>
            </a:r>
            <a:r>
              <a:rPr lang="ru-RU" sz="1600" dirty="0"/>
              <a:t>16 </a:t>
            </a:r>
            <a:r>
              <a:rPr lang="ru-RU" sz="1600" dirty="0" smtClean="0"/>
              <a:t>413 </a:t>
            </a:r>
            <a:r>
              <a:rPr lang="x-none" sz="1600" smtClean="0"/>
              <a:t>тыс</a:t>
            </a:r>
            <a:r>
              <a:rPr lang="x-none" sz="1600"/>
              <a:t>. руб. </a:t>
            </a:r>
            <a:r>
              <a:rPr lang="ru-RU" sz="1600" dirty="0"/>
              <a:t>больше</a:t>
            </a:r>
            <a:r>
              <a:rPr lang="x-none" sz="1600"/>
              <a:t> чем в 20</a:t>
            </a:r>
            <a:r>
              <a:rPr lang="ru-RU" sz="1600" dirty="0"/>
              <a:t>26</a:t>
            </a:r>
            <a:r>
              <a:rPr lang="x-none" sz="1600"/>
              <a:t> году). </a:t>
            </a:r>
            <a:endParaRPr lang="ru-RU" sz="1600" dirty="0"/>
          </a:p>
          <a:p>
            <a:pPr algn="just"/>
            <a:endParaRPr lang="ru-RU" sz="1600" dirty="0"/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36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тыс.руб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230988"/>
              </p:ext>
            </p:extLst>
          </p:nvPr>
        </p:nvGraphicFramePr>
        <p:xfrm>
          <a:off x="359396" y="2964052"/>
          <a:ext cx="8623486" cy="2443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276"/>
                <a:gridCol w="1044128"/>
                <a:gridCol w="949650"/>
                <a:gridCol w="999672"/>
                <a:gridCol w="947057"/>
                <a:gridCol w="1104901"/>
                <a:gridCol w="1104901"/>
                <a:gridCol w="1104901"/>
              </a:tblGrid>
              <a:tr h="647975">
                <a:tc rowSpan="2"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9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297 054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323 828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336 207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352 620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103,8 %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104,9 %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2025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431989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765261"/>
              </p:ext>
            </p:extLst>
          </p:nvPr>
        </p:nvGraphicFramePr>
        <p:xfrm>
          <a:off x="0" y="764704"/>
          <a:ext cx="10281397" cy="689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703704"/>
              </p:ext>
            </p:extLst>
          </p:nvPr>
        </p:nvGraphicFramePr>
        <p:xfrm>
          <a:off x="17587" y="908720"/>
          <a:ext cx="885698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16460"/>
              </p:ext>
            </p:extLst>
          </p:nvPr>
        </p:nvGraphicFramePr>
        <p:xfrm>
          <a:off x="395536" y="1628800"/>
          <a:ext cx="8928992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821061"/>
              </p:ext>
            </p:extLst>
          </p:nvPr>
        </p:nvGraphicFramePr>
        <p:xfrm>
          <a:off x="539552" y="1052513"/>
          <a:ext cx="8280920" cy="56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88376"/>
              </p:ext>
            </p:extLst>
          </p:nvPr>
        </p:nvGraphicFramePr>
        <p:xfrm flipV="1">
          <a:off x="0" y="6858000"/>
          <a:ext cx="9584777" cy="31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11485"/>
              </p:ext>
            </p:extLst>
          </p:nvPr>
        </p:nvGraphicFramePr>
        <p:xfrm>
          <a:off x="395536" y="260648"/>
          <a:ext cx="8448398" cy="626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47211971"/>
      </p:ext>
    </p:extLst>
  </p:cSld>
  <p:clrMapOvr>
    <a:masterClrMapping/>
  </p:clrMapOvr>
  <p:transition advTm="657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964612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ru-RU" sz="200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Структура собственных доходов бюджета округа в 2026 году</a:t>
            </a:r>
            <a:r>
              <a:rPr lang="ru-RU" sz="2000" dirty="0" smtClean="0">
                <a:ln>
                  <a:noFill/>
                </a:ln>
                <a:solidFill>
                  <a:srgbClr val="800000"/>
                </a:solidFill>
                <a:effectLst/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" name="Заголовок 1"/>
          <p:cNvSpPr>
            <a:spLocks/>
          </p:cNvSpPr>
          <p:nvPr/>
        </p:nvSpPr>
        <p:spPr bwMode="auto">
          <a:xfrm rot="10800000" flipV="1">
            <a:off x="468313" y="1052513"/>
            <a:ext cx="36718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ru-RU" sz="2900" dirty="0">
              <a:solidFill>
                <a:srgbClr val="80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14370"/>
              </p:ext>
            </p:extLst>
          </p:nvPr>
        </p:nvGraphicFramePr>
        <p:xfrm>
          <a:off x="0" y="692696"/>
          <a:ext cx="9036496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513579"/>
              </p:ext>
            </p:extLst>
          </p:nvPr>
        </p:nvGraphicFramePr>
        <p:xfrm>
          <a:off x="179513" y="908720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634922"/>
              </p:ext>
            </p:extLst>
          </p:nvPr>
        </p:nvGraphicFramePr>
        <p:xfrm>
          <a:off x="20910" y="836712"/>
          <a:ext cx="9036497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86782"/>
              </p:ext>
            </p:extLst>
          </p:nvPr>
        </p:nvGraphicFramePr>
        <p:xfrm>
          <a:off x="107504" y="692696"/>
          <a:ext cx="8839351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524111"/>
              </p:ext>
            </p:extLst>
          </p:nvPr>
        </p:nvGraphicFramePr>
        <p:xfrm>
          <a:off x="755576" y="836712"/>
          <a:ext cx="7848872" cy="5400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Shap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534872"/>
              </p:ext>
            </p:extLst>
          </p:nvPr>
        </p:nvGraphicFramePr>
        <p:xfrm>
          <a:off x="251520" y="116632"/>
          <a:ext cx="8808438" cy="6340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advTm="617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6335</TotalTime>
  <Words>2284</Words>
  <Application>Microsoft Office PowerPoint</Application>
  <PresentationFormat>Экран (4:3)</PresentationFormat>
  <Paragraphs>460</Paragraphs>
  <Slides>34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Презентация PowerPoint</vt:lpstr>
      <vt:lpstr>Что такое «Бюджет для граждан»?</vt:lpstr>
      <vt:lpstr>Презентация PowerPoint</vt:lpstr>
      <vt:lpstr>Общие характеристики бюджета  2025г.</vt:lpstr>
      <vt:lpstr>Общие характеристики бюджета  2026г.</vt:lpstr>
      <vt:lpstr>Общие характеристики бюджета  2027г.</vt:lpstr>
      <vt:lpstr>Презентация PowerPoint</vt:lpstr>
      <vt:lpstr>Структура собственных доходов бюджета округа в 2025 году </vt:lpstr>
      <vt:lpstr>Структура собственных доходов бюджета округа в 2026 году </vt:lpstr>
      <vt:lpstr>Структура собственных доходов бюджета округа в 2027 году </vt:lpstr>
      <vt:lpstr>Презентация PowerPoint</vt:lpstr>
      <vt:lpstr>РАСХОДЫ</vt:lpstr>
      <vt:lpstr>Презентация PowerPoint</vt:lpstr>
      <vt:lpstr>Презентация PowerPoint</vt:lpstr>
      <vt:lpstr>В целях повышения эффективности и результативности бюджетных расходов  бюджет округа формируется через реализацию 15 муниципальных программ</vt:lpstr>
      <vt:lpstr>«Обеспечение деятельности органов местного самоуправления Тяжинского муниципального округа»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«Пресса Тяжинского муниципального округа»</vt:lpstr>
      <vt:lpstr>Презентация PowerPoint</vt:lpstr>
      <vt:lpstr>«Обеспечение безопасности населения. Профилактика правонарушений в Тяжинском муниципальном округе» </vt:lpstr>
      <vt:lpstr>Презентация PowerPoint</vt:lpstr>
      <vt:lpstr>«Формирование современной городской среды Тяжинского муниципального округа»</vt:lpstr>
      <vt:lpstr> «Укрепление общественного здоровья населения  Тяжинского муниципального округа» </vt:lpstr>
      <vt:lpstr>«Профилактика терроризма и экстремизма, минимизации и (или) ликвидации последствий проявлений терроризма и экстремизма, а также гармонизации межнациональных и межконфессиональных отношений в Тяжинском муниципальном округе»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Кировская область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skutina</dc:creator>
  <cp:lastModifiedBy>Начальник отдела доходов</cp:lastModifiedBy>
  <cp:revision>827</cp:revision>
  <cp:lastPrinted>2024-11-11T08:50:14Z</cp:lastPrinted>
  <dcterms:created xsi:type="dcterms:W3CDTF">2013-11-12T07:49:12Z</dcterms:created>
  <dcterms:modified xsi:type="dcterms:W3CDTF">2024-12-24T10:17:51Z</dcterms:modified>
</cp:coreProperties>
</file>