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1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.xml" ContentType="application/vnd.openxmlformats-officedocument.presentationml.notesSlide+xml"/>
  <Override PartName="/ppt/charts/chart2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6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7.xml" ContentType="application/vnd.openxmlformats-officedocument.drawingml.chart+xml"/>
  <Override PartName="/ppt/notesSlides/notesSlide7.xml" ContentType="application/vnd.openxmlformats-officedocument.presentationml.notesSlide+xml"/>
  <Override PartName="/ppt/charts/chart28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9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14" r:id="rId2"/>
    <p:sldId id="292" r:id="rId3"/>
    <p:sldId id="262" r:id="rId4"/>
    <p:sldId id="321" r:id="rId5"/>
    <p:sldId id="333" r:id="rId6"/>
    <p:sldId id="334" r:id="rId7"/>
    <p:sldId id="340" r:id="rId8"/>
    <p:sldId id="335" r:id="rId9"/>
    <p:sldId id="284" r:id="rId10"/>
    <p:sldId id="336" r:id="rId11"/>
    <p:sldId id="302" r:id="rId12"/>
    <p:sldId id="341" r:id="rId13"/>
    <p:sldId id="339" r:id="rId14"/>
    <p:sldId id="319" r:id="rId15"/>
    <p:sldId id="317" r:id="rId16"/>
    <p:sldId id="344" r:id="rId17"/>
    <p:sldId id="323" r:id="rId18"/>
    <p:sldId id="352" r:id="rId19"/>
    <p:sldId id="326" r:id="rId20"/>
    <p:sldId id="327" r:id="rId21"/>
    <p:sldId id="305" r:id="rId22"/>
    <p:sldId id="325" r:id="rId23"/>
    <p:sldId id="306" r:id="rId24"/>
    <p:sldId id="348" r:id="rId25"/>
    <p:sldId id="310" r:id="rId26"/>
    <p:sldId id="311" r:id="rId27"/>
    <p:sldId id="330" r:id="rId28"/>
    <p:sldId id="346" r:id="rId29"/>
    <p:sldId id="351" r:id="rId30"/>
    <p:sldId id="353" r:id="rId31"/>
    <p:sldId id="276" r:id="rId32"/>
    <p:sldId id="331" r:id="rId33"/>
    <p:sldId id="277" r:id="rId34"/>
    <p:sldId id="332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B27"/>
    <a:srgbClr val="33CCFF"/>
    <a:srgbClr val="6600CC"/>
    <a:srgbClr val="D2EDF2"/>
    <a:srgbClr val="0000FF"/>
    <a:srgbClr val="AF23A5"/>
    <a:srgbClr val="474191"/>
    <a:srgbClr val="2EA463"/>
    <a:srgbClr val="238EA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93029" autoAdjust="0"/>
  </p:normalViewPr>
  <p:slideViewPr>
    <p:cSldViewPr>
      <p:cViewPr>
        <p:scale>
          <a:sx n="100" d="100"/>
          <a:sy n="100" d="100"/>
        </p:scale>
        <p:origin x="-197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478966600937007E-2"/>
          <c:y val="0.13076309757852991"/>
          <c:w val="0.87699690851613366"/>
          <c:h val="0.8601652151275910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6220387183031"/>
          <c:y val="0.10807607651987575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894590790658737E-2"/>
          <c:y val="2.3619597671096185E-2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16023660101722"/>
          <c:y val="0.10637396283453886"/>
          <c:w val="0.79634222102875729"/>
          <c:h val="0.77733157573135148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27859962378349E-2"/>
          <c:y val="9.4870014442839684E-2"/>
          <c:w val="0.84951410906860314"/>
          <c:h val="0.83285659232307518"/>
        </c:manualLayout>
      </c:layout>
      <c:pie3DChart>
        <c:varyColors val="1"/>
        <c:ser>
          <c:idx val="0"/>
          <c:order val="0"/>
          <c:tx>
            <c:strRef>
              <c:f>Лист1!$P$65</c:f>
              <c:strCache>
                <c:ptCount val="1"/>
                <c:pt idx="0">
                  <c:v>2025 год</c:v>
                </c:pt>
              </c:strCache>
            </c:strRef>
          </c:tx>
          <c:explosion val="10"/>
          <c:dPt>
            <c:idx val="9"/>
            <c:bubble3D val="0"/>
          </c:dPt>
          <c:dLbls>
            <c:dLbl>
              <c:idx val="0"/>
              <c:layout>
                <c:manualLayout>
                  <c:x val="0.11979824568199221"/>
                  <c:y val="0.11069085754849396"/>
                </c:manualLayout>
              </c:layout>
              <c:tx>
                <c:rich>
                  <a:bodyPr/>
                  <a:lstStyle/>
                  <a:p>
                    <a:r>
                      <a:rPr lang="ru-RU" sz="1300">
                        <a:solidFill>
                          <a:schemeClr val="bg1"/>
                        </a:solidFill>
                      </a:rPr>
                      <a:t>П/налог с физич, лиц ; 58,7%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333333267956891"/>
                  <c:y val="-0.12639068089170061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Акцизы; 8,8%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618892373344337"/>
                  <c:y val="-0.17794342242477629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совокупный доход; 10,6%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0529871820657772E-2"/>
                  <c:y val="6.081031476818420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Госпошлина; 0,9%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331429636691013E-2"/>
                  <c:y val="5.055485609639355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использования имущества, находящегося в госуд. и мун.собств. ; 9,3%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7897954498584101E-4"/>
                  <c:y val="0.1430688799635587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Налоги на имущество; 7,5%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839289176318592E-2"/>
                  <c:y val="0.1017241957375767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продажи имущества; 3,6%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-3.8555729747449183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 </a:t>
                    </a:r>
                  </a:p>
                  <a:p>
                    <a:r>
                      <a:rPr lang="ru-RU" sz="1300" dirty="0"/>
                      <a:t>безвозмездные; 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242854017592009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доходы;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Лист1!$P$66:$P$75</c:f>
              <c:numCache>
                <c:formatCode>0.0</c:formatCode>
                <c:ptCount val="10"/>
                <c:pt idx="0">
                  <c:v>58.7</c:v>
                </c:pt>
                <c:pt idx="1">
                  <c:v>8.8000000000000007</c:v>
                </c:pt>
                <c:pt idx="2">
                  <c:v>10.6</c:v>
                </c:pt>
                <c:pt idx="3">
                  <c:v>0.9</c:v>
                </c:pt>
                <c:pt idx="4">
                  <c:v>9.3000000000000007</c:v>
                </c:pt>
                <c:pt idx="5">
                  <c:v>7.5</c:v>
                </c:pt>
                <c:pt idx="6">
                  <c:v>3.6</c:v>
                </c:pt>
                <c:pt idx="7">
                  <c:v>0.1</c:v>
                </c:pt>
                <c:pt idx="8">
                  <c:v>0.2</c:v>
                </c:pt>
                <c:pt idx="9">
                  <c:v>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68998403726571"/>
          <c:y val="0.16295381755671115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60413966082724"/>
          <c:y val="0.11121254355113944"/>
          <c:w val="0.80649107212668159"/>
          <c:h val="0.789960163592214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35432900602967"/>
          <c:y val="0.1018714521137863"/>
          <c:w val="0.80698361322977252"/>
          <c:h val="0.79103396580274155"/>
        </c:manualLayout>
      </c:layout>
      <c:pie3DChart>
        <c:varyColors val="1"/>
        <c:ser>
          <c:idx val="0"/>
          <c:order val="0"/>
          <c:tx>
            <c:strRef>
              <c:f>Лист1!$Q$65</c:f>
              <c:strCache>
                <c:ptCount val="1"/>
                <c:pt idx="0">
                  <c:v>2026 год</c:v>
                </c:pt>
              </c:strCache>
            </c:strRef>
          </c:tx>
          <c:explosion val="15"/>
          <c:dLbls>
            <c:dLbl>
              <c:idx val="0"/>
              <c:layout>
                <c:manualLayout>
                  <c:x val="0.10291504079539077"/>
                  <c:y val="0.1266931536243546"/>
                </c:manualLayout>
              </c:layout>
              <c:tx>
                <c:rich>
                  <a:bodyPr/>
                  <a:lstStyle/>
                  <a:p>
                    <a:r>
                      <a:rPr lang="ru-RU" sz="1300">
                        <a:solidFill>
                          <a:schemeClr val="bg1"/>
                        </a:solidFill>
                      </a:rPr>
                      <a:t>П/налог с физич, лиц ; 62,8%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274847502091964"/>
                  <c:y val="-0.14517968585612653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Акцизы; 9,2%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849893496871198"/>
                  <c:y val="-0.20804458965447867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совокупный доход; 9,4%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3810879156581127E-2"/>
                  <c:y val="9.612201920564561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Госпошлина; 0,9%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186634119658326E-2"/>
                  <c:y val="8.077524931961702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использования имущества, находящегося в госуд. и мун.собств. ; 9,2%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4004232274787387"/>
                  <c:y val="-0.17064780323577902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имущество; 7,6%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571535279792707E-2"/>
                  <c:y val="0.1420932500456671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продажи имущества; 0,1%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-2.7676323001148022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 </a:t>
                    </a:r>
                  </a:p>
                  <a:p>
                    <a:r>
                      <a:rPr lang="ru-RU" sz="1300" dirty="0"/>
                      <a:t>безвозмездные; 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64749716962665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прочие доходы; 0,5%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Лист1!$Q$66:$Q$75</c:f>
              <c:numCache>
                <c:formatCode>0.0</c:formatCode>
                <c:ptCount val="10"/>
                <c:pt idx="0">
                  <c:v>62.8</c:v>
                </c:pt>
                <c:pt idx="1">
                  <c:v>9.1999999999999993</c:v>
                </c:pt>
                <c:pt idx="2">
                  <c:v>9.4</c:v>
                </c:pt>
                <c:pt idx="3">
                  <c:v>0.9</c:v>
                </c:pt>
                <c:pt idx="4">
                  <c:v>9.1999999999999993</c:v>
                </c:pt>
                <c:pt idx="5">
                  <c:v>7.6</c:v>
                </c:pt>
                <c:pt idx="6">
                  <c:v>0.1</c:v>
                </c:pt>
                <c:pt idx="7">
                  <c:v>0.1</c:v>
                </c:pt>
                <c:pt idx="8">
                  <c:v>0.2</c:v>
                </c:pt>
                <c:pt idx="9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81376"/>
        <c:axId val="47782912"/>
      </c:barChart>
      <c:catAx>
        <c:axId val="47781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7829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78291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7781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Структура доходов бюджета Тяжинского муниципального </a:t>
            </a:r>
            <a:r>
              <a:rPr lang="ru-RU" dirty="0" smtClean="0"/>
              <a:t>округа </a:t>
            </a:r>
            <a:r>
              <a:rPr lang="ru-RU" dirty="0"/>
              <a:t>на </a:t>
            </a:r>
            <a:r>
              <a:rPr lang="ru-RU" dirty="0" smtClean="0"/>
              <a:t>2024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2025 </a:t>
            </a:r>
            <a:r>
              <a:rPr lang="ru-RU" dirty="0"/>
              <a:t>и </a:t>
            </a:r>
            <a:r>
              <a:rPr lang="ru-RU" dirty="0" smtClean="0"/>
              <a:t>2026 </a:t>
            </a:r>
            <a:r>
              <a:rPr lang="ru-RU" dirty="0"/>
              <a:t>годов.</a:t>
            </a:r>
          </a:p>
        </c:rich>
      </c:tx>
      <c:layout>
        <c:manualLayout>
          <c:xMode val="edge"/>
          <c:yMode val="edge"/>
          <c:x val="9.6077116142496546E-2"/>
          <c:y val="1.84099980895428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425792"/>
        <c:axId val="47431680"/>
      </c:barChart>
      <c:catAx>
        <c:axId val="4742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431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43168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7425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39552"/>
        <c:axId val="47641344"/>
      </c:barChart>
      <c:catAx>
        <c:axId val="4763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76413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64134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6.9943362076952814E-2"/>
              <c:y val="0.109011719142431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763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72399935143148"/>
          <c:y val="0.18701247815779037"/>
          <c:w val="0.25803402269031328"/>
          <c:h val="0.66569765807133208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706667316300155E-2"/>
          <c:y val="0.1729651162790698"/>
          <c:w val="0.65413636153062171"/>
          <c:h val="0.752197139724939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дотации бюджетам муниципальных округов на выравнивание бюджетной обеспеченности;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43867193615274E-2"/>
                  <c:y val="-1.9302152706776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758837944133643E-3"/>
                  <c:y val="-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11850592817184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(Лист2!$C$5;Лист2!$E$5;Лист2!$G$5)</c:f>
              <c:numCache>
                <c:formatCode>#,##0.00</c:formatCode>
                <c:ptCount val="3"/>
                <c:pt idx="0">
                  <c:v>24.010083820711788</c:v>
                </c:pt>
                <c:pt idx="1">
                  <c:v>20.212342910478441</c:v>
                </c:pt>
                <c:pt idx="2">
                  <c:v>19.42961166817048</c:v>
                </c:pt>
              </c:numCache>
            </c:numRef>
          </c:val>
        </c:ser>
        <c:ser>
          <c:idx val="1"/>
          <c:order val="1"/>
          <c:tx>
            <c:strRef>
              <c:f>Лист2!$A$6</c:f>
              <c:strCache>
                <c:ptCount val="1"/>
                <c:pt idx="0">
                  <c:v>субсидии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758837944133643E-3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079003952114555E-3"/>
                  <c:y val="-1.3511506894744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399169960095467E-3"/>
                  <c:y val="-5.7906458120332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(Лист2!$C$6;Лист2!$E$6;Лист2!$G$6)</c:f>
              <c:numCache>
                <c:formatCode>#,##0.00</c:formatCode>
                <c:ptCount val="3"/>
                <c:pt idx="0">
                  <c:v>7.5201063989321915</c:v>
                </c:pt>
                <c:pt idx="1">
                  <c:v>6.3824880230429315</c:v>
                </c:pt>
                <c:pt idx="2">
                  <c:v>4.5518402283646688</c:v>
                </c:pt>
              </c:numCache>
            </c:numRef>
          </c:val>
        </c:ser>
        <c:ser>
          <c:idx val="2"/>
          <c:order val="2"/>
          <c:tx>
            <c:strRef>
              <c:f>Лист2!$A$7</c:f>
              <c:strCache>
                <c:ptCount val="1"/>
                <c:pt idx="0">
                  <c:v>субвенции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118505928171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751767588826729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(Лист2!$C$7;Лист2!$E$7;Лист2!$G$7)</c:f>
              <c:numCache>
                <c:formatCode>#,##0.00</c:formatCode>
                <c:ptCount val="3"/>
                <c:pt idx="0">
                  <c:v>50.95686735574948</c:v>
                </c:pt>
                <c:pt idx="1">
                  <c:v>54.157743073676791</c:v>
                </c:pt>
                <c:pt idx="2">
                  <c:v>56.080445654255783</c:v>
                </c:pt>
              </c:numCache>
            </c:numRef>
          </c:val>
        </c:ser>
        <c:ser>
          <c:idx val="3"/>
          <c:order val="3"/>
          <c:tx>
            <c:strRef>
              <c:f>Лист2!$A$11</c:f>
              <c:strCache>
                <c:ptCount val="1"/>
                <c:pt idx="0">
                  <c:v>3. собственные доходы бюджета Тяжинского муниципального округа (налоговые и неналоговые доходы, безвозмездные поступления (207))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15800790422911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47817391221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(Лист2!$C$11;Лист2!$E$11;Лист2!$G$11)</c:f>
              <c:numCache>
                <c:formatCode>#,##0.00</c:formatCode>
                <c:ptCount val="3"/>
                <c:pt idx="0">
                  <c:v>16.336434578581798</c:v>
                </c:pt>
                <c:pt idx="1">
                  <c:v>18.000856516890114</c:v>
                </c:pt>
                <c:pt idx="2">
                  <c:v>18.657650484436687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858816"/>
        <c:axId val="47860352"/>
        <c:axId val="0"/>
      </c:bar3DChart>
      <c:catAx>
        <c:axId val="4785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7860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86035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6.9943362076952814E-2"/>
              <c:y val="0.109011719142431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7858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2399935143148"/>
          <c:y val="0.18701247815779037"/>
          <c:w val="0.26276000648568515"/>
          <c:h val="0.5365901181793297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 отраслевому признаку расходы </a:t>
            </a:r>
          </a:p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местного бюджета на 2024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2025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2026 годов составляют: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2762625367629821"/>
          <c:y val="3.877703343175677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505984"/>
        <c:axId val="48507520"/>
      </c:barChart>
      <c:catAx>
        <c:axId val="48505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507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50752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8505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081177805957332E-2"/>
          <c:y val="6.382584810518592E-2"/>
          <c:w val="0.97891882219404269"/>
          <c:h val="0.74822871243472944"/>
        </c:manualLayout>
      </c:layout>
      <c:pie3DChart>
        <c:varyColors val="1"/>
        <c:ser>
          <c:idx val="0"/>
          <c:order val="0"/>
          <c:tx>
            <c:strRef>
              <c:f>данные!$B$1</c:f>
              <c:strCache>
                <c:ptCount val="1"/>
                <c:pt idx="0">
                  <c:v>2022</c:v>
                </c:pt>
              </c:strCache>
            </c:strRef>
          </c:tx>
          <c:explosion val="30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0.12165000863680346"/>
                  <c:y val="-0.45154181561945284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Муниципальные программы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98,6%</a:t>
                    </a:r>
                    <a:endParaRPr lang="ru-RU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000238366703381"/>
                  <c:y val="6.3382714420619934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непрограммное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направление деятельности
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1,4 %</a:t>
                    </a:r>
                    <a:endParaRPr lang="ru-RU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025157454294874"/>
                  <c:y val="-2.90927147620060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454978783441768"/>
                  <c:y val="9.20672483507129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7761725283910988E-2"/>
                  <c:y val="0.182880754770518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2991460820982983"/>
                  <c:y val="9.42548059870894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4708462281167932E-2"/>
                  <c:y val="0.103923666639964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6.9085362283449137E-2"/>
                  <c:y val="0.170780432499136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9079076980623969"/>
                  <c:y val="0.124543945520323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365715843459577"/>
                  <c:y val="3.40868373412548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3.2534302405195593E-2"/>
                  <c:y val="-4.10809478936444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4.4393700787401576E-2"/>
                  <c:y val="-5.68111048652864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данные!$A$2:$A$3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Непрограммное направление деятельности</c:v>
                </c:pt>
              </c:strCache>
            </c:strRef>
          </c:cat>
          <c:val>
            <c:numRef>
              <c:f>данные!$B$2:$B$3</c:f>
              <c:numCache>
                <c:formatCode>General</c:formatCode>
                <c:ptCount val="2"/>
                <c:pt idx="0">
                  <c:v>3236.6</c:v>
                </c:pt>
                <c:pt idx="1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9.3109622979370577E-3"/>
          <c:y val="0.7646841323186313"/>
          <c:w val="0.45344509039173841"/>
          <c:h val="0.18861033669870014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03904"/>
        <c:axId val="48605440"/>
      </c:barChart>
      <c:catAx>
        <c:axId val="48603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60544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860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603904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475520"/>
        <c:axId val="48489600"/>
      </c:barChart>
      <c:catAx>
        <c:axId val="48475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48960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8489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475520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05166051660517E-2"/>
          <c:y val="0.33176100628930816"/>
          <c:w val="0.96125461254612543"/>
          <c:h val="0.5110062893081761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9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57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34432"/>
        <c:axId val="48835968"/>
      </c:barChart>
      <c:catAx>
        <c:axId val="4883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83596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8835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34432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405065766392706E-2"/>
          <c:y val="9.1931602968622975E-2"/>
          <c:w val="0.90781345726355722"/>
          <c:h val="0.9080684681013950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53089247768513"/>
          <c:y val="0.19413604654120334"/>
          <c:w val="0.69258836092072129"/>
          <c:h val="0.693400891839334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22191361453661E-2"/>
          <c:y val="2.3197525377838677E-2"/>
          <c:w val="0.85698392158409331"/>
          <c:h val="0.85674770467360895"/>
        </c:manualLayout>
      </c:layout>
      <c:pie3DChart>
        <c:varyColors val="1"/>
        <c:ser>
          <c:idx val="0"/>
          <c:order val="0"/>
          <c:tx>
            <c:strRef>
              <c:f>Лист1!$O$65</c:f>
              <c:strCache>
                <c:ptCount val="1"/>
                <c:pt idx="0">
                  <c:v>2024 год</c:v>
                </c:pt>
              </c:strCache>
            </c:strRef>
          </c:tx>
          <c:explosion val="17"/>
          <c:dPt>
            <c:idx val="9"/>
            <c:bubble3D val="0"/>
            <c:explosion val="19"/>
          </c:dPt>
          <c:dLbls>
            <c:dLbl>
              <c:idx val="0"/>
              <c:layout>
                <c:manualLayout>
                  <c:x val="0.10310116752847528"/>
                  <c:y val="0.14082107256570869"/>
                </c:manualLayout>
              </c:layout>
              <c:tx>
                <c:rich>
                  <a:bodyPr/>
                  <a:lstStyle/>
                  <a:p>
                    <a:r>
                      <a:rPr lang="ru-RU" sz="1300">
                        <a:solidFill>
                          <a:schemeClr val="bg1"/>
                        </a:solidFill>
                      </a:rPr>
                      <a:t>П/налог с физич, лиц ; 56,2%</a:t>
                    </a:r>
                    <a:endParaRPr lang="ru-RU" sz="140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087914802600975"/>
                  <c:y val="-9.8412025379384344E-2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Акцизы; 8,6%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299378659823705"/>
                  <c:y val="-0.1571878388908543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совокупный доход; 9,5%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2039035031934271E-2"/>
                  <c:y val="-1.198112847619642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Госпошлина; 0,9%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210769696802698E-2"/>
                  <c:y val="5.339402442210801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использования имущества, находящегося в госуд. и мун.собств. ; 9,0%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081635695067144E-2"/>
                  <c:y val="0.1005664752113985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Налоги на имущество; 7,8%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429621196794899E-2"/>
                  <c:y val="8.028635048800283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продажи имущества; 7,3%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1.5074298487252604E-3"/>
                  <c:y val="-6.8107658819801908E-2"/>
                </c:manualLayout>
              </c:layout>
              <c:tx>
                <c:rich>
                  <a:bodyPr/>
                  <a:lstStyle/>
                  <a:p>
                    <a:r>
                      <a:rPr lang="ru-RU" sz="1300"/>
                      <a:t> безвозмездные;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477770783186157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прочие доходы;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Лист1!$A$66:$N$75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Лист1!$O$66:$O$75</c:f>
              <c:numCache>
                <c:formatCode>0.0</c:formatCode>
                <c:ptCount val="10"/>
                <c:pt idx="0">
                  <c:v>56.2</c:v>
                </c:pt>
                <c:pt idx="1">
                  <c:v>8.6</c:v>
                </c:pt>
                <c:pt idx="2">
                  <c:v>9.5</c:v>
                </c:pt>
                <c:pt idx="3">
                  <c:v>0.9</c:v>
                </c:pt>
                <c:pt idx="4">
                  <c:v>9</c:v>
                </c:pt>
                <c:pt idx="5">
                  <c:v>7.8</c:v>
                </c:pt>
                <c:pt idx="6">
                  <c:v>7.3</c:v>
                </c:pt>
                <c:pt idx="7">
                  <c:v>0.1</c:v>
                </c:pt>
                <c:pt idx="8">
                  <c:v>0.3</c:v>
                </c:pt>
                <c:pt idx="9">
                  <c:v>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r"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Приложение №4 к пояснительной  записке
"Структура собственных  доходов бюджета Тяжинского муниципального округа на 2024 г</a:t>
            </a:r>
          </a:p>
        </c:rich>
      </c:tx>
      <c:layout>
        <c:manualLayout>
          <c:xMode val="edge"/>
          <c:yMode val="edge"/>
          <c:x val="0.38390423475582341"/>
          <c:y val="7.8235374366729324E-3"/>
        </c:manualLayout>
      </c:layout>
      <c:overlay val="1"/>
      <c:spPr>
        <a:noFill/>
        <a:ln w="25400">
          <a:noFill/>
        </a:ln>
      </c:spPr>
    </c:title>
    <c:autoTitleDeleted val="0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86570377626439E-2"/>
          <c:y val="6.5661006250043369E-2"/>
          <c:w val="0.85698392158409331"/>
          <c:h val="0.8567477046736089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47889960868158"/>
          <c:y val="8.0874621895758003E-2"/>
          <c:w val="0.76340384482770196"/>
          <c:h val="0.749586091393922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/Relationships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image" Target="../media/image4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0.90871</cdr:x>
      <cdr:y>0</cdr:y>
    </cdr:from>
    <cdr:to>
      <cdr:x>1</cdr:x>
      <cdr:y>0.13929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93923" y="-219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0.0119</cdr:y>
    </cdr:from>
    <cdr:to>
      <cdr:x>0.98501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184671" y="55792"/>
          <a:ext cx="8643417" cy="463427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0.21456</cdr:x>
      <cdr:y>0.04079</cdr:y>
    </cdr:from>
    <cdr:to>
      <cdr:x>0.51678</cdr:x>
      <cdr:y>0.97866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02103" y="232731"/>
          <a:ext cx="3242513" cy="535084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0.59062</cdr:x>
      <cdr:y>0.5835</cdr:y>
    </cdr:from>
    <cdr:to>
      <cdr:x>0.94631</cdr:x>
      <cdr:y>0.97505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336865" y="3329074"/>
          <a:ext cx="3816263" cy="223391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F83E50EF-ABFA-4371-8FC9-E5050F6BD259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D01F4A8A-4383-44A4-BCE9-AA1D2D6AF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7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32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9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135BE1A-0231-42BB-B565-2DBA3FC5A935}" type="slidenum">
              <a:rPr lang="ru-RU" sz="1200"/>
              <a:pPr algn="r" eaLnBrk="1" hangingPunct="1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CC2A5D6-D5A5-458D-A4DE-1F7A107695A1}" type="slidenum">
              <a:rPr lang="ru-RU" sz="1200"/>
              <a:pPr algn="r" eaLnBrk="1" hangingPunct="1"/>
              <a:t>23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27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58B55-049A-4C9D-80C8-C8399CB63383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C395-C61C-48A9-8643-5B743EEE7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6218-8AEF-473E-A842-F4DB62FD6E02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8EEB5-88E6-4910-915E-B13673271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ADDA9-DA1A-4C1C-BD79-F2C488844CE7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E1C1-984C-4238-9DFB-01F96BDD5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8450-5D0C-4812-AE00-1E690ABBFA97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06C-1E7E-4A9B-AB4A-DDDDA2812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9771-E714-4AC2-AEEF-00470D8FA0D0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5E1D-36A4-4725-B68E-90BBC6488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7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C6D0-13C3-4398-88DB-1FF02FC1CADA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DA5-BDC3-454F-9155-E207A2927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5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36ADF-1986-4C4D-B633-953FDC37A1D4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4692-FEA2-4EC7-94FB-85DB7961F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C65E3-0F11-47D0-AAFC-F254819FF3AA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A62E-160A-4C67-88C3-280DD7C0B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91D0-5B52-462F-A7CA-0C69A48A8A65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2B2F-8C70-4676-B120-3BD4CB41C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58F3-D904-4BF4-B901-0464A0679A78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771C-1D8B-4E96-95FF-86E25932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1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E2C9-AA21-4621-9502-6163407DEC9E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1B09-0AC2-4E23-AC97-E694AAE79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2AB3-A8DA-42CA-A1B8-40B9FDEF8DC2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ED1-5D1D-4125-BEB4-3CE62B90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8306-81EF-4D41-9638-C3DDE6B1175A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A07F-B14E-46F2-ABD2-5C319346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1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4FA0-100E-4D81-BE68-8D0122B3C0FA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9088D-DE64-471B-B1C2-3EBF5BAB1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0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64ED-43D0-45C4-AF7D-9E5B7D1D2C7D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2B7D-6737-41B7-9FD1-720E363AB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7B83-AB7D-48FD-98D0-04043C07A711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6B96-FED2-434E-B4B7-CE5D3273A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4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79E3-3925-4F5D-9236-FA124DDF4A1B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7013-D08F-4F22-9165-251F10071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FEE070-9B66-4BBA-8ADE-C92805A732C1}" type="datetimeFigureOut">
              <a:rPr lang="ru-RU"/>
              <a:pPr>
                <a:defRPr/>
              </a:pPr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4F586-CC20-4527-A282-6C79228C5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chart" Target="../charts/char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280920" cy="3168352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2276872"/>
          </a:xfrm>
        </p:spPr>
        <p:txBody>
          <a:bodyPr/>
          <a:lstStyle/>
          <a:p>
            <a:pPr algn="just">
              <a:defRPr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Тяжинский муниципальный округ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основании проекта бюджета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 на 2024 год  и на плановый  период 2025 и 2026 годов </a:t>
            </a:r>
            <a:endParaRPr lang="ru-RU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0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68952" cy="4032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</a:t>
            </a:r>
            <a:r>
              <a:rPr lang="ru-RU" sz="2000" kern="12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округа</a:t>
            </a: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в 2026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87622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93322"/>
              </p:ext>
            </p:extLst>
          </p:nvPr>
        </p:nvGraphicFramePr>
        <p:xfrm>
          <a:off x="755576" y="1304926"/>
          <a:ext cx="8985253" cy="620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45167"/>
              </p:ext>
            </p:extLst>
          </p:nvPr>
        </p:nvGraphicFramePr>
        <p:xfrm>
          <a:off x="-108520" y="908720"/>
          <a:ext cx="9073007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59942"/>
              </p:ext>
            </p:extLst>
          </p:nvPr>
        </p:nvGraphicFramePr>
        <p:xfrm>
          <a:off x="755576" y="908720"/>
          <a:ext cx="7776096" cy="5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370694"/>
              </p:ext>
            </p:extLst>
          </p:nvPr>
        </p:nvGraphicFramePr>
        <p:xfrm>
          <a:off x="323528" y="764704"/>
          <a:ext cx="8712969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47102936"/>
      </p:ext>
    </p:extLst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868663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299653"/>
              </p:ext>
            </p:extLst>
          </p:nvPr>
        </p:nvGraphicFramePr>
        <p:xfrm>
          <a:off x="-324544" y="116632"/>
          <a:ext cx="9223816" cy="657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127571"/>
              </p:ext>
            </p:extLst>
          </p:nvPr>
        </p:nvGraphicFramePr>
        <p:xfrm>
          <a:off x="179512" y="908720"/>
          <a:ext cx="8496944" cy="565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54964"/>
              </p:ext>
            </p:extLst>
          </p:nvPr>
        </p:nvGraphicFramePr>
        <p:xfrm>
          <a:off x="-540568" y="404664"/>
          <a:ext cx="9684568" cy="657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"/>
    </mc:Choice>
    <mc:Fallback xmlns="">
      <p:transition spd="slow" advTm="627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РАСХОДЫ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457200" y="1320452"/>
            <a:ext cx="8229600" cy="4708525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Расходы местного бюджета на 2024-2026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сформированы исходя из целей и задач, сформулированных в бюджетном послании Президента РФ,  в соответствии с требованиями, установленными Бюджетным кодексом Российской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положений Федерального закона от 06.10.2003 года № 131-ФЗ «Об общих принципах организации местного самоуправления в Российской Федерации» </a:t>
            </a:r>
          </a:p>
          <a:p>
            <a:pPr marL="136525" indent="0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 расходам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местный бюджет </a:t>
            </a: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2024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годы сложился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размере: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1 717 761,6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1 621 217,3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1 578 317,7 тыс. руб.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65203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844852"/>
              </p:ext>
            </p:extLst>
          </p:nvPr>
        </p:nvGraphicFramePr>
        <p:xfrm>
          <a:off x="251520" y="1484784"/>
          <a:ext cx="8712969" cy="5142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322"/>
                <a:gridCol w="3835198"/>
                <a:gridCol w="1368152"/>
                <a:gridCol w="1368152"/>
                <a:gridCol w="1296145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отраслей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2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146 770,1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146 770,2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146 816,9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60 524,7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51 219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8 850,4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130 083,8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118 402,8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131 812,6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199 397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202 681,2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208 545,7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окружающей среды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743 515,4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699720,2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686 186,3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206 443,7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155 843,5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134 842,4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1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230 338,9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229 892,4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229 575,4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1 717,761,6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1 621217,3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1 578 317,7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/>
          <p:nvPr/>
        </p:nvSpPr>
        <p:spPr>
          <a:xfrm>
            <a:off x="349762" y="19745"/>
            <a:ext cx="8460680" cy="561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БЮДЖЕТА Тяжинского муниципального округа</a:t>
            </a:r>
          </a:p>
        </p:txBody>
      </p:sp>
      <p:sp>
        <p:nvSpPr>
          <p:cNvPr id="9" name="Прямоугольник 1"/>
          <p:cNvSpPr/>
          <p:nvPr/>
        </p:nvSpPr>
        <p:spPr>
          <a:xfrm>
            <a:off x="2813810" y="636771"/>
            <a:ext cx="3594702" cy="3439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Бюджет округа</a:t>
            </a:r>
          </a:p>
        </p:txBody>
      </p:sp>
      <p:sp>
        <p:nvSpPr>
          <p:cNvPr id="10" name="Стрелка вправо 13"/>
          <p:cNvSpPr>
            <a:spLocks noChangeArrowheads="1"/>
          </p:cNvSpPr>
          <p:nvPr/>
        </p:nvSpPr>
        <p:spPr bwMode="auto">
          <a:xfrm rot="5400000">
            <a:off x="4176304" y="1016633"/>
            <a:ext cx="504054" cy="576263"/>
          </a:xfrm>
          <a:prstGeom prst="rightArrow">
            <a:avLst>
              <a:gd name="adj1" fmla="val 50000"/>
              <a:gd name="adj2" fmla="val 19796"/>
            </a:avLst>
          </a:prstGeom>
          <a:solidFill>
            <a:srgbClr val="BFE1EB"/>
          </a:solidFill>
          <a:ln w="25400" algn="ctr">
            <a:solidFill>
              <a:srgbClr val="3792A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Прямоугольник 1"/>
          <p:cNvSpPr/>
          <p:nvPr/>
        </p:nvSpPr>
        <p:spPr>
          <a:xfrm>
            <a:off x="424822" y="1628800"/>
            <a:ext cx="8634743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Программные и непрограммные расходы на 2024-2026 г.                      (в среднем по показателям за три года )</a:t>
            </a:r>
          </a:p>
          <a:p>
            <a:pPr algn="ctr">
              <a:defRPr/>
            </a:pPr>
            <a:endParaRPr lang="ru-RU" sz="2000" b="1" dirty="0" smtClean="0"/>
          </a:p>
        </p:txBody>
      </p:sp>
      <p:graphicFrame>
        <p:nvGraphicFramePr>
          <p:cNvPr id="17" name="Диаграм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068080"/>
              </p:ext>
            </p:extLst>
          </p:nvPr>
        </p:nvGraphicFramePr>
        <p:xfrm>
          <a:off x="92912" y="2348880"/>
          <a:ext cx="903649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3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/>
          </p:cNvSpPr>
          <p:nvPr>
            <p:ph type="title"/>
          </p:nvPr>
        </p:nvSpPr>
        <p:spPr bwMode="auto">
          <a:xfrm>
            <a:off x="539552" y="116632"/>
            <a:ext cx="8209161" cy="1151781"/>
          </a:xfrm>
          <a:solidFill>
            <a:schemeClr val="accent2">
              <a:lumMod val="60000"/>
              <a:lumOff val="40000"/>
            </a:schemeClr>
          </a:solidFill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37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целях повышения эффективности и результативности бюджетных расходов  бюджет округа формируется через реализацию </a:t>
            </a:r>
            <a:r>
              <a:rPr lang="ru-RU" sz="31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15 муниципальных программ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1106488" y="1635125"/>
            <a:ext cx="693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Зачем формировать и исполнять бюджет по программам?</a:t>
            </a: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539552" y="2205038"/>
            <a:ext cx="8209161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rnd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dirty="0" smtClean="0">
                <a:solidFill>
                  <a:schemeClr val="folHlink"/>
                </a:solidFill>
              </a:rPr>
              <a:t>Муниципальная </a:t>
            </a:r>
            <a:r>
              <a:rPr lang="ru-RU" b="1" i="1" dirty="0">
                <a:solidFill>
                  <a:schemeClr val="folHlink"/>
                </a:solidFill>
              </a:rPr>
              <a:t>программа имеет цель, задачи и показатели эффективности, </a:t>
            </a:r>
            <a:r>
              <a:rPr lang="ru-RU" b="1" i="1" dirty="0" smtClean="0">
                <a:solidFill>
                  <a:schemeClr val="folHlink"/>
                </a:solidFill>
              </a:rPr>
              <a:t>отражающие </a:t>
            </a:r>
            <a:r>
              <a:rPr lang="ru-RU" b="1" i="1" dirty="0">
                <a:solidFill>
                  <a:schemeClr val="folHlink"/>
                </a:solidFill>
              </a:rPr>
              <a:t>степень их достижения (решения), то есть действия и бюджетные средства направлены на достижение заданного результата.</a:t>
            </a:r>
          </a:p>
          <a:p>
            <a:pPr>
              <a:defRPr/>
            </a:pPr>
            <a:endParaRPr lang="ru-RU" b="1" i="1" dirty="0">
              <a:solidFill>
                <a:schemeClr val="folHlink"/>
              </a:solidFill>
            </a:endParaRPr>
          </a:p>
          <a:p>
            <a:pPr algn="just">
              <a:defRPr/>
            </a:pPr>
            <a:r>
              <a:rPr lang="ru-RU" b="1" i="1" dirty="0">
                <a:solidFill>
                  <a:schemeClr val="folHlink"/>
                </a:solidFill>
              </a:rPr>
              <a:t>    При этом значение показателей является индикатором по данному направлению деятельности и сигнализирует о плохом или хорошем результате, </a:t>
            </a:r>
            <a:r>
              <a:rPr lang="ru-RU" b="1" i="1" dirty="0" smtClean="0">
                <a:solidFill>
                  <a:schemeClr val="folHlink"/>
                </a:solidFill>
              </a:rPr>
              <a:t>и в случае необходимости </a:t>
            </a:r>
            <a:r>
              <a:rPr lang="ru-RU" b="1" i="1" dirty="0">
                <a:solidFill>
                  <a:schemeClr val="folHlink"/>
                </a:solidFill>
              </a:rPr>
              <a:t>принятия новых решений.</a:t>
            </a:r>
          </a:p>
        </p:txBody>
      </p:sp>
      <p:pic>
        <p:nvPicPr>
          <p:cNvPr id="6150" name="Picture 6" descr="http://soc.cap.ru/adminpanel/UserFiles/news/image49541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10" y="4972122"/>
            <a:ext cx="1766297" cy="17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verweek.com/media/k2/items/cache/e293f59f4ae0fed75a859fdf17db3e7b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6" y="4972122"/>
            <a:ext cx="2232248" cy="17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mg1.vashgorod.ru/uploads/images/news/t5/f15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78" y="4972122"/>
            <a:ext cx="2326412" cy="17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057.radikal.ru/1209/41/e8562a897c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90" y="4992792"/>
            <a:ext cx="2523120" cy="17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"/>
    </mc:Choice>
    <mc:Fallback xmlns="">
      <p:transition spd="slow" advTm="60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474191"/>
                </a:solidFill>
                <a:latin typeface="Arial Black" panose="020B0A04020102020204" pitchFamily="34" charset="0"/>
              </a:rPr>
              <a:t>«Обеспечение деятельности органов местного самоуправления Тяжинского муниципального округа»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967335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AF23A5"/>
                </a:solidFill>
              </a:rPr>
              <a:t>Расходы на обеспечение </a:t>
            </a:r>
            <a:r>
              <a:rPr lang="ru-RU" sz="2000" b="1" i="1" dirty="0">
                <a:solidFill>
                  <a:srgbClr val="AF23A5"/>
                </a:solidFill>
              </a:rPr>
              <a:t>деятельности органов местного самоуправления, </a:t>
            </a:r>
            <a:r>
              <a:rPr lang="ru-RU" sz="2000" b="1" i="1" dirty="0" smtClean="0">
                <a:solidFill>
                  <a:srgbClr val="AF23A5"/>
                </a:solidFill>
              </a:rPr>
              <a:t>проведение </a:t>
            </a:r>
            <a:r>
              <a:rPr lang="ru-RU" sz="2000" b="1" i="1" dirty="0">
                <a:solidFill>
                  <a:srgbClr val="AF23A5"/>
                </a:solidFill>
              </a:rPr>
              <a:t>окружных мероприятий и организацию поощрения граждан и коллективов предприятий, организаций, учреждений</a:t>
            </a:r>
            <a:r>
              <a:rPr lang="ru-RU" sz="2000" b="1" i="1" dirty="0" smtClean="0">
                <a:solidFill>
                  <a:srgbClr val="AF23A5"/>
                </a:solidFill>
              </a:rPr>
              <a:t>:</a:t>
            </a:r>
          </a:p>
          <a:p>
            <a:endParaRPr lang="ru-RU" sz="2000" b="1" i="1" dirty="0">
              <a:solidFill>
                <a:srgbClr val="AF23A5"/>
              </a:solidFill>
            </a:endParaRP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2024 год – 122 308,2 тыс.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2025 год – </a:t>
            </a:r>
            <a:r>
              <a:rPr lang="ru-RU" sz="2000" b="1" i="1" dirty="0">
                <a:solidFill>
                  <a:srgbClr val="AF23A5"/>
                </a:solidFill>
              </a:rPr>
              <a:t>122 308,2 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2026 год – </a:t>
            </a:r>
            <a:r>
              <a:rPr lang="ru-RU" sz="2000" b="1" i="1" dirty="0">
                <a:solidFill>
                  <a:srgbClr val="AF23A5"/>
                </a:solidFill>
              </a:rPr>
              <a:t>122 308,2 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852936"/>
            <a:ext cx="3672407" cy="3744416"/>
          </a:xfrm>
        </p:spPr>
      </p:pic>
    </p:spTree>
    <p:extLst>
      <p:ext uri="{BB962C8B-B14F-4D97-AF65-F5344CB8AC3E}">
        <p14:creationId xmlns:p14="http://schemas.microsoft.com/office/powerpoint/2010/main" val="24225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4" y="4044838"/>
            <a:ext cx="4032448" cy="2687077"/>
          </a:xfrm>
          <a:prstGeom prst="rect">
            <a:avLst/>
          </a:prstGeom>
        </p:spPr>
      </p:pic>
      <p:pic>
        <p:nvPicPr>
          <p:cNvPr id="4102" name="Picture 6" descr="http://vesti95.ru/wp-content/uploads/2016/01/s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61248"/>
            <a:ext cx="2144193" cy="10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568630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 Тяжинского муниципального округа»</a:t>
            </a: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771800" y="830997"/>
            <a:ext cx="62102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Общие расходы на реализацию различных форм социальной поддержки,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учреждений социального обслуживания населения и меры социальной поддержки работников учреждений социального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социальной помощи нуждающимся и социально незащищенным категориям граждан, семьям с детьми,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 составят :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– 136 104,3  тыс. руб.</a:t>
            </a:r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2025 год – 135 892 тыс. руб.</a:t>
            </a:r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2026 год – 135 575 тыс. руб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3-tub-ru.yandex.net/i?id=257359d55fa104ffb2e523545d0bc645&amp;n=33&amp;h=190&amp;w=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131900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iass-online.ru/tvshows/gettvshowcategorytitleimage/802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1" y="1196752"/>
            <a:ext cx="1790697" cy="12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56906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568630" cy="830997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 Информационное общество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499991" y="1419424"/>
            <a:ext cx="40324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 ресурсов составят: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2024 год – 10 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2025 год – 10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2026 год – 10  тыс. руб.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092649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214948"/>
            <a:ext cx="2915816" cy="1390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0" y="4216500"/>
            <a:ext cx="411175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1437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496622" cy="83099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«Жилищная и социальная инфраструктура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677762"/>
              </p:ext>
            </p:extLst>
          </p:nvPr>
        </p:nvGraphicFramePr>
        <p:xfrm>
          <a:off x="184671" y="2161839"/>
          <a:ext cx="8774980" cy="469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830635" y="1243786"/>
            <a:ext cx="6768752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Расходы на обеспечение доступным и комфортным жильем отдельных социальных категорий граждан:</a:t>
            </a:r>
          </a:p>
          <a:p>
            <a:pPr algn="just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 год – 2 372,7 тыс.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2025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2026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116361795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spresso-id.ru/local/images/espr/_jpg_1438685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336351" cy="18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2" descr="moned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836712"/>
            <a:ext cx="2376264" cy="1932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547266" y="116632"/>
            <a:ext cx="8147248" cy="6206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такое «Бюджет для граждан»?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sz="half" idx="2"/>
          </p:nvPr>
        </p:nvSpPr>
        <p:spPr>
          <a:xfrm>
            <a:off x="179512" y="881336"/>
            <a:ext cx="8856662" cy="5976664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познакомит вас с положениями 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основного финансового документа  Тяжинского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муниципального округа – бюджета округа, а именно: проекта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местного бюджета на предстоящий 2024 год и на плановый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период 2025 и 2026 годов.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1600" i="1" dirty="0" smtClean="0">
                <a:solidFill>
                  <a:schemeClr val="folHlink"/>
                </a:solidFill>
                <a:latin typeface="Calibri" panose="020F0502020204030204" pitchFamily="34" charset="0"/>
              </a:rPr>
              <a:t>          </a:t>
            </a:r>
            <a:r>
              <a:rPr lang="ru-RU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затрагивает интересы каждого жителя Тяжинского муниципального округа.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1300" dirty="0" smtClean="0">
              <a:latin typeface="Calibri" panose="020F0502020204030204" pitchFamily="34" charset="0"/>
            </a:endParaRPr>
          </a:p>
          <a:p>
            <a:pPr algn="r" eaLnBrk="1" hangingPunct="1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</a:rPr>
              <a:t>                    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Мы постарались в доступной и понятной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для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граждан</a:t>
            </a:r>
          </a:p>
          <a:p>
            <a:pPr algn="r" eaLnBrk="1" hangingPunct="1">
              <a:buNone/>
              <a:defRPr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форме показать основные показатели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местного бюджета.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0070C0"/>
              </a:solidFill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81843" y="4725144"/>
            <a:ext cx="849788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«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</a:p>
          <a:p>
            <a:pPr algn="r">
              <a:defRPr/>
            </a:pP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нацелен 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на получение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обратной </a:t>
            </a:r>
            <a:endParaRPr lang="ru-RU" sz="1600" i="1" dirty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связи от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граждан, которым 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интересны современные </a:t>
            </a:r>
          </a:p>
          <a:p>
            <a:pPr algn="r">
              <a:defRPr/>
            </a:pP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проблемы муниципальных финансов в Тяжинском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округе.</a:t>
            </a:r>
            <a:endParaRPr lang="ru-RU" sz="1600" i="1" dirty="0">
              <a:solidFill>
                <a:srgbClr val="6600C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"/>
    </mc:Choice>
    <mc:Fallback xmlns="">
      <p:transition spd="slow" advTm="617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Отдел доходов\ФОТО ОБЪЕКТОВ\КОТЛЫ\котельная Преображенка\22.10.2015\DSC02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3249488" cy="187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1520" y="116632"/>
            <a:ext cx="8568952" cy="1200329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«Жилищно-коммунальный и дорожный комплекс, энергосбережение и повышение </a:t>
            </a:r>
            <a:r>
              <a:rPr lang="ru-RU" sz="24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Тяжинского муниципального округа»</a:t>
            </a:r>
            <a:endParaRPr lang="ru-RU" sz="24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785756"/>
              </p:ext>
            </p:extLst>
          </p:nvPr>
        </p:nvGraphicFramePr>
        <p:xfrm>
          <a:off x="-3852936" y="1056314"/>
          <a:ext cx="8918996" cy="5541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51520" y="1032225"/>
            <a:ext cx="866204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Расходы на финансирование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жилищно-коммунального хозяйства, уплату взносов в фонд капитального ремонта общего имущества многоквартирных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домов, на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области дорожного хозяйства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 территории округа, в том числе финансирование реализации проектов инициативного бюджетирования «Твой Кузбасс – твоя инициатива».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Всего по данной программе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предусмотрено : 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год – 321 112,9 тыс. руб.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319 652 тыс. руб.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338 926,3 тыс. руб.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baikal-daily.ru/upload/iblock/ece/117095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1" y="4603624"/>
            <a:ext cx="3240360" cy="18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89" y="3190174"/>
            <a:ext cx="3456384" cy="21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93091"/>
      </p:ext>
    </p:extLst>
  </p:cSld>
  <p:clrMapOvr>
    <a:masterClrMapping/>
  </p:clrMapOvr>
  <p:transition advTm="645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67544" y="0"/>
            <a:ext cx="7992888" cy="83099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системы образования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872515"/>
              </p:ext>
            </p:extLst>
          </p:nvPr>
        </p:nvGraphicFramePr>
        <p:xfrm>
          <a:off x="228600" y="889000"/>
          <a:ext cx="45847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5480" y="1391671"/>
            <a:ext cx="3670456" cy="1965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 год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830 550,2 тыс. руб.</a:t>
            </a:r>
          </a:p>
          <a:p>
            <a:pPr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2025 год – 786 520,8  тыс. руб.</a:t>
            </a:r>
          </a:p>
          <a:p>
            <a:pPr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2026 год – 772 986,9 тыс. руб.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 rot="10800000" flipV="1">
            <a:off x="4143474" y="1187731"/>
            <a:ext cx="471601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</a:rPr>
              <a:t>Общие расходы по данной программе предусмотрены на содержание </a:t>
            </a:r>
            <a:r>
              <a:rPr lang="ru-RU" i="1" dirty="0">
                <a:latin typeface="Times New Roman" pitchFamily="18" charset="0"/>
              </a:rPr>
              <a:t>учреждений образования, организацию бесплатного горячего питания обучающихся начальных классов, организацию круглогодичного отдыха, оздоровления и занятости обучающихся, </a:t>
            </a:r>
            <a:r>
              <a:rPr lang="ru-RU" i="1" dirty="0" smtClean="0">
                <a:latin typeface="Times New Roman" pitchFamily="18" charset="0"/>
              </a:rPr>
              <a:t>расходы на социальные гарантии в сфере образования отдельным категориям. </a:t>
            </a:r>
            <a:endParaRPr lang="ru-RU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just"/>
            <a:endParaRPr lang="ru-RU" sz="1400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5" y="3791539"/>
            <a:ext cx="5110615" cy="302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3346699" cy="2232248"/>
          </a:xfrm>
          <a:prstGeom prst="rect">
            <a:avLst/>
          </a:prstGeom>
        </p:spPr>
      </p:pic>
    </p:spTree>
  </p:cSld>
  <p:clrMapOvr>
    <a:masterClrMapping/>
  </p:clrMapOvr>
  <p:transition advTm="60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712968" cy="6480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«Молодежь и спорт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Тяжинского муниципального округа»</a:t>
            </a:r>
          </a:p>
        </p:txBody>
      </p:sp>
      <p:sp>
        <p:nvSpPr>
          <p:cNvPr id="18439" name="Прямоугольник 4"/>
          <p:cNvSpPr>
            <a:spLocks noChangeArrowheads="1"/>
          </p:cNvSpPr>
          <p:nvPr/>
        </p:nvSpPr>
        <p:spPr bwMode="auto">
          <a:xfrm>
            <a:off x="5292080" y="1412875"/>
            <a:ext cx="36010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Расходы запланированы в </a:t>
            </a:r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размере 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год – 950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год – 950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 год – 950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Rectangle 11"/>
          <p:cNvSpPr>
            <a:spLocks/>
          </p:cNvSpPr>
          <p:nvPr/>
        </p:nvSpPr>
        <p:spPr bwMode="auto">
          <a:xfrm>
            <a:off x="323528" y="4293096"/>
            <a:ext cx="496855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endParaRPr lang="ru-RU" b="1" i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расходуются на проведение физкультурных и спортивных мероприятий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  на проведение мероприятий в сфере молодежной политики 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трудоустройства несовершеннолетних в каникулярное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tyazhin.ru/_nw/12/24057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63168"/>
            <a:ext cx="3673103" cy="33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6" y="1026309"/>
            <a:ext cx="4033070" cy="34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"/>
    </mc:Choice>
    <mc:Fallback xmlns="">
      <p:transition spd="slow" advTm="60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513" y="0"/>
            <a:ext cx="8640959" cy="40011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u="sng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                         «Культура Тяжинского муниципального округа»</a:t>
            </a:r>
            <a:endParaRPr lang="ru-RU" sz="2000" u="sng" dirty="0">
              <a:solidFill>
                <a:srgbClr val="2EA463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79513" y="734795"/>
            <a:ext cx="87849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Расходы по данной программе составляют :</a:t>
            </a:r>
          </a:p>
          <a:p>
            <a:pPr algn="just"/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н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а содержание учреждений и проведение мероприятий в сфере культуры</a:t>
            </a:r>
          </a:p>
          <a:p>
            <a:pPr marL="285750" indent="-285750">
              <a:buFontTx/>
              <a:buChar char="-"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2024 год – 206 443,7 тыс. руб.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2025 год – 155 843,5 тыс. руб.</a:t>
            </a:r>
          </a:p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2026 год – 134 842,4 тыс. руб.</a:t>
            </a:r>
            <a:endParaRPr lang="ru-RU" sz="12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367" name="Picture 11" descr="https://im3-tub-ru.yandex.net/i?id=92f8d67074aa268aa7fa2a82999f30f4&amp;n=33&amp;h=190&amp;w=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320480" cy="308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17" y="2827424"/>
            <a:ext cx="2388763" cy="376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61" y="1988841"/>
            <a:ext cx="2185955" cy="1224135"/>
          </a:xfrm>
          <a:prstGeom prst="rect">
            <a:avLst/>
          </a:prstGeom>
        </p:spPr>
      </p:pic>
    </p:spTree>
  </p:cSld>
  <p:clrMapOvr>
    <a:masterClrMapping/>
  </p:clrMapOvr>
  <p:transition advTm="63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14401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«</a:t>
            </a:r>
            <a:r>
              <a:rPr lang="ru-RU" sz="4000" dirty="0">
                <a:effectLst/>
              </a:rPr>
              <a:t>Пресса Тяжинского </a:t>
            </a:r>
            <a:r>
              <a:rPr lang="ru-RU" sz="4000" dirty="0">
                <a:solidFill>
                  <a:srgbClr val="FFC000"/>
                </a:solidFill>
                <a:effectLst/>
              </a:rPr>
              <a:t>муниципального</a:t>
            </a:r>
            <a:r>
              <a:rPr lang="ru-RU" sz="4000" dirty="0">
                <a:effectLst/>
              </a:rPr>
              <a:t> округа»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496944" cy="1512168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расходы по данной программе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составляют:     2024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- 300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- 300 тыс.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тыс. руб.</a:t>
            </a:r>
          </a:p>
          <a:p>
            <a:pPr algn="l">
              <a:spcBef>
                <a:spcPts val="0"/>
              </a:spcBef>
            </a:pPr>
            <a:endParaRPr lang="ru-RU" sz="2400" dirty="0" smtClean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данной программе отражены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расходы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 освещение мероприятий,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проводимых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органами местного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самоуправления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через местный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печатный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орган - газету «Призыв».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56992"/>
            <a:ext cx="2736304" cy="31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23528" y="116632"/>
            <a:ext cx="8712224" cy="7920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endParaRPr lang="ru-RU" sz="1600" b="1" dirty="0" smtClean="0">
              <a:latin typeface="Arial" charset="0"/>
            </a:endParaRP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Arial" charset="0"/>
              </a:rPr>
              <a:t>«Имущественный комплекс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Arial" charset="0"/>
              </a:rPr>
              <a:t>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492" y="1196751"/>
            <a:ext cx="8693988" cy="2160241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i="1" dirty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По данной программе отражены расходы на содержание комитета по управлению муниципальным имуществом и расходы на проведение мероприятий по технической инвентаризации, паспортизации объектов, межеванию земельных участков, проведение комплексных кадастровых работ за счет средств местного бюджета</a:t>
            </a:r>
            <a:r>
              <a:rPr lang="ru-RU" sz="2000" b="1" i="1" dirty="0" smtClean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just">
              <a:buNone/>
            </a:pPr>
            <a:endParaRPr lang="ru-RU" sz="2000" b="1" i="1" dirty="0" smtClean="0">
              <a:solidFill>
                <a:srgbClr val="47419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2024 год – 10 193  тыс. руб.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2025 год – 8 693 тыс. руб.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2026 год – 8 693 тыс. руб.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://novosibirsk.dorus.ru/photos/1860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0" y="3897051"/>
            <a:ext cx="2952328" cy="25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65103"/>
            <a:ext cx="3498811" cy="2084311"/>
          </a:xfrm>
          <a:prstGeom prst="rect">
            <a:avLst/>
          </a:prstGeom>
        </p:spPr>
      </p:pic>
    </p:spTree>
  </p:cSld>
  <p:clrMapOvr>
    <a:masterClrMapping/>
  </p:clrMapOvr>
  <p:transition advTm="578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3-tub-ru.yandex.net/i?id=32c02831818dfa2cb8084cff91072dab&amp;n=33&amp;h=190&amp;w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96" y="3861048"/>
            <a:ext cx="254660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08720"/>
          </a:xfr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400" u="sng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«Обеспечение безопасности населения. Профилактика правонарушений в Тяжинском муниципальном округе»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8712968" cy="2736304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– 34 797,3 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2025 год – 25 491,6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2026 год – 8 050,4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Данная программа включает мероприятия по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правонарушений, на обеспечение деятельности единой дежурной диспетчерской службы и оперативной системы «112», комплексные меры противодействия злоупотреблению наркотиками, обеспечение безопасности дорожного движения и оповещения населения в случаях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ЧС.</a:t>
            </a:r>
          </a:p>
        </p:txBody>
      </p:sp>
      <p:pic>
        <p:nvPicPr>
          <p:cNvPr id="2052" name="Picture 4" descr="http://mchs-orel.ru/wp-content/uploads/2014/06/0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99" y="4104416"/>
            <a:ext cx="2185073" cy="24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46024"/>
            <a:ext cx="3352800" cy="217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"/>
    </mc:Choice>
    <mc:Fallback xmlns="">
      <p:transition spd="slow" advTm="636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496622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66913"/>
              </p:ext>
            </p:extLst>
          </p:nvPr>
        </p:nvGraphicFramePr>
        <p:xfrm>
          <a:off x="-1764704" y="964022"/>
          <a:ext cx="10729192" cy="570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283968" y="-969078"/>
            <a:ext cx="475252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14 565,1 тыс. руб.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14 565,1 тыс. руб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just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2026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14 565,1 тыс. руб.</a:t>
            </a: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algn="just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данной программе отражены расходы на обеспечение деятельности финансового органа.</a:t>
            </a: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29246" y="301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514"/>
      </p:ext>
    </p:extLst>
  </p:cSld>
  <p:clrMapOvr>
    <a:masterClrMapping/>
  </p:clrMapOvr>
  <p:transition advTm="622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474191"/>
                </a:solidFill>
                <a:latin typeface="Arial Black" panose="020B0A04020102020204" pitchFamily="34" charset="0"/>
              </a:rPr>
              <a:t>«Формирование современной городской среды Тяжинского муниципального округа»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63646" y="1268760"/>
            <a:ext cx="43008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регионального проекта «Формирование современной городской среды» по благоустройству общественных территорий округа и придомовых территорий многоквартирных домов </a:t>
            </a:r>
            <a:r>
              <a:rPr lang="ru-RU" sz="2000" b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бюджетов различных уровней:</a:t>
            </a:r>
          </a:p>
          <a:p>
            <a:pPr algn="ctr"/>
            <a:endParaRPr lang="ru-RU" sz="2000" b="1" i="1" dirty="0" smtClean="0">
              <a:solidFill>
                <a:srgbClr val="AF23A5"/>
              </a:solidFill>
            </a:endParaRP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2024 </a:t>
            </a:r>
            <a:r>
              <a:rPr lang="ru-RU" sz="2000" b="1" i="1" dirty="0">
                <a:solidFill>
                  <a:srgbClr val="AF23A5"/>
                </a:solidFill>
              </a:rPr>
              <a:t>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5 351,5 тыс. руб.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2025 год – 0 тыс. руб.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2026 год – 0 тыс. руб.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5" y="1195264"/>
            <a:ext cx="4191219" cy="2377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89040"/>
            <a:ext cx="448413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«Укрепление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общественного здоровья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населения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Тяжинского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322712" cy="2188839"/>
          </a:xfrm>
        </p:spPr>
        <p:txBody>
          <a:bodyPr/>
          <a:lstStyle/>
          <a:p>
            <a:pPr marL="136525" indent="0">
              <a:buNone/>
            </a:pPr>
            <a:r>
              <a:rPr lang="ru-RU" sz="2000" b="1" dirty="0">
                <a:solidFill>
                  <a:srgbClr val="0000FF"/>
                </a:solidFill>
              </a:rPr>
              <a:t>Общие расходы по данной программе составляют: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2024 год </a:t>
            </a:r>
            <a:r>
              <a:rPr lang="ru-RU" sz="2000" b="1" dirty="0">
                <a:solidFill>
                  <a:srgbClr val="0000FF"/>
                </a:solidFill>
              </a:rPr>
              <a:t>– 2</a:t>
            </a:r>
            <a:r>
              <a:rPr lang="ru-RU" sz="2000" b="1" dirty="0" smtClean="0">
                <a:solidFill>
                  <a:srgbClr val="0000FF"/>
                </a:solidFill>
              </a:rPr>
              <a:t>0 </a:t>
            </a:r>
            <a:r>
              <a:rPr lang="ru-RU" sz="2000" b="1" dirty="0">
                <a:solidFill>
                  <a:srgbClr val="0000FF"/>
                </a:solidFill>
              </a:rPr>
              <a:t>тыс</a:t>
            </a:r>
            <a:r>
              <a:rPr lang="ru-RU" sz="2000" b="1" dirty="0" smtClean="0">
                <a:solidFill>
                  <a:srgbClr val="0000FF"/>
                </a:solidFill>
              </a:rPr>
              <a:t>. руб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2025 </a:t>
            </a:r>
            <a:r>
              <a:rPr lang="ru-RU" sz="2000" b="1" dirty="0">
                <a:solidFill>
                  <a:srgbClr val="0000FF"/>
                </a:solidFill>
              </a:rPr>
              <a:t>год – </a:t>
            </a:r>
            <a:r>
              <a:rPr lang="ru-RU" sz="2000" b="1" dirty="0" smtClean="0">
                <a:solidFill>
                  <a:srgbClr val="0000FF"/>
                </a:solidFill>
              </a:rPr>
              <a:t>20 </a:t>
            </a:r>
            <a:r>
              <a:rPr lang="ru-RU" sz="2000" b="1" dirty="0">
                <a:solidFill>
                  <a:srgbClr val="0000FF"/>
                </a:solidFill>
              </a:rPr>
              <a:t>тыс</a:t>
            </a:r>
            <a:r>
              <a:rPr lang="ru-RU" sz="2000" b="1" dirty="0" smtClean="0">
                <a:solidFill>
                  <a:srgbClr val="0000FF"/>
                </a:solidFill>
              </a:rPr>
              <a:t>. руб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2026 </a:t>
            </a:r>
            <a:r>
              <a:rPr lang="ru-RU" sz="2000" b="1" dirty="0">
                <a:solidFill>
                  <a:srgbClr val="0000FF"/>
                </a:solidFill>
              </a:rPr>
              <a:t>год – </a:t>
            </a:r>
            <a:r>
              <a:rPr lang="ru-RU" sz="2000" b="1" dirty="0" smtClean="0">
                <a:solidFill>
                  <a:srgbClr val="0000FF"/>
                </a:solidFill>
              </a:rPr>
              <a:t>20 </a:t>
            </a:r>
            <a:r>
              <a:rPr lang="ru-RU" sz="2000" b="1" dirty="0">
                <a:solidFill>
                  <a:srgbClr val="0000FF"/>
                </a:solidFill>
              </a:rPr>
              <a:t>тыс</a:t>
            </a:r>
            <a:r>
              <a:rPr lang="ru-RU" sz="2000" b="1" dirty="0" smtClean="0">
                <a:solidFill>
                  <a:srgbClr val="0000FF"/>
                </a:solidFill>
              </a:rPr>
              <a:t>. руб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1" y="1556792"/>
            <a:ext cx="4355576" cy="289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2900564" cy="2112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47251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Расходы </a:t>
            </a:r>
            <a:r>
              <a:rPr lang="ru-RU" dirty="0"/>
              <a:t>на проведение физкультурно-оздоровительных и спортивно-массовых мероприятий с участием населения округа.</a:t>
            </a:r>
          </a:p>
        </p:txBody>
      </p:sp>
    </p:spTree>
    <p:extLst>
      <p:ext uri="{BB962C8B-B14F-4D97-AF65-F5344CB8AC3E}">
        <p14:creationId xmlns:p14="http://schemas.microsoft.com/office/powerpoint/2010/main" val="42896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228" y="188640"/>
            <a:ext cx="8784977" cy="6432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Основные задачи и приоритетные направления бюджетной политики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511" y="1052736"/>
            <a:ext cx="8784977" cy="551745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принятых обязательств источниками финансирования, определение приоритета исполнения действующих обязательств, принятие реалистических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Формирование местного бюджета на основе муниципальных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бюджетной устойчивости и экономической стабильности – оптимизация расходов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расходов муниципальных учреждений и качества оказания муниципальных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услуг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Прозрачность и открытость бюджета и бюджетного процесса для граждан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-     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управления муниципальной собственностью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i="1" dirty="0" smtClean="0">
                <a:solidFill>
                  <a:srgbClr val="474191"/>
                </a:solidFill>
                <a:latin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Бюджетная политика в 2024-2026 годах будет направлена на сохранение бюджетной устойчивости и обеспечения сбалансированности бюджета, дальнейшее развитие экономики и социальной сферы, повышение уровня и качества жизни населения. </a:t>
            </a:r>
          </a:p>
          <a:p>
            <a:pPr>
              <a:defRPr/>
            </a:pP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dirty="0">
                <a:solidFill>
                  <a:srgbClr val="B50B27"/>
                </a:solidFill>
                <a:effectLst/>
              </a:rPr>
              <a:t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 на </a:t>
            </a:r>
            <a:r>
              <a:rPr lang="ru-RU" sz="1800" dirty="0" smtClean="0">
                <a:solidFill>
                  <a:srgbClr val="B50B27"/>
                </a:solidFill>
                <a:effectLst/>
              </a:rPr>
              <a:t>2023-2026 </a:t>
            </a:r>
            <a:r>
              <a:rPr lang="ru-RU" sz="1800" dirty="0">
                <a:solidFill>
                  <a:srgbClr val="B50B27"/>
                </a:solidFill>
                <a:effectLst/>
              </a:rPr>
              <a:t>годы»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5039965"/>
          </a:xfrm>
        </p:spPr>
        <p:txBody>
          <a:bodyPr/>
          <a:lstStyle/>
          <a:p>
            <a:pPr marL="136525" indent="0">
              <a:buNone/>
            </a:pP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составляют: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25 727,4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25 727,4 тыс.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endParaRPr lang="ru-RU" sz="1000" b="1" dirty="0" smtClean="0">
              <a:solidFill>
                <a:srgbClr val="7030A0"/>
              </a:solidFill>
            </a:endParaRPr>
          </a:p>
          <a:p>
            <a:pPr marL="136525" indent="0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данной программе 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6525" indent="0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отражены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расходы на 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6525" indent="0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усиление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антитеррористической защищенности на объектах жизнеобеспечения, социальной сферы и мест массового пребывания людей; обеспечение деятельности по профилактике проявлений терроризма и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экстремизма.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7" y="1340767"/>
            <a:ext cx="3773827" cy="37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95709"/>
              </p:ext>
            </p:extLst>
          </p:nvPr>
        </p:nvGraphicFramePr>
        <p:xfrm>
          <a:off x="372953" y="944888"/>
          <a:ext cx="8303503" cy="5364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064"/>
                <a:gridCol w="4378310"/>
                <a:gridCol w="1154043"/>
                <a:gridCol w="1154043"/>
                <a:gridCol w="1154043"/>
              </a:tblGrid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206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1282,5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1296,4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631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функций по хранению, комплектованию, учету и использованию документов Архивного фонда Кемеровской области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Резервный фонд администрации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226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Пенсии за выслугу лет лицам, замещавшим муниципальные должности и муниципальным служащим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6427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 Тяжинского муниципального района»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Совета народных депутатов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органов местного самоуправления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19853,6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Страховые взносы на обязательное медицинское страхование неработающего населения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наградной системы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73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отдельных мероприятий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13539"/>
              </p:ext>
            </p:extLst>
          </p:nvPr>
        </p:nvGraphicFramePr>
        <p:xfrm>
          <a:off x="107504" y="795591"/>
          <a:ext cx="8893664" cy="5585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976"/>
                <a:gridCol w="4689493"/>
                <a:gridCol w="1236065"/>
                <a:gridCol w="1236065"/>
                <a:gridCol w="1236065"/>
              </a:tblGrid>
              <a:tr h="1413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47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Резервный фонд администрации Тяжинского муниципального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47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49,7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при осуществлении деятельности по обращению с животными без владельцев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94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и обустройство сибиреязвенных захоронений и скотомогильников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(биотермических ям)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84,4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Кемеровской области- Кузбасса по хранению, комплектованию, учету и использованию документов, относящихся к собственности Кемеровской области- Кузбасса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291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70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Пенсии за выслугу лет лицам, замещавшим муниципальные должности  и муниципальным служащим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3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1722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6 955,3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22 871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37 917,7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07504" y="0"/>
            <a:ext cx="8784976" cy="461665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СБАЛАНСИРОВАННОСТЬ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504" y="620688"/>
            <a:ext cx="87849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Представленный к рассмотрению проект бюджета на 2024-2026 годы является сбалансированным. Предоставление муниципальных гарантий в 2024-2026 годах не планируется.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63284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8"/>
      </p:ext>
    </p:extLst>
  </p:cSld>
  <p:clrMapOvr>
    <a:masterClrMapping/>
  </p:clrMapOvr>
  <p:transition advTm="61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7" y="116632"/>
            <a:ext cx="871296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712968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AF23A5"/>
                </a:solidFill>
              </a:rPr>
              <a:t>КОНТАКТНАЯ ИНФОРМАЦИЯ </a:t>
            </a:r>
            <a:endParaRPr lang="ru-RU" sz="2400" b="1" u="sng" dirty="0">
              <a:solidFill>
                <a:srgbClr val="AF23A5"/>
              </a:solidFill>
            </a:endParaRP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323528" y="3068960"/>
            <a:ext cx="842873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подготовлен финансовым управлением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находится по адресу: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652240,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Тяжинский, Кемеровская  область-Кузбасс ,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Советская д.1 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телефон: (838449) 29-5-11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 tjnrf@ofukem.ru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Информацию о бюджете для граждан можно получить на официальном сайте администрации Тяжинского муниципального округа по адресу :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 rot="10800000" flipV="1">
            <a:off x="1327819" y="6247765"/>
            <a:ext cx="6192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chemeClr val="bg1"/>
                </a:solidFill>
                <a:latin typeface="Constantia" pitchFamily="18" charset="0"/>
              </a:rPr>
              <a:t>http://</a:t>
            </a:r>
            <a:r>
              <a:rPr lang="en-US" sz="2800" b="1" u="sng" dirty="0" smtClean="0">
                <a:solidFill>
                  <a:schemeClr val="bg1"/>
                </a:solidFill>
                <a:latin typeface="Constantia" pitchFamily="18" charset="0"/>
              </a:rPr>
              <a:t>www.tyazhin.ru</a:t>
            </a:r>
            <a:endParaRPr lang="ru-RU" sz="2800" b="1" u="sng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118738" y="908720"/>
            <a:ext cx="892899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3" y="2357014"/>
            <a:ext cx="8659434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Общие характеристики бюджета </a:t>
            </a:r>
            <a:b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2024г.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894556" y="1555749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8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1 717 761,6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1 717 761,6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07" y="3792761"/>
            <a:ext cx="1943866" cy="25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im1-tub-ru.yandex.net/i?id=22ce0a44824cd5d85d26376cf0ba9774&amp;n=33&amp;h=190&amp;w=2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8" y="3870324"/>
            <a:ext cx="2284681" cy="2490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68256"/>
      </p:ext>
    </p:extLst>
  </p:cSld>
  <p:clrMapOvr>
    <a:masterClrMapping/>
  </p:clrMapOvr>
  <p:transition advTm="63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Общие характеристики бюджета </a:t>
            </a:r>
            <a:b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2025г.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900113" y="1557338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8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1 621 217,3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1 621 217,3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http://live4fun.ru/data/old_pictures/img_7424213_6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040"/>
            <a:ext cx="1896935" cy="2664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3-tub-ru.yandex.net/i?id=699be9d63af847e5a382f9489986df0c&amp;n=33&amp;h=190&amp;w=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3" y="3753321"/>
            <a:ext cx="2212454" cy="2678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13731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Общие характеристики бюджета </a:t>
            </a:r>
            <a:b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2026г.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894556" y="1557338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9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1 578 317,7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1 578 317,7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http://pif55.ru/wp-content/uploads/2014/05/%D0%9A%D1%82%D0%BE-%D1%82%D0%B0%D0%BA%D0%BE%D0%B9-%D0%B8%D0%BD%D0%B2%D0%B5%D1%81%D1%82%D0%BE%D1%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79" y="3771552"/>
            <a:ext cx="1991584" cy="2538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rud-ost.ru/wp-content/uploads/2010/10/d0b1d18ed0b4d0b6d0b5d18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9" y="3845818"/>
            <a:ext cx="2291501" cy="2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55304"/>
      </p:ext>
    </p:extLst>
  </p:cSld>
  <p:clrMapOvr>
    <a:masterClrMapping/>
  </p:clrMapOvr>
  <p:transition advTm="60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601216" y="202332"/>
            <a:ext cx="8147248" cy="11247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ДОХОДЫ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179388" y="764704"/>
            <a:ext cx="8856662" cy="5976664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rgbClr val="0070C0"/>
                </a:solidFill>
              </a:rPr>
              <a:t>      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9396" y="4886326"/>
            <a:ext cx="849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Showcard Gothic" pitchFamily="82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9396" y="1196752"/>
            <a:ext cx="838906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/>
              <a:t>      </a:t>
            </a:r>
            <a:r>
              <a:rPr lang="x-none" sz="1600" smtClean="0"/>
              <a:t>На </a:t>
            </a:r>
            <a:r>
              <a:rPr lang="x-none" sz="1600"/>
              <a:t>20</a:t>
            </a:r>
            <a:r>
              <a:rPr lang="ru-RU" sz="1600" dirty="0"/>
              <a:t>24</a:t>
            </a:r>
            <a:r>
              <a:rPr lang="x-none" sz="1600"/>
              <a:t>год общий объем налоговых и неналоговых доходов спрогнозирован в размере  </a:t>
            </a:r>
            <a:r>
              <a:rPr lang="ru-RU" sz="1600" dirty="0"/>
              <a:t>279790  </a:t>
            </a:r>
            <a:r>
              <a:rPr lang="x-none" sz="1600"/>
              <a:t>тыс. руб., что на </a:t>
            </a:r>
            <a:r>
              <a:rPr lang="ru-RU" sz="1600" dirty="0"/>
              <a:t>742</a:t>
            </a:r>
            <a:r>
              <a:rPr lang="x-none" sz="1600"/>
              <a:t> тыс. руб.  </a:t>
            </a:r>
            <a:r>
              <a:rPr lang="ru-RU" sz="1600" dirty="0"/>
              <a:t>меньше</a:t>
            </a:r>
            <a:r>
              <a:rPr lang="x-none" sz="1600"/>
              <a:t>  чем в 20</a:t>
            </a:r>
            <a:r>
              <a:rPr lang="ru-RU" sz="1600" dirty="0"/>
              <a:t>23</a:t>
            </a:r>
            <a:r>
              <a:rPr lang="x-none" sz="1600"/>
              <a:t> году, на 20</a:t>
            </a:r>
            <a:r>
              <a:rPr lang="ru-RU" sz="1600" dirty="0"/>
              <a:t>25 </a:t>
            </a:r>
            <a:r>
              <a:rPr lang="x-none" sz="1600"/>
              <a:t>год – </a:t>
            </a:r>
            <a:r>
              <a:rPr lang="ru-RU" sz="1600" dirty="0"/>
              <a:t>291268</a:t>
            </a:r>
            <a:r>
              <a:rPr lang="x-none" sz="1600"/>
              <a:t> тыс. руб. (на </a:t>
            </a:r>
            <a:r>
              <a:rPr lang="ru-RU" sz="1600" dirty="0"/>
              <a:t>11478</a:t>
            </a:r>
            <a:r>
              <a:rPr lang="x-none" sz="1600"/>
              <a:t> тыс. руб.</a:t>
            </a:r>
            <a:r>
              <a:rPr lang="ru-RU" sz="1600" dirty="0"/>
              <a:t> больше</a:t>
            </a:r>
            <a:r>
              <a:rPr lang="x-none" sz="1600"/>
              <a:t> чем в 20</a:t>
            </a:r>
            <a:r>
              <a:rPr lang="ru-RU" sz="1600" dirty="0"/>
              <a:t>24</a:t>
            </a:r>
            <a:r>
              <a:rPr lang="x-none" sz="1600"/>
              <a:t> году) и на 20</a:t>
            </a:r>
            <a:r>
              <a:rPr lang="ru-RU" sz="1600" dirty="0"/>
              <a:t>26</a:t>
            </a:r>
            <a:r>
              <a:rPr lang="x-none" sz="1600"/>
              <a:t> год – </a:t>
            </a:r>
            <a:r>
              <a:rPr lang="ru-RU" sz="1600" dirty="0"/>
              <a:t>293882 </a:t>
            </a:r>
            <a:r>
              <a:rPr lang="x-none" sz="1600"/>
              <a:t>тыс. руб. (на </a:t>
            </a:r>
            <a:r>
              <a:rPr lang="ru-RU" sz="1600" dirty="0"/>
              <a:t>2614</a:t>
            </a:r>
            <a:r>
              <a:rPr lang="x-none" sz="1600"/>
              <a:t>тыс. руб. </a:t>
            </a:r>
            <a:r>
              <a:rPr lang="ru-RU" sz="1600" dirty="0"/>
              <a:t>больше</a:t>
            </a:r>
            <a:r>
              <a:rPr lang="x-none" sz="1600"/>
              <a:t> чем в 20</a:t>
            </a:r>
            <a:r>
              <a:rPr lang="ru-RU" sz="1600" dirty="0"/>
              <a:t>25</a:t>
            </a:r>
            <a:r>
              <a:rPr lang="x-none" sz="1600"/>
              <a:t> году). </a:t>
            </a:r>
            <a:endParaRPr lang="ru-RU" sz="1600" dirty="0"/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тыс.руб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625807"/>
              </p:ext>
            </p:extLst>
          </p:nvPr>
        </p:nvGraphicFramePr>
        <p:xfrm>
          <a:off x="323528" y="2920300"/>
          <a:ext cx="8424935" cy="2956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705"/>
                <a:gridCol w="1122888"/>
                <a:gridCol w="912347"/>
                <a:gridCol w="953119"/>
                <a:gridCol w="911083"/>
                <a:gridCol w="1062931"/>
                <a:gridCol w="1062931"/>
                <a:gridCol w="1062931"/>
              </a:tblGrid>
              <a:tr h="784169">
                <a:tc rowSpan="2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ожидаемое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Плановый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8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47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и неналоговые доходы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280532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279790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291268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293882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99,7%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104,1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100,9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2024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31989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765261"/>
              </p:ext>
            </p:extLst>
          </p:nvPr>
        </p:nvGraphicFramePr>
        <p:xfrm>
          <a:off x="0" y="764704"/>
          <a:ext cx="10281397" cy="68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03704"/>
              </p:ext>
            </p:extLst>
          </p:nvPr>
        </p:nvGraphicFramePr>
        <p:xfrm>
          <a:off x="17587" y="908720"/>
          <a:ext cx="88569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09724"/>
              </p:ext>
            </p:extLst>
          </p:nvPr>
        </p:nvGraphicFramePr>
        <p:xfrm>
          <a:off x="251520" y="692696"/>
          <a:ext cx="8664972" cy="6466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16460"/>
              </p:ext>
            </p:extLst>
          </p:nvPr>
        </p:nvGraphicFramePr>
        <p:xfrm>
          <a:off x="395536" y="1628800"/>
          <a:ext cx="8928992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84579"/>
              </p:ext>
            </p:extLst>
          </p:nvPr>
        </p:nvGraphicFramePr>
        <p:xfrm>
          <a:off x="539552" y="1052513"/>
          <a:ext cx="8280920" cy="56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8376"/>
              </p:ext>
            </p:extLst>
          </p:nvPr>
        </p:nvGraphicFramePr>
        <p:xfrm flipV="1">
          <a:off x="0" y="6858000"/>
          <a:ext cx="9584777" cy="31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47211971"/>
      </p:ext>
    </p:extLst>
  </p:cSld>
  <p:clrMapOvr>
    <a:masterClrMapping/>
  </p:clrMapOvr>
  <p:transition advTm="657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2025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14370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13579"/>
              </p:ext>
            </p:extLst>
          </p:nvPr>
        </p:nvGraphicFramePr>
        <p:xfrm>
          <a:off x="179513" y="908720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071513"/>
              </p:ext>
            </p:extLst>
          </p:nvPr>
        </p:nvGraphicFramePr>
        <p:xfrm>
          <a:off x="107504" y="44624"/>
          <a:ext cx="8856985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634922"/>
              </p:ext>
            </p:extLst>
          </p:nvPr>
        </p:nvGraphicFramePr>
        <p:xfrm>
          <a:off x="20910" y="836712"/>
          <a:ext cx="9036497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86782"/>
              </p:ext>
            </p:extLst>
          </p:nvPr>
        </p:nvGraphicFramePr>
        <p:xfrm>
          <a:off x="107504" y="692696"/>
          <a:ext cx="8839351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04174"/>
              </p:ext>
            </p:extLst>
          </p:nvPr>
        </p:nvGraphicFramePr>
        <p:xfrm>
          <a:off x="755576" y="836712"/>
          <a:ext cx="7848872" cy="540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967609"/>
              </p:ext>
            </p:extLst>
          </p:nvPr>
        </p:nvGraphicFramePr>
        <p:xfrm>
          <a:off x="251520" y="764704"/>
          <a:ext cx="842493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617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5635</TotalTime>
  <Words>2369</Words>
  <Application>Microsoft Office PowerPoint</Application>
  <PresentationFormat>Экран (4:3)</PresentationFormat>
  <Paragraphs>512</Paragraphs>
  <Slides>34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Презентация PowerPoint</vt:lpstr>
      <vt:lpstr>Что такое «Бюджет для граждан»?</vt:lpstr>
      <vt:lpstr>Презентация PowerPoint</vt:lpstr>
      <vt:lpstr>Общие характеристики бюджета  2024г.</vt:lpstr>
      <vt:lpstr>Общие характеристики бюджета  2025г.</vt:lpstr>
      <vt:lpstr>Общие характеристики бюджета  2026г.</vt:lpstr>
      <vt:lpstr>Презентация PowerPoint</vt:lpstr>
      <vt:lpstr>Структура собственных доходов бюджета округа в 2024 году </vt:lpstr>
      <vt:lpstr>Структура собственных доходов бюджета округа в 2025 году </vt:lpstr>
      <vt:lpstr>Структура собственных доходов бюджета округа в 2026 году </vt:lpstr>
      <vt:lpstr>Презентация PowerPoint</vt:lpstr>
      <vt:lpstr>РАСХОДЫ</vt:lpstr>
      <vt:lpstr>Презентация PowerPoint</vt:lpstr>
      <vt:lpstr>Презентация PowerPoint</vt:lpstr>
      <vt:lpstr>В целях повышения эффективности и результативности бюджетных расходов  бюджет округа формируется через реализацию 15 муниципальных программ</vt:lpstr>
      <vt:lpstr>«Обеспечение деятельности органов местного самоуправления Тяжинского муниципального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«Пресса Тяжинского муниципального округа»</vt:lpstr>
      <vt:lpstr>Презентация PowerPoint</vt:lpstr>
      <vt:lpstr>«Обеспечение безопасности населения. Профилактика правонарушений в Тяжинском муниципальном округе» </vt:lpstr>
      <vt:lpstr>Презентация PowerPoint</vt:lpstr>
      <vt:lpstr>«Формирование современной городской среды Тяжинского муниципального округа»</vt:lpstr>
      <vt:lpstr>«Укрепление  общественного здоровья населения  Тяжинского муниципального округа»</vt:lpstr>
      <vt:lpstr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 на 2023-2026 годы»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Начальник бюджетного отдела</cp:lastModifiedBy>
  <cp:revision>713</cp:revision>
  <dcterms:created xsi:type="dcterms:W3CDTF">2013-11-12T07:49:12Z</dcterms:created>
  <dcterms:modified xsi:type="dcterms:W3CDTF">2023-11-10T09:56:04Z</dcterms:modified>
</cp:coreProperties>
</file>