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4.xml" ContentType="application/vnd.openxmlformats-officedocument.drawingml.chartshapes+xml"/>
  <Override PartName="/ppt/charts/chart15.xml" ContentType="application/vnd.openxmlformats-officedocument.drawingml.chart+xml"/>
  <Override PartName="/ppt/drawings/drawing5.xml" ContentType="application/vnd.openxmlformats-officedocument.drawingml.chartshapes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drawings/drawing6.xml" ContentType="application/vnd.openxmlformats-officedocument.drawingml.chartshapes+xml"/>
  <Override PartName="/ppt/charts/chart18.xml" ContentType="application/vnd.openxmlformats-officedocument.drawingml.chart+xml"/>
  <Override PartName="/ppt/notesSlides/notesSlide2.xml" ContentType="application/vnd.openxmlformats-officedocument.presentationml.notesSlide+xml"/>
  <Override PartName="/ppt/charts/chart19.xml" ContentType="application/vnd.openxmlformats-officedocument.drawingml.chart+xml"/>
  <Override PartName="/ppt/notesSlides/notesSlide3.xml" ContentType="application/vnd.openxmlformats-officedocument.presentationml.notesSlide+xml"/>
  <Override PartName="/ppt/charts/chart20.xml" ContentType="application/vnd.openxmlformats-officedocument.drawingml.chart+xml"/>
  <Override PartName="/ppt/notesSlides/notesSlide4.xml" ContentType="application/vnd.openxmlformats-officedocument.presentationml.notesSlide+xml"/>
  <Override PartName="/ppt/charts/chart21.xml" ContentType="application/vnd.openxmlformats-officedocument.drawingml.chart+xml"/>
  <Override PartName="/ppt/drawings/drawing7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2.xml" ContentType="application/vnd.openxmlformats-officedocument.drawingml.chart+xml"/>
  <Override PartName="/ppt/notesSlides/notesSlide6.xml" ContentType="application/vnd.openxmlformats-officedocument.presentationml.notesSlide+xml"/>
  <Override PartName="/ppt/charts/chart2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4.xml" ContentType="application/vnd.openxmlformats-officedocument.drawingml.chart+xml"/>
  <Override PartName="/ppt/drawings/drawing8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39"/>
  </p:notesMasterIdLst>
  <p:sldIdLst>
    <p:sldId id="314" r:id="rId3"/>
    <p:sldId id="292" r:id="rId4"/>
    <p:sldId id="262" r:id="rId5"/>
    <p:sldId id="321" r:id="rId6"/>
    <p:sldId id="333" r:id="rId7"/>
    <p:sldId id="334" r:id="rId8"/>
    <p:sldId id="340" r:id="rId9"/>
    <p:sldId id="335" r:id="rId10"/>
    <p:sldId id="284" r:id="rId11"/>
    <p:sldId id="336" r:id="rId12"/>
    <p:sldId id="302" r:id="rId13"/>
    <p:sldId id="341" r:id="rId14"/>
    <p:sldId id="339" r:id="rId15"/>
    <p:sldId id="319" r:id="rId16"/>
    <p:sldId id="317" r:id="rId17"/>
    <p:sldId id="344" r:id="rId18"/>
    <p:sldId id="323" r:id="rId19"/>
    <p:sldId id="352" r:id="rId20"/>
    <p:sldId id="326" r:id="rId21"/>
    <p:sldId id="327" r:id="rId22"/>
    <p:sldId id="305" r:id="rId23"/>
    <p:sldId id="325" r:id="rId24"/>
    <p:sldId id="306" r:id="rId25"/>
    <p:sldId id="348" r:id="rId26"/>
    <p:sldId id="310" r:id="rId27"/>
    <p:sldId id="311" r:id="rId28"/>
    <p:sldId id="349" r:id="rId29"/>
    <p:sldId id="330" r:id="rId30"/>
    <p:sldId id="346" r:id="rId31"/>
    <p:sldId id="350" r:id="rId32"/>
    <p:sldId id="351" r:id="rId33"/>
    <p:sldId id="353" r:id="rId34"/>
    <p:sldId id="276" r:id="rId35"/>
    <p:sldId id="331" r:id="rId36"/>
    <p:sldId id="277" r:id="rId37"/>
    <p:sldId id="332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A463"/>
    <a:srgbClr val="474191"/>
    <a:srgbClr val="0000FF"/>
    <a:srgbClr val="AF23A5"/>
    <a:srgbClr val="6600CC"/>
    <a:srgbClr val="238EAF"/>
    <a:srgbClr val="33CC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4" autoAdjust="0"/>
    <p:restoredTop sz="93029" autoAdjust="0"/>
  </p:normalViewPr>
  <p:slideViewPr>
    <p:cSldViewPr>
      <p:cViewPr>
        <p:scale>
          <a:sx n="100" d="100"/>
          <a:sy n="100" d="100"/>
        </p:scale>
        <p:origin x="-2004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3118211202562E-2"/>
          <c:w val="1"/>
          <c:h val="0.985380769545183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26220387183031"/>
          <c:y val="0.10807607651987575"/>
          <c:w val="0.84492975548520244"/>
          <c:h val="0.8288273221601884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16023660101722"/>
          <c:y val="0.10637396283453886"/>
          <c:w val="0.79634222102875729"/>
          <c:h val="0.77733157573135148"/>
        </c:manualLayout>
      </c:layout>
      <c:pie3DChart>
        <c:varyColors val="1"/>
        <c:ser>
          <c:idx val="0"/>
          <c:order val="0"/>
          <c:tx>
            <c:strRef>
              <c:f>Лист1!$P$65</c:f>
              <c:strCache>
                <c:ptCount val="1"/>
                <c:pt idx="0">
                  <c:v>2024 год</c:v>
                </c:pt>
              </c:strCache>
            </c:strRef>
          </c:tx>
          <c:explosion val="15"/>
          <c:dLbls>
            <c:dLbl>
              <c:idx val="0"/>
              <c:layout>
                <c:manualLayout>
                  <c:x val="0.1432101026127256"/>
                  <c:y val="0.13922125482789494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solidFill>
                          <a:schemeClr val="tx1"/>
                        </a:solidFill>
                      </a:rPr>
                      <a:t>П/налог с </a:t>
                    </a:r>
                    <a:r>
                      <a:rPr lang="ru-RU" sz="1200" dirty="0" err="1" smtClean="0">
                        <a:solidFill>
                          <a:schemeClr val="tx1"/>
                        </a:solidFill>
                      </a:rPr>
                      <a:t>физ.лиц</a:t>
                    </a:r>
                    <a:r>
                      <a:rPr lang="ru-RU" sz="120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200" dirty="0">
                        <a:solidFill>
                          <a:schemeClr val="tx1"/>
                        </a:solidFill>
                      </a:rPr>
                      <a:t>; </a:t>
                    </a:r>
                    <a:r>
                      <a:rPr lang="ru-RU" sz="1200" dirty="0" smtClean="0">
                        <a:solidFill>
                          <a:schemeClr val="tx1"/>
                        </a:solidFill>
                      </a:rPr>
                      <a:t>61,8%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149288938021464E-2"/>
                  <c:y val="2.9614725176136534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solidFill>
                          <a:schemeClr val="tx1"/>
                        </a:solidFill>
                      </a:rPr>
                      <a:t>Акцизы; </a:t>
                    </a:r>
                    <a:r>
                      <a:rPr lang="ru-RU" sz="1200" dirty="0" smtClean="0">
                        <a:solidFill>
                          <a:schemeClr val="tx1"/>
                        </a:solidFill>
                      </a:rPr>
                      <a:t>9,7%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1363056667745051"/>
                  <c:y val="3.7569917012927855E-3"/>
                </c:manualLayout>
              </c:layout>
              <c:tx>
                <c:rich>
                  <a:bodyPr/>
                  <a:lstStyle/>
                  <a:p>
                    <a:r>
                      <a:rPr lang="ru-RU" sz="1200">
                        <a:solidFill>
                          <a:schemeClr val="tx1"/>
                        </a:solidFill>
                      </a:rPr>
                      <a:t>Налоги на совокупный доход; 12,2%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0529871820657772E-2"/>
                  <c:y val="6.0810314768184201E-2"/>
                </c:manualLayout>
              </c:layout>
              <c:tx>
                <c:rich>
                  <a:bodyPr/>
                  <a:lstStyle/>
                  <a:p>
                    <a:r>
                      <a:rPr lang="ru-RU" sz="1200">
                        <a:solidFill>
                          <a:schemeClr val="tx1"/>
                        </a:solidFill>
                      </a:rPr>
                      <a:t>Госпошлина; 1,0%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5274321133158122E-3"/>
                  <c:y val="7.3654096913208476E-3"/>
                </c:manualLayout>
              </c:layout>
              <c:tx>
                <c:rich>
                  <a:bodyPr/>
                  <a:lstStyle/>
                  <a:p>
                    <a:r>
                      <a:rPr lang="ru-RU" sz="1200">
                        <a:solidFill>
                          <a:schemeClr val="tx1"/>
                        </a:solidFill>
                      </a:rPr>
                      <a:t>Доходы от использования имущества, находящегося в госуд. и мун.собств. ; 3,0%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2889520032493927E-2"/>
                  <c:y val="0.12143856162100711"/>
                </c:manualLayout>
              </c:layout>
              <c:tx>
                <c:rich>
                  <a:bodyPr/>
                  <a:lstStyle/>
                  <a:p>
                    <a:r>
                      <a:rPr lang="ru-RU" sz="1200">
                        <a:solidFill>
                          <a:schemeClr val="tx1"/>
                        </a:solidFill>
                      </a:rPr>
                      <a:t>Налоги на имущество; 10,2%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6628177421267668E-3"/>
                  <c:y val="0.11863636156104421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solidFill>
                          <a:schemeClr val="tx1"/>
                        </a:solidFill>
                      </a:rPr>
                      <a:t>Доходы от продажи имущества; </a:t>
                    </a:r>
                    <a:r>
                      <a:rPr lang="ru-RU" sz="1200" dirty="0" smtClean="0">
                        <a:solidFill>
                          <a:schemeClr val="tx1"/>
                        </a:solidFill>
                      </a:rPr>
                      <a:t>0,8%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delete val="1"/>
            </c:dLbl>
            <c:dLbl>
              <c:idx val="8"/>
              <c:layout>
                <c:manualLayout>
                  <c:x val="0"/>
                  <c:y val="-1.5558963768104913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r>
                      <a:rPr lang="ru-RU" sz="1200" dirty="0">
                        <a:solidFill>
                          <a:schemeClr val="tx1"/>
                        </a:solidFill>
                      </a:rPr>
                      <a:t>безвозмездные; </a:t>
                    </a:r>
                    <a:r>
                      <a:rPr lang="ru-RU" sz="1200" dirty="0" smtClean="0">
                        <a:solidFill>
                          <a:schemeClr val="tx1"/>
                        </a:solidFill>
                      </a:rPr>
                      <a:t>0,3%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3.2361338036854211E-3"/>
                  <c:y val="-0.13216411646891593"/>
                </c:manualLayout>
              </c:layout>
              <c:tx>
                <c:rich>
                  <a:bodyPr/>
                  <a:lstStyle/>
                  <a:p>
                    <a:r>
                      <a:rPr lang="ru-RU" sz="1200">
                        <a:solidFill>
                          <a:schemeClr val="tx1"/>
                        </a:solidFill>
                      </a:rPr>
                      <a:t>прочие доходы; 0,8%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Лист1!$A$66:$A$75</c:f>
              <c:strCache>
                <c:ptCount val="10"/>
                <c:pt idx="0">
                  <c:v>П/налог с физич. лиц 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  <c:pt idx="4">
                  <c:v>Доходы от использования имущества, находящегося в госуд. и мун.собств. </c:v>
                </c:pt>
                <c:pt idx="5">
                  <c:v>Налоги на имущество</c:v>
                </c:pt>
                <c:pt idx="6">
                  <c:v>Доходы от продажи имущества</c:v>
                </c:pt>
                <c:pt idx="7">
                  <c:v>Штрафы, возмещение ущерба </c:v>
                </c:pt>
                <c:pt idx="8">
                  <c:v>прочие безвозмездные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Лист1!$P$66:$P$75</c:f>
              <c:numCache>
                <c:formatCode>0.0</c:formatCode>
                <c:ptCount val="10"/>
                <c:pt idx="0">
                  <c:v>61.8</c:v>
                </c:pt>
                <c:pt idx="1">
                  <c:v>9.6</c:v>
                </c:pt>
                <c:pt idx="2">
                  <c:v>12.2</c:v>
                </c:pt>
                <c:pt idx="3">
                  <c:v>1</c:v>
                </c:pt>
                <c:pt idx="4">
                  <c:v>3</c:v>
                </c:pt>
                <c:pt idx="5">
                  <c:v>10.199999999999999</c:v>
                </c:pt>
                <c:pt idx="6">
                  <c:v>0.8</c:v>
                </c:pt>
                <c:pt idx="7">
                  <c:v>0.2</c:v>
                </c:pt>
                <c:pt idx="8">
                  <c:v>0.4</c:v>
                </c:pt>
                <c:pt idx="9">
                  <c:v>0.8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3118211202562E-2"/>
          <c:w val="1"/>
          <c:h val="0.985380769545183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480715898821925E-2"/>
          <c:y val="1.6334335420216269E-3"/>
          <c:w val="0.84492975548520244"/>
          <c:h val="0.82882732216018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068998403726571"/>
          <c:y val="0.16295381755671115"/>
          <c:w val="0.84492975548520244"/>
          <c:h val="0.82882732216018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760413966082724"/>
          <c:y val="0.11121254355113944"/>
          <c:w val="0.80649107212668159"/>
          <c:h val="0.78996016359221444"/>
        </c:manualLayout>
      </c:layout>
      <c:pie3DChart>
        <c:varyColors val="1"/>
        <c:ser>
          <c:idx val="0"/>
          <c:order val="0"/>
          <c:tx>
            <c:strRef>
              <c:f>Лист1!$Q$65</c:f>
              <c:strCache>
                <c:ptCount val="1"/>
                <c:pt idx="0">
                  <c:v>2025 год</c:v>
                </c:pt>
              </c:strCache>
            </c:strRef>
          </c:tx>
          <c:explosion val="15"/>
          <c:dLbls>
            <c:dLbl>
              <c:idx val="0"/>
              <c:layout>
                <c:manualLayout>
                  <c:x val="0.13720903438712578"/>
                  <c:y val="0.1325720753249639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solidFill>
                          <a:schemeClr val="tx1"/>
                        </a:solidFill>
                      </a:rPr>
                      <a:t>П/налог с </a:t>
                    </a:r>
                    <a:r>
                      <a:rPr lang="ru-RU" sz="1200" dirty="0" smtClean="0">
                        <a:solidFill>
                          <a:schemeClr val="tx1"/>
                        </a:solidFill>
                      </a:rPr>
                      <a:t>физ. </a:t>
                    </a:r>
                    <a:r>
                      <a:rPr lang="ru-RU" sz="1200" dirty="0">
                        <a:solidFill>
                          <a:schemeClr val="tx1"/>
                        </a:solidFill>
                      </a:rPr>
                      <a:t>лиц </a:t>
                    </a:r>
                    <a:r>
                      <a:rPr lang="ru-RU" sz="120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200" dirty="0" smtClean="0">
                        <a:solidFill>
                          <a:schemeClr val="tx1"/>
                        </a:solidFill>
                      </a:rPr>
                      <a:t>61,1%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6676726793708132E-2"/>
                  <c:y val="6.0380378609729536E-2"/>
                </c:manualLayout>
              </c:layout>
              <c:tx>
                <c:rich>
                  <a:bodyPr/>
                  <a:lstStyle/>
                  <a:p>
                    <a:r>
                      <a:rPr lang="ru-RU" sz="1200"/>
                      <a:t>Акцизы; 10,0%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0314941534337391"/>
                  <c:y val="3.6057986898725247E-2"/>
                </c:manualLayout>
              </c:layout>
              <c:tx>
                <c:rich>
                  <a:bodyPr/>
                  <a:lstStyle/>
                  <a:p>
                    <a:r>
                      <a:rPr lang="ru-RU" sz="1200"/>
                      <a:t>Налоги на совокупный доход; 13,3%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6370012975984568E-2"/>
                  <c:y val="7.4967831103343416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Госпошлина; </a:t>
                    </a:r>
                    <a:r>
                      <a:rPr lang="ru-RU" sz="1200" dirty="0" smtClean="0"/>
                      <a:t>1,0%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2186634119658305E-2"/>
                  <c:y val="8.0775249319616993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Доходы от использования имущества, находящегося в </a:t>
                    </a:r>
                    <a:r>
                      <a:rPr lang="ru-RU" sz="1200" dirty="0" err="1"/>
                      <a:t>госуд</a:t>
                    </a:r>
                    <a:r>
                      <a:rPr lang="ru-RU" sz="1200" dirty="0"/>
                      <a:t>. и </a:t>
                    </a:r>
                    <a:r>
                      <a:rPr lang="ru-RU" sz="1200" dirty="0" err="1"/>
                      <a:t>мун.собств</a:t>
                    </a:r>
                    <a:r>
                      <a:rPr lang="ru-RU" sz="1200" dirty="0"/>
                      <a:t>. ; </a:t>
                    </a:r>
                    <a:r>
                      <a:rPr lang="ru-RU" sz="1200" dirty="0" smtClean="0"/>
                      <a:t>2,9%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4347406191965212E-2"/>
                  <c:y val="6.2852261854818778E-2"/>
                </c:manualLayout>
              </c:layout>
              <c:tx>
                <c:rich>
                  <a:bodyPr/>
                  <a:lstStyle/>
                  <a:p>
                    <a:r>
                      <a:rPr lang="ru-RU" sz="1200"/>
                      <a:t>Налоги на имущество; 9,7%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1966923180947057E-2"/>
                  <c:y val="7.0514299026306598E-2"/>
                </c:manualLayout>
              </c:layout>
              <c:tx>
                <c:rich>
                  <a:bodyPr/>
                  <a:lstStyle/>
                  <a:p>
                    <a:r>
                      <a:rPr lang="ru-RU" sz="1200"/>
                      <a:t>Доходы от продажи имущества; 0,7%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delete val="1"/>
            </c:dLbl>
            <c:dLbl>
              <c:idx val="8"/>
              <c:layout>
                <c:manualLayout>
                  <c:x val="0"/>
                  <c:y val="-3.5667471441813266E-2"/>
                </c:manualLayout>
              </c:layout>
              <c:tx>
                <c:rich>
                  <a:bodyPr/>
                  <a:lstStyle/>
                  <a:p>
                    <a:r>
                      <a:rPr lang="ru-RU" sz="1200"/>
                      <a:t> </a:t>
                    </a:r>
                  </a:p>
                  <a:p>
                    <a:r>
                      <a:rPr lang="ru-RU" sz="1200"/>
                      <a:t>безвозмездные; 0,2%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4.8991470083570958E-3"/>
                  <c:y val="-0.11099900936932934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прочие доходы; </a:t>
                    </a:r>
                    <a:r>
                      <a:rPr lang="ru-RU" sz="1200" dirty="0" smtClean="0"/>
                      <a:t>0,9%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Лист1!$A$66:$A$75</c:f>
              <c:strCache>
                <c:ptCount val="10"/>
                <c:pt idx="0">
                  <c:v>П/налог с физич. лиц 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  <c:pt idx="4">
                  <c:v>Доходы от использования имущества, находящегося в госуд. и мун.собств. </c:v>
                </c:pt>
                <c:pt idx="5">
                  <c:v>Налоги на имущество</c:v>
                </c:pt>
                <c:pt idx="6">
                  <c:v>Доходы от продажи имущества</c:v>
                </c:pt>
                <c:pt idx="7">
                  <c:v>Штрафы, возмещение ущерба </c:v>
                </c:pt>
                <c:pt idx="8">
                  <c:v>прочие безвозмездные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Лист1!$Q$66:$Q$75</c:f>
              <c:numCache>
                <c:formatCode>0.0</c:formatCode>
                <c:ptCount val="10"/>
                <c:pt idx="0">
                  <c:v>61.1</c:v>
                </c:pt>
                <c:pt idx="1">
                  <c:v>10</c:v>
                </c:pt>
                <c:pt idx="2">
                  <c:v>13.3</c:v>
                </c:pt>
                <c:pt idx="3">
                  <c:v>1</c:v>
                </c:pt>
                <c:pt idx="4">
                  <c:v>2.9</c:v>
                </c:pt>
                <c:pt idx="5">
                  <c:v>9.6999999999999993</c:v>
                </c:pt>
                <c:pt idx="6">
                  <c:v>0.7</c:v>
                </c:pt>
                <c:pt idx="7">
                  <c:v>0.2</c:v>
                </c:pt>
                <c:pt idx="8">
                  <c:v>0.2</c:v>
                </c:pt>
                <c:pt idx="9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10586011342155"/>
          <c:y val="0.17296511627906977"/>
          <c:w val="0.59073724007561434"/>
          <c:h val="0.6962209302325581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Лист2!$A$6</c:f>
              <c:strCache>
                <c:ptCount val="1"/>
                <c:pt idx="0">
                  <c:v>субсидии бюджетам субъектов Российской Федерации и муниципальных образований;</c:v>
                </c:pt>
              </c:strCache>
            </c:strRef>
          </c:tx>
          <c:invertIfNegative val="0"/>
          <c:cat>
            <c:strRef>
              <c:f>(Лист2!$B$2;Лист2!$D$2;Лист2!$F$2)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(Лист2!$C$6;Лист2!$E$6;Лист2!$G$6)</c:f>
              <c:numCache>
                <c:formatCode>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751936"/>
        <c:axId val="153753472"/>
      </c:barChart>
      <c:catAx>
        <c:axId val="153751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37534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375347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537519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/>
              <a:t>Структура доходов бюджета Тяжинского муниципального округа на 2023 год и на плановый период 2024 и 2025 годов.</a:t>
            </a:r>
          </a:p>
        </c:rich>
      </c:tx>
      <c:layout>
        <c:manualLayout>
          <c:xMode val="edge"/>
          <c:yMode val="edge"/>
          <c:x val="9.607709898177938E-2"/>
          <c:y val="1.840999808954283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737382067559753"/>
          <c:y val="0.17489528582156574"/>
          <c:w val="0.59073724007561434"/>
          <c:h val="0.69622093023255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Лист2!$A$5</c:f>
              <c:strCache>
                <c:ptCount val="1"/>
                <c:pt idx="0">
                  <c:v>дотации бюджетам муниципальных округов на выравнивание бюджетной обеспеченности;</c:v>
                </c:pt>
              </c:strCache>
            </c:strRef>
          </c:tx>
          <c:invertIfNegative val="0"/>
          <c:dLbls>
            <c:txPr>
              <a:bodyPr rot="-2700000" vert="horz"/>
              <a:lstStyle/>
              <a:p>
                <a:pPr algn="ctr"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(Лист2!$C$5;Лист2!$E$5;Лист2!$G$5)</c:f>
              <c:numCache>
                <c:formatCode>#,##0.00</c:formatCode>
                <c:ptCount val="3"/>
                <c:pt idx="0">
                  <c:v>27.246000391720983</c:v>
                </c:pt>
                <c:pt idx="1">
                  <c:v>20.430242628416298</c:v>
                </c:pt>
                <c:pt idx="2">
                  <c:v>19.006101618691375</c:v>
                </c:pt>
              </c:numCache>
            </c:numRef>
          </c:val>
        </c:ser>
        <c:ser>
          <c:idx val="1"/>
          <c:order val="1"/>
          <c:tx>
            <c:strRef>
              <c:f>Лист2!$A$6</c:f>
              <c:strCache>
                <c:ptCount val="1"/>
                <c:pt idx="0">
                  <c:v>субсидии бюджетам муниципальных округов</c:v>
                </c:pt>
              </c:strCache>
            </c:strRef>
          </c:tx>
          <c:invertIfNegative val="0"/>
          <c:dLbls>
            <c:txPr>
              <a:bodyPr rot="-2700000" vert="horz"/>
              <a:lstStyle/>
              <a:p>
                <a:pPr algn="ctr"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(Лист2!$C$6;Лист2!$E$6;Лист2!$G$6)</c:f>
              <c:numCache>
                <c:formatCode>#,##0.00</c:formatCode>
                <c:ptCount val="3"/>
                <c:pt idx="0">
                  <c:v>8.923097793053218</c:v>
                </c:pt>
                <c:pt idx="1">
                  <c:v>5.7704386041244522</c:v>
                </c:pt>
                <c:pt idx="2">
                  <c:v>4.284396811843461</c:v>
                </c:pt>
              </c:numCache>
            </c:numRef>
          </c:val>
        </c:ser>
        <c:ser>
          <c:idx val="2"/>
          <c:order val="2"/>
          <c:tx>
            <c:strRef>
              <c:f>Лист2!$A$7</c:f>
              <c:strCache>
                <c:ptCount val="1"/>
                <c:pt idx="0">
                  <c:v>субвенции бюджетам муниципальных округов</c:v>
                </c:pt>
              </c:strCache>
            </c:strRef>
          </c:tx>
          <c:invertIfNegative val="0"/>
          <c:dLbls>
            <c:txPr>
              <a:bodyPr rot="-2700000" vert="horz"/>
              <a:lstStyle/>
              <a:p>
                <a:pPr algn="ctr"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(Лист2!$C$7;Лист2!$E$7;Лист2!$G$7)</c:f>
              <c:numCache>
                <c:formatCode>#,##0.00</c:formatCode>
                <c:ptCount val="3"/>
                <c:pt idx="0">
                  <c:v>48.668328000863887</c:v>
                </c:pt>
                <c:pt idx="1">
                  <c:v>55.606434888956372</c:v>
                </c:pt>
                <c:pt idx="2">
                  <c:v>57.067363936637975</c:v>
                </c:pt>
              </c:numCache>
            </c:numRef>
          </c:val>
        </c:ser>
        <c:ser>
          <c:idx val="3"/>
          <c:order val="3"/>
          <c:tx>
            <c:strRef>
              <c:f>Лист2!$A$11</c:f>
              <c:strCache>
                <c:ptCount val="1"/>
                <c:pt idx="0">
                  <c:v>3. собственные доходы бюджета Тяжинского муниципального округа (налоговые и неналоговые доходы, безвозмездные поступления (207))</c:v>
                </c:pt>
              </c:strCache>
            </c:strRef>
          </c:tx>
          <c:invertIfNegative val="0"/>
          <c:dLbls>
            <c:txPr>
              <a:bodyPr rot="-2700000" vert="horz"/>
              <a:lstStyle/>
              <a:p>
                <a:pPr algn="ctr"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(Лист2!$C$11;Лист2!$E$11;Лист2!$G$11)</c:f>
              <c:numCache>
                <c:formatCode>#,##0.00</c:formatCode>
                <c:ptCount val="3"/>
                <c:pt idx="0">
                  <c:v>13.868178075999252</c:v>
                </c:pt>
                <c:pt idx="1">
                  <c:v>16.697463610473267</c:v>
                </c:pt>
                <c:pt idx="2">
                  <c:v>18.106887718669189</c:v>
                </c:pt>
              </c:numCache>
            </c:numRef>
          </c:val>
        </c:ser>
        <c:ser>
          <c:idx val="4"/>
          <c:order val="4"/>
          <c:tx>
            <c:strRef>
              <c:f>Лист2!$A$8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invertIfNegative val="0"/>
          <c:val>
            <c:numRef>
              <c:f>(Лист2!$C$8;Лист2!$E$8;Лист2!$G$8)</c:f>
              <c:numCache>
                <c:formatCode>#,##0.00</c:formatCode>
                <c:ptCount val="3"/>
                <c:pt idx="0">
                  <c:v>1.2943957383626652</c:v>
                </c:pt>
                <c:pt idx="1">
                  <c:v>1.4954202680296051</c:v>
                </c:pt>
                <c:pt idx="2">
                  <c:v>1.5352499141580038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720320"/>
        <c:axId val="153760896"/>
      </c:barChart>
      <c:catAx>
        <c:axId val="153720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537608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3760896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 algn="ctr"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/>
                  <a:t>Проценты</a:t>
                </a:r>
              </a:p>
            </c:rich>
          </c:tx>
          <c:layout>
            <c:manualLayout>
              <c:xMode val="edge"/>
              <c:yMode val="edge"/>
              <c:x val="6.9943362076952814E-2"/>
              <c:y val="0.1090117191424312"/>
            </c:manualLayout>
          </c:layout>
          <c:overlay val="0"/>
        </c:title>
        <c:numFmt formatCode="#,##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53720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72399935143148"/>
          <c:y val="0.19087290869914586"/>
          <c:w val="0.26276000648568515"/>
          <c:h val="0.49560860827375386"/>
        </c:manualLayout>
      </c:layout>
      <c:overlay val="0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По отраслевому признаку расходы </a:t>
            </a:r>
          </a:p>
          <a:p>
            <a:pPr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местного бюджета на 2023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год и на плановый период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2024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2025 годов составляют: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2762625367629821"/>
          <c:y val="3.877703343175677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610586011342155"/>
          <c:y val="0.17296511627906977"/>
          <c:w val="0.59073724007561434"/>
          <c:h val="0.6962209302325581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Лист2!$A$6</c:f>
              <c:strCache>
                <c:ptCount val="1"/>
                <c:pt idx="0">
                  <c:v>субсидии бюджетам субъектов Российской Федерации и муниципальных образований;</c:v>
                </c:pt>
              </c:strCache>
            </c:strRef>
          </c:tx>
          <c:invertIfNegative val="0"/>
          <c:cat>
            <c:strRef>
              <c:f>(Лист2!$B$2;Лист2!$D$2;Лист2!$F$2)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(Лист2!$C$6;Лист2!$E$6;Лист2!$G$6)</c:f>
              <c:numCache>
                <c:formatCode>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936256"/>
        <c:axId val="153937792"/>
      </c:barChart>
      <c:catAx>
        <c:axId val="153936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39377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393779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539362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081177805957332E-2"/>
          <c:y val="6.382584810518592E-2"/>
          <c:w val="0.97891882219404269"/>
          <c:h val="0.74822871243472944"/>
        </c:manualLayout>
      </c:layout>
      <c:pie3DChart>
        <c:varyColors val="1"/>
        <c:ser>
          <c:idx val="0"/>
          <c:order val="0"/>
          <c:tx>
            <c:strRef>
              <c:f>данные!$B$1</c:f>
              <c:strCache>
                <c:ptCount val="1"/>
                <c:pt idx="0">
                  <c:v>2022</c:v>
                </c:pt>
              </c:strCache>
            </c:strRef>
          </c:tx>
          <c:explosion val="30"/>
          <c:dPt>
            <c:idx val="0"/>
            <c:bubble3D val="0"/>
          </c:dPt>
          <c:dPt>
            <c:idx val="1"/>
            <c:bubble3D val="0"/>
          </c:dPt>
          <c:dLbls>
            <c:dLbl>
              <c:idx val="0"/>
              <c:layout>
                <c:manualLayout>
                  <c:x val="0.12165000863680346"/>
                  <c:y val="-0.45154181561945284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b="1" dirty="0" smtClean="0">
                        <a:latin typeface="Times New Roman" pitchFamily="18" charset="0"/>
                        <a:cs typeface="Times New Roman" pitchFamily="18" charset="0"/>
                      </a:rPr>
                      <a:t>Муниципальные программы</a:t>
                    </a:r>
                    <a:r>
                      <a:rPr lang="ru-RU" b="1" dirty="0">
                        <a:latin typeface="Times New Roman" pitchFamily="18" charset="0"/>
                        <a:cs typeface="Times New Roman" pitchFamily="18" charset="0"/>
                      </a:rPr>
                      <a:t>
</a:t>
                    </a:r>
                    <a:r>
                      <a:rPr lang="ru-RU" b="1" dirty="0" smtClean="0">
                        <a:latin typeface="Times New Roman" pitchFamily="18" charset="0"/>
                        <a:cs typeface="Times New Roman" pitchFamily="18" charset="0"/>
                      </a:rPr>
                      <a:t>98,4%</a:t>
                    </a:r>
                    <a:endParaRPr lang="ru-RU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8000238366703381"/>
                  <c:y val="6.3382714420619934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b="1" dirty="0" smtClean="0">
                        <a:latin typeface="Times New Roman" pitchFamily="18" charset="0"/>
                        <a:cs typeface="Times New Roman" pitchFamily="18" charset="0"/>
                      </a:rPr>
                      <a:t>непрограммное </a:t>
                    </a:r>
                    <a:r>
                      <a:rPr lang="ru-RU" b="1" dirty="0">
                        <a:latin typeface="Times New Roman" pitchFamily="18" charset="0"/>
                        <a:cs typeface="Times New Roman" pitchFamily="18" charset="0"/>
                      </a:rPr>
                      <a:t>направление деятельности
</a:t>
                    </a:r>
                    <a:r>
                      <a:rPr lang="ru-RU" b="1" dirty="0" smtClean="0">
                        <a:latin typeface="Times New Roman" pitchFamily="18" charset="0"/>
                        <a:cs typeface="Times New Roman" pitchFamily="18" charset="0"/>
                      </a:rPr>
                      <a:t> 1,6 %</a:t>
                    </a:r>
                    <a:endParaRPr lang="ru-RU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025157454294874"/>
                  <c:y val="-2.909271476200609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3454978783441768"/>
                  <c:y val="9.20672483507129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3.7761725283910988E-2"/>
                  <c:y val="0.1828807547705185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12991460820982983"/>
                  <c:y val="9.425480598708944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3.4708462281167932E-2"/>
                  <c:y val="0.1039236666399643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6.9085362283449137E-2"/>
                  <c:y val="0.170780432499136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0.19079076980623969"/>
                  <c:y val="0.1245439455203234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0.1365715843459577"/>
                  <c:y val="3.408683734125481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-3.2534302405195593E-2"/>
                  <c:y val="-4.108094789364449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3"/>
              <c:layout>
                <c:manualLayout>
                  <c:x val="4.4393700787401576E-2"/>
                  <c:y val="-5.68111048652864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данные!$A$2:$A$3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Непрограммное направление деятельности</c:v>
                </c:pt>
              </c:strCache>
            </c:strRef>
          </c:cat>
          <c:val>
            <c:numRef>
              <c:f>данные!$B$2:$B$3</c:f>
              <c:numCache>
                <c:formatCode>General</c:formatCode>
                <c:ptCount val="2"/>
                <c:pt idx="0">
                  <c:v>3236.6</c:v>
                </c:pt>
                <c:pt idx="1">
                  <c:v>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/>
            </a:pPr>
            <a:endParaRPr lang="ru-RU"/>
          </a:p>
        </c:txPr>
      </c:legendEntry>
      <c:layout>
        <c:manualLayout>
          <c:xMode val="edge"/>
          <c:yMode val="edge"/>
          <c:x val="9.3109622979370577E-3"/>
          <c:y val="0.7646841323186313"/>
          <c:w val="0.76404108804551141"/>
          <c:h val="0.18861033669870014"/>
        </c:manualLayout>
      </c:layout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480715898821925E-2"/>
          <c:y val="1.6334335420216269E-3"/>
          <c:w val="0.84492975548520244"/>
          <c:h val="0.82882732216018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50467289719627"/>
          <c:y val="0.23270440251572327"/>
          <c:w val="0.7009345794392523"/>
          <c:h val="0.7106918238993710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031616"/>
        <c:axId val="154033536"/>
      </c:barChart>
      <c:catAx>
        <c:axId val="154031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4033536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54033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4031616"/>
        <c:crosses val="autoZero"/>
        <c:crossBetween val="between"/>
      </c:valAx>
      <c:spPr>
        <a:noFill/>
        <a:ln w="237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79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50467289719627"/>
          <c:y val="0.23270440251572327"/>
          <c:w val="0.7009345794392523"/>
          <c:h val="0.7106918238993710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282624"/>
        <c:axId val="154599808"/>
      </c:barChart>
      <c:catAx>
        <c:axId val="1542826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4599808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54599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4282624"/>
        <c:crosses val="autoZero"/>
        <c:crossBetween val="between"/>
      </c:valAx>
      <c:spPr>
        <a:noFill/>
        <a:ln w="237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79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50467289719627"/>
          <c:y val="0.23270440251572327"/>
          <c:w val="0.7009345794392523"/>
          <c:h val="0.7106918238993710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630016"/>
        <c:axId val="154631552"/>
      </c:barChart>
      <c:catAx>
        <c:axId val="154630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4631552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54631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4630016"/>
        <c:crosses val="autoZero"/>
        <c:crossBetween val="between"/>
      </c:valAx>
      <c:spPr>
        <a:noFill/>
        <a:ln w="237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79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605166051660517E-2"/>
          <c:y val="0.33176100628930816"/>
          <c:w val="0.96125461254612543"/>
          <c:h val="0.5110062893081761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1998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557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50467289719627"/>
          <c:y val="0.23270440251572327"/>
          <c:w val="0.7009345794392523"/>
          <c:h val="0.7106918238993710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325824"/>
        <c:axId val="163327360"/>
      </c:barChart>
      <c:catAx>
        <c:axId val="1633258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332736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63327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3325824"/>
        <c:crosses val="autoZero"/>
        <c:crossBetween val="between"/>
      </c:valAx>
      <c:spPr>
        <a:noFill/>
        <a:ln w="237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79"/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50467289719627"/>
          <c:y val="0.23270440251572327"/>
          <c:w val="0.7009345794392523"/>
          <c:h val="0.7106918238993710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9300224"/>
        <c:axId val="199301760"/>
      </c:barChart>
      <c:catAx>
        <c:axId val="199300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930176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99301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9300224"/>
        <c:crosses val="autoZero"/>
        <c:crossBetween val="between"/>
      </c:valAx>
      <c:spPr>
        <a:noFill/>
        <a:ln w="237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79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405065766392706E-2"/>
          <c:y val="9.1931602968622975E-2"/>
          <c:w val="0.90781345726355722"/>
          <c:h val="0.9080684681013950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53089247768513"/>
          <c:y val="0.19413604654120334"/>
          <c:w val="0.69258836092072129"/>
          <c:h val="0.69340089183933484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925616677190639"/>
          <c:y val="0.19230068882275819"/>
          <c:w val="0.6253356140559222"/>
          <c:h val="0.62365729853841934"/>
        </c:manualLayout>
      </c:layout>
      <c:pie3DChart>
        <c:varyColors val="1"/>
        <c:ser>
          <c:idx val="0"/>
          <c:order val="0"/>
          <c:tx>
            <c:strRef>
              <c:f>Лист1!$O$65</c:f>
              <c:strCache>
                <c:ptCount val="1"/>
                <c:pt idx="0">
                  <c:v>2023 год</c:v>
                </c:pt>
              </c:strCache>
            </c:strRef>
          </c:tx>
          <c:explosion val="17"/>
          <c:dLbls>
            <c:dLbl>
              <c:idx val="0"/>
              <c:layout>
                <c:manualLayout>
                  <c:x val="0.11680080114908251"/>
                  <c:y val="9.6772487323025277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chemeClr val="tx1"/>
                        </a:solidFill>
                      </a:defRPr>
                    </a:pPr>
                    <a:r>
                      <a:rPr lang="ru-RU" sz="1200" dirty="0">
                        <a:solidFill>
                          <a:schemeClr val="tx1"/>
                        </a:solidFill>
                      </a:rPr>
                      <a:t>П/налог с </a:t>
                    </a:r>
                    <a:r>
                      <a:rPr lang="ru-RU" sz="1200" dirty="0" err="1">
                        <a:solidFill>
                          <a:schemeClr val="tx1"/>
                        </a:solidFill>
                      </a:rPr>
                      <a:t>физич</a:t>
                    </a:r>
                    <a:r>
                      <a:rPr lang="ru-RU" sz="1200" dirty="0">
                        <a:solidFill>
                          <a:schemeClr val="tx1"/>
                        </a:solidFill>
                      </a:rPr>
                      <a:t>, лиц </a:t>
                    </a:r>
                    <a:endParaRPr lang="ru-RU" sz="1200" dirty="0" smtClean="0">
                      <a:solidFill>
                        <a:schemeClr val="tx1"/>
                      </a:solidFill>
                    </a:endParaRPr>
                  </a:p>
                  <a:p>
                    <a:pPr>
                      <a:defRPr sz="1200" b="1">
                        <a:solidFill>
                          <a:schemeClr val="tx1"/>
                        </a:solidFill>
                      </a:defRPr>
                    </a:pPr>
                    <a:r>
                      <a:rPr lang="ru-RU" sz="1200" dirty="0" smtClean="0">
                        <a:solidFill>
                          <a:schemeClr val="tx1"/>
                        </a:solidFill>
                      </a:rPr>
                      <a:t>62,1%</a:t>
                    </a:r>
                    <a:endParaRPr lang="ru-RU" sz="1200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328026204447369E-3"/>
                  <c:y val="2.0886515352261506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1200" dirty="0"/>
                      <a:t>Акцизы; </a:t>
                    </a:r>
                    <a:r>
                      <a:rPr lang="ru-RU" sz="1200" dirty="0" smtClean="0"/>
                      <a:t>9,6%</a:t>
                    </a:r>
                    <a:endParaRPr lang="ru-RU" sz="1200" dirty="0"/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5243499955331546E-2"/>
                  <c:y val="2.4512719751570603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1200"/>
                      <a:t>Налоги на совокупный доход; 12,2%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1052956585890476"/>
                  <c:y val="5.2256391669383576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1200"/>
                      <a:t>Госпошлина; 1,0%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0419560840935878E-2"/>
                  <c:y val="7.3582959325004568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1200"/>
                      <a:t>Доходы от использования имущества, находящегося в госуд. и мун.собств. ; 3,1%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3171111169731976E-2"/>
                  <c:y val="8.5883613463837383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1200" dirty="0"/>
                      <a:t>Налоги на имущество; </a:t>
                    </a:r>
                    <a:r>
                      <a:rPr lang="ru-RU" sz="1200" dirty="0" smtClean="0"/>
                      <a:t>9,8%</a:t>
                    </a:r>
                    <a:endParaRPr lang="ru-RU" sz="1200" dirty="0"/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7429621196794899E-2"/>
                  <c:y val="8.0286350488002825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1200"/>
                      <a:t>Доходы от продажи имущества; 0,8%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delete val="1"/>
            </c:dLbl>
            <c:dLbl>
              <c:idx val="8"/>
              <c:layout>
                <c:manualLayout>
                  <c:x val="-7.4725274294221251E-3"/>
                  <c:y val="1.0278725805071715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1200"/>
                      <a:t> безвозмездные; 0,3%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0.12024671254193871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1200" dirty="0"/>
                      <a:t>прочие </a:t>
                    </a:r>
                    <a:r>
                      <a:rPr lang="ru-RU" sz="1200" dirty="0" smtClean="0"/>
                      <a:t>доходы; </a:t>
                    </a:r>
                    <a:r>
                      <a:rPr lang="ru-RU" sz="1200" dirty="0"/>
                      <a:t>0,9%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Лист1!$A$66:$N$75</c:f>
              <c:strCache>
                <c:ptCount val="10"/>
                <c:pt idx="0">
                  <c:v>П/налог с физич. лиц 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  <c:pt idx="4">
                  <c:v>Доходы от использования имущества, находящегося в госуд. и мун.собств. </c:v>
                </c:pt>
                <c:pt idx="5">
                  <c:v>Налоги на имущество</c:v>
                </c:pt>
                <c:pt idx="6">
                  <c:v>Доходы от продажи имущества</c:v>
                </c:pt>
                <c:pt idx="7">
                  <c:v>Штрафы, возмещение ущерба </c:v>
                </c:pt>
                <c:pt idx="8">
                  <c:v>прочие безвозмездные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Лист1!$O$66:$O$75</c:f>
              <c:numCache>
                <c:formatCode>0.0</c:formatCode>
                <c:ptCount val="10"/>
                <c:pt idx="0">
                  <c:v>62.1</c:v>
                </c:pt>
                <c:pt idx="1">
                  <c:v>9.6</c:v>
                </c:pt>
                <c:pt idx="2">
                  <c:v>12.2</c:v>
                </c:pt>
                <c:pt idx="3">
                  <c:v>1</c:v>
                </c:pt>
                <c:pt idx="4">
                  <c:v>3.1</c:v>
                </c:pt>
                <c:pt idx="5">
                  <c:v>9.8000000000000007</c:v>
                </c:pt>
                <c:pt idx="6">
                  <c:v>0.8</c:v>
                </c:pt>
                <c:pt idx="7">
                  <c:v>0.2</c:v>
                </c:pt>
                <c:pt idx="8">
                  <c:v>0.3</c:v>
                </c:pt>
                <c:pt idx="9">
                  <c:v>0.9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3118211202562E-2"/>
          <c:w val="1"/>
          <c:h val="0.985380769545183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47889960868158"/>
          <c:y val="8.0874621895758003E-2"/>
          <c:w val="0.76340384482770196"/>
          <c:h val="0.7495860913939222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478966600937007E-2"/>
          <c:y val="0.13076309757852991"/>
          <c:w val="0.87699690851613366"/>
          <c:h val="0.8601652151275910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0.03541</cdr:y>
    </cdr:from>
    <cdr:to>
      <cdr:x>1</cdr:x>
      <cdr:y>0.1311</cdr:y>
    </cdr:to>
    <cdr:sp macro="" textlink="">
      <cdr:nvSpPr>
        <cdr:cNvPr id="2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230188" y="239713"/>
          <a:ext cx="8964612" cy="647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  <a:normAutofit/>
          <a:scene3d>
            <a:camera prst="orthographicFront"/>
            <a:lightRig rig="soft" dir="t">
              <a:rot lat="0" lon="0" rev="16800000"/>
            </a:lightRig>
          </a:scene3d>
          <a:sp3d prstMaterial="softEdge">
            <a:bevelT w="38100" h="38100"/>
          </a:sp3d>
        </a:bodyPr>
        <a:lstStyle xmlns:a="http://schemas.openxmlformats.org/drawingml/2006/main">
          <a:lvl1pPr algn="ctr" rtl="0" eaLnBrk="0" fontAlgn="base" hangingPunct="0">
            <a:spcBef>
              <a:spcPct val="0"/>
            </a:spcBef>
            <a:spcAft>
              <a:spcPct val="0"/>
            </a:spcAft>
            <a:defRPr sz="4100" b="1" kern="120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defRPr>
          </a:lvl1pPr>
          <a:lvl2pPr algn="ctr" rtl="0" eaLnBrk="0" fontAlgn="base" hangingPunct="0">
            <a:spcBef>
              <a:spcPct val="0"/>
            </a:spcBef>
            <a:spcAft>
              <a:spcPct val="0"/>
            </a:spcAft>
            <a:defRPr sz="4100" b="1">
              <a:solidFill>
                <a:schemeClr val="tx1"/>
              </a:solidFill>
              <a:latin typeface="Constantia" pitchFamily="18" charset="0"/>
            </a:defRPr>
          </a:lvl2pPr>
          <a:lvl3pPr algn="ctr" rtl="0" eaLnBrk="0" fontAlgn="base" hangingPunct="0">
            <a:spcBef>
              <a:spcPct val="0"/>
            </a:spcBef>
            <a:spcAft>
              <a:spcPct val="0"/>
            </a:spcAft>
            <a:defRPr sz="4100" b="1">
              <a:solidFill>
                <a:schemeClr val="tx1"/>
              </a:solidFill>
              <a:latin typeface="Constantia" pitchFamily="18" charset="0"/>
            </a:defRPr>
          </a:lvl3pPr>
          <a:lvl4pPr algn="ctr" rtl="0" eaLnBrk="0" fontAlgn="base" hangingPunct="0">
            <a:spcBef>
              <a:spcPct val="0"/>
            </a:spcBef>
            <a:spcAft>
              <a:spcPct val="0"/>
            </a:spcAft>
            <a:defRPr sz="4100" b="1">
              <a:solidFill>
                <a:schemeClr val="tx1"/>
              </a:solidFill>
              <a:latin typeface="Constantia" pitchFamily="18" charset="0"/>
            </a:defRPr>
          </a:lvl4pPr>
          <a:lvl5pPr algn="ctr" rtl="0" eaLnBrk="0" fontAlgn="base" hangingPunct="0">
            <a:spcBef>
              <a:spcPct val="0"/>
            </a:spcBef>
            <a:spcAft>
              <a:spcPct val="0"/>
            </a:spcAft>
            <a:defRPr sz="4100" b="1">
              <a:solidFill>
                <a:schemeClr val="tx1"/>
              </a:solidFill>
              <a:latin typeface="Constantia" pitchFamily="18" charset="0"/>
            </a:defRPr>
          </a:lvl5pPr>
          <a:lvl6pPr marL="457200" algn="ctr" rtl="0" fontAlgn="base">
            <a:spcBef>
              <a:spcPct val="0"/>
            </a:spcBef>
            <a:spcAft>
              <a:spcPct val="0"/>
            </a:spcAft>
            <a:defRPr sz="4100" b="1">
              <a:solidFill>
                <a:schemeClr val="tx1"/>
              </a:solidFill>
              <a:latin typeface="Constantia" pitchFamily="18" charset="0"/>
            </a:defRPr>
          </a:lvl6pPr>
          <a:lvl7pPr marL="914400" algn="ctr" rtl="0" fontAlgn="base">
            <a:spcBef>
              <a:spcPct val="0"/>
            </a:spcBef>
            <a:spcAft>
              <a:spcPct val="0"/>
            </a:spcAft>
            <a:defRPr sz="4100" b="1">
              <a:solidFill>
                <a:schemeClr val="tx1"/>
              </a:solidFill>
              <a:latin typeface="Constantia" pitchFamily="18" charset="0"/>
            </a:defRPr>
          </a:lvl7pPr>
          <a:lvl8pPr marL="1371600" algn="ctr" rtl="0" fontAlgn="base">
            <a:spcBef>
              <a:spcPct val="0"/>
            </a:spcBef>
            <a:spcAft>
              <a:spcPct val="0"/>
            </a:spcAft>
            <a:defRPr sz="4100" b="1">
              <a:solidFill>
                <a:schemeClr val="tx1"/>
              </a:solidFill>
              <a:latin typeface="Constantia" pitchFamily="18" charset="0"/>
            </a:defRPr>
          </a:lvl8pPr>
          <a:lvl9pPr marL="1828800" algn="ctr" rtl="0" fontAlgn="base">
            <a:spcBef>
              <a:spcPct val="0"/>
            </a:spcBef>
            <a:spcAft>
              <a:spcPct val="0"/>
            </a:spcAft>
            <a:defRPr sz="4100" b="1">
              <a:solidFill>
                <a:schemeClr val="tx1"/>
              </a:solidFill>
              <a:latin typeface="Constantia" pitchFamily="18" charset="0"/>
            </a:defRPr>
          </a:lvl9pPr>
        </a:lstStyle>
        <a:p xmlns:a="http://schemas.openxmlformats.org/drawingml/2006/main">
          <a:pPr eaLnBrk="1" hangingPunct="1">
            <a:defRPr/>
          </a:pPr>
          <a:r>
            <a:rPr lang="ru-RU" sz="2000" dirty="0" smtClean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</a:rPr>
            <a:t>Структура собственных доходов бюджета округа в 2023 году</a:t>
          </a:r>
          <a:r>
            <a:rPr lang="ru-RU" sz="2000" dirty="0" smtClean="0">
              <a:ln>
                <a:noFill/>
              </a:ln>
              <a:solidFill>
                <a:srgbClr val="800000"/>
              </a:solidFill>
              <a:effectLst/>
              <a:latin typeface="Calibri" panose="020F0502020204030204" pitchFamily="34" charset="0"/>
            </a:rPr>
            <a:t>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0.20342</cdr:x>
      <cdr:y>0.56244</cdr:y>
    </cdr:from>
    <cdr:to>
      <cdr:x>0.25992</cdr:x>
      <cdr:y>0.58325</cdr:y>
    </cdr:to>
    <cdr:cxnSp macro="">
      <cdr:nvCxnSpPr>
        <cdr:cNvPr id="2" name="Прямая соединительная линия 1"/>
        <cdr:cNvCxnSpPr/>
      </cdr:nvCxnSpPr>
      <cdr:spPr>
        <a:xfrm xmlns:a="http://schemas.openxmlformats.org/drawingml/2006/main" flipV="1">
          <a:off x="2074340" y="3891864"/>
          <a:ext cx="576151" cy="14399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0.09044</cdr:x>
      <cdr:y>0.56244</cdr:y>
    </cdr:from>
    <cdr:to>
      <cdr:x>0.18011</cdr:x>
      <cdr:y>0.69458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922212" y="3891864"/>
          <a:ext cx="914397" cy="914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b="1" dirty="0" smtClean="0">
              <a:latin typeface="Calibri" panose="020F0502020204030204" pitchFamily="34" charset="0"/>
            </a:rPr>
            <a:t>штрафы; 0,2%</a:t>
          </a:r>
          <a:endParaRPr lang="ru-RU" sz="1300" b="1" dirty="0">
            <a:latin typeface="Calibri" panose="020F050202020403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0.11927</cdr:x>
      <cdr:y>0.59998</cdr:y>
    </cdr:from>
    <cdr:to>
      <cdr:x>0.1791</cdr:x>
      <cdr:y>0.6217</cdr:y>
    </cdr:to>
    <cdr:cxnSp macro="">
      <cdr:nvCxnSpPr>
        <cdr:cNvPr id="2" name="Прямая соединительная линия 1"/>
        <cdr:cNvCxnSpPr/>
      </cdr:nvCxnSpPr>
      <cdr:spPr>
        <a:xfrm xmlns:a="http://schemas.openxmlformats.org/drawingml/2006/main">
          <a:off x="936104" y="3240360"/>
          <a:ext cx="469602" cy="11731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0.55998</cdr:y>
    </cdr:from>
    <cdr:to>
      <cdr:x>0.1165</cdr:x>
      <cdr:y>0.72928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-755576" y="3024336"/>
          <a:ext cx="914397" cy="914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b="1" dirty="0" smtClean="0">
              <a:latin typeface="Calibri" panose="020F0502020204030204" pitchFamily="34" charset="0"/>
            </a:rPr>
            <a:t>штрафы; 0,2%</a:t>
          </a:r>
          <a:endParaRPr lang="ru-RU" sz="1300" b="1" dirty="0">
            <a:latin typeface="Calibri" panose="020F050202020403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0.08339</cdr:x>
      <cdr:y>0.41935</cdr:y>
    </cdr:from>
    <cdr:to>
      <cdr:x>0.18417</cdr:x>
      <cdr:y>0.55589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56591" y="2808312"/>
          <a:ext cx="914397" cy="914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b="1" dirty="0" smtClean="0">
              <a:latin typeface="Calibri" panose="020F0502020204030204" pitchFamily="34" charset="0"/>
            </a:rPr>
            <a:t>штрафы; 0,2%</a:t>
          </a:r>
          <a:endParaRPr lang="ru-RU" sz="1300" b="1" dirty="0">
            <a:latin typeface="Calibri" panose="020F050202020403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0.12659</cdr:x>
      <cdr:y>0.58743</cdr:y>
    </cdr:from>
    <cdr:to>
      <cdr:x>0.20068</cdr:x>
      <cdr:y>0.6154</cdr:y>
    </cdr:to>
    <cdr:cxnSp macro="">
      <cdr:nvCxnSpPr>
        <cdr:cNvPr id="2" name="Прямая соединительная линия 1"/>
        <cdr:cNvCxnSpPr/>
      </cdr:nvCxnSpPr>
      <cdr:spPr>
        <a:xfrm xmlns:a="http://schemas.openxmlformats.org/drawingml/2006/main" flipV="1">
          <a:off x="984361" y="3024336"/>
          <a:ext cx="576151" cy="14399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0.29334</cdr:x>
      <cdr:y>0.78285</cdr:y>
    </cdr:from>
    <cdr:to>
      <cdr:x>0.38464</cdr:x>
      <cdr:y>0.92183</cdr:y>
    </cdr:to>
    <cdr:sp macro="" textlink="">
      <cdr:nvSpPr>
        <cdr:cNvPr id="2" name="TextBox 1"/>
        <cdr:cNvSpPr txBox="1"/>
      </cdr:nvSpPr>
      <cdr:spPr>
        <a:xfrm xmlns:a="http://schemas.openxmlformats.org/drawingml/2006/main" rot="19366378">
          <a:off x="2938096" y="515082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50"/>
            <a:t>1,29</a:t>
          </a:r>
        </a:p>
      </cdr:txBody>
    </cdr:sp>
  </cdr:relSizeAnchor>
  <cdr:relSizeAnchor xmlns:cdr="http://schemas.openxmlformats.org/drawingml/2006/chartDrawing">
    <cdr:from>
      <cdr:x>0.00507</cdr:x>
      <cdr:y>0.00772</cdr:y>
    </cdr:from>
    <cdr:to>
      <cdr:x>0.09637</cdr:x>
      <cdr:y>0.1467</cdr:y>
    </cdr:to>
    <cdr:sp macro="" textlink="">
      <cdr:nvSpPr>
        <cdr:cNvPr id="3" name="TextBox 1"/>
        <cdr:cNvSpPr txBox="1"/>
      </cdr:nvSpPr>
      <cdr:spPr>
        <a:xfrm xmlns:a="http://schemas.openxmlformats.org/drawingml/2006/main" rot="19366378">
          <a:off x="50800" y="508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050" dirty="0"/>
        </a:p>
      </cdr:txBody>
    </cdr:sp>
  </cdr:relSizeAnchor>
  <cdr:relSizeAnchor xmlns:cdr="http://schemas.openxmlformats.org/drawingml/2006/chartDrawing">
    <cdr:from>
      <cdr:x>0.48866</cdr:x>
      <cdr:y>0.79955</cdr:y>
    </cdr:from>
    <cdr:to>
      <cdr:x>0.57996</cdr:x>
      <cdr:y>0.93853</cdr:y>
    </cdr:to>
    <cdr:sp macro="" textlink="">
      <cdr:nvSpPr>
        <cdr:cNvPr id="4" name="TextBox 3"/>
        <cdr:cNvSpPr txBox="1"/>
      </cdr:nvSpPr>
      <cdr:spPr>
        <a:xfrm xmlns:a="http://schemas.openxmlformats.org/drawingml/2006/main" rot="20263272">
          <a:off x="4894383" y="526073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50"/>
            <a:t>1,49</a:t>
          </a:r>
        </a:p>
      </cdr:txBody>
    </cdr:sp>
  </cdr:relSizeAnchor>
  <cdr:relSizeAnchor xmlns:cdr="http://schemas.openxmlformats.org/drawingml/2006/chartDrawing">
    <cdr:from>
      <cdr:x>0.68617</cdr:x>
      <cdr:y>0.78731</cdr:y>
    </cdr:from>
    <cdr:to>
      <cdr:x>0.77747</cdr:x>
      <cdr:y>0.92628</cdr:y>
    </cdr:to>
    <cdr:sp macro="" textlink="">
      <cdr:nvSpPr>
        <cdr:cNvPr id="5" name="TextBox 4"/>
        <cdr:cNvSpPr txBox="1"/>
      </cdr:nvSpPr>
      <cdr:spPr>
        <a:xfrm xmlns:a="http://schemas.openxmlformats.org/drawingml/2006/main" rot="19912364">
          <a:off x="6872655" y="518013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50"/>
            <a:t>1,53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0.22606</cdr:x>
      <cdr:y>0.35584</cdr:y>
    </cdr:from>
    <cdr:to>
      <cdr:x>0.95245</cdr:x>
      <cdr:y>1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016224" y="2108241"/>
          <a:ext cx="6478690" cy="3816424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0.27465</cdr:x>
      <cdr:y>0.0557</cdr:y>
    </cdr:from>
    <cdr:to>
      <cdr:x>0.65332</cdr:x>
      <cdr:y>0.61139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449561" y="228600"/>
          <a:ext cx="3377407" cy="2280828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F83E50EF-ABFA-4371-8FC9-E5050F6BD259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D01F4A8A-4383-44A4-BCE9-AA1D2D6AFB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80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F4A8A-4383-44A4-BCE9-AA1D2D6AFB22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301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34</a:t>
            </a:fld>
            <a:endParaRPr 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F4A8A-4383-44A4-BCE9-AA1D2D6AFB2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699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17</a:t>
            </a:fld>
            <a:endParaRPr 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19</a:t>
            </a:fld>
            <a:endParaRPr 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20</a:t>
            </a:fld>
            <a:endParaRPr 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135BE1A-0231-42BB-B565-2DBA3FC5A935}" type="slidenum">
              <a:rPr lang="ru-RU" sz="1200"/>
              <a:pPr algn="r" eaLnBrk="1" hangingPunct="1"/>
              <a:t>21</a:t>
            </a:fld>
            <a:endParaRPr 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174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CC2A5D6-D5A5-458D-A4DE-1F7A107695A1}" type="slidenum">
              <a:rPr lang="ru-RU" sz="1200"/>
              <a:pPr algn="r" eaLnBrk="1" hangingPunct="1"/>
              <a:t>23</a:t>
            </a:fld>
            <a:endParaRPr 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28</a:t>
            </a:fld>
            <a:endParaRPr 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F4A8A-4383-44A4-BCE9-AA1D2D6AFB22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279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58B55-049A-4C9D-80C8-C8399CB63383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3C395-C61C-48A9-8643-5B743EEE7A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827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F6218-8AEF-473E-A842-F4DB62FD6E02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8EEB5-88E6-4910-915E-B13673271B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2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ADDA9-DA1A-4C1C-BD79-F2C488844CE7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4E1C1-984C-4238-9DFB-01F96BDD56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880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48450-5D0C-4812-AE00-1E690ABBFA97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1A06C-1E7E-4A9B-AB4A-DDDDA28127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660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79771-E714-4AC2-AEEF-00470D8FA0D0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B5E1D-36A4-4725-B68E-90BBC64883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971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CC6D0-13C3-4398-88DB-1FF02FC1CADA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4BDA5-BDC3-454F-9155-E207A2927E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150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Заголовок, клип мультимеди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ультимедиа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36ADF-1986-4C4D-B633-953FDC37A1D4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94692-FEA2-4EC7-94FB-85DB7961F2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C65E3-0F11-47D0-AAFC-F254819FF3AA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EA62E-160A-4C67-88C3-280DD7C0B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8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D91D0-5B52-462F-A7CA-0C69A48A8A65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42B2F-8C70-4676-B120-3BD4CB41CC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954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B58B55-049A-4C9D-80C8-C8399CB6338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02.04.2024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33C395-C61C-48A9-8643-5B743EEE7A2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28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5758F3-D904-4BF4-B901-0464A0679A78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02.04.2024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58771C-1D8B-4E96-95FF-86E259324088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7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758F3-D904-4BF4-B901-0464A0679A78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8771C-1D8B-4E96-95FF-86E259324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210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78E2C9-AA21-4621-9502-6163407DEC9E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02.04.2024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601B09-0AC2-4E23-AC97-E694AAE796F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18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4A2AB3-A8DA-42CA-A1B8-40B9FDEF8DC2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02.04.2024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AEED1-5D1D-4125-BEB4-3CE62B907968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50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8B8306-81EF-4D41-9638-C3DDE6B1175A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02.04.2024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9AA07F-B14E-46F2-ABD2-5C3193466E87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010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74FA0-100E-4D81-BE68-8D0122B3C0FA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02.04.2024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E9088D-DE64-471B-B1C2-3EBF5BAB1A3F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77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8C64ED-43D0-45C4-AF7D-9E5B7D1D2C7D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02.04.2024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72B7D-6737-41B7-9FD1-720E363AB2A6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24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007B83-AB7D-48FD-98D0-04043C07A711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02.04.2024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86B96-FED2-434E-B4B7-CE5D3273ACB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55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5779E3-3925-4F5D-9236-FA124DDF4A1B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02.04.2024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17013-D08F-4F22-9165-251F10071555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951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4F6218-8AEF-473E-A842-F4DB62FD6E02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02.04.2024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8EEB5-88E6-4910-915E-B13673271B6B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410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8ADDA9-DA1A-4C1C-BD79-F2C488844CE7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02.04.2024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4E1C1-984C-4238-9DFB-01F96BDD5633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696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CC6D0-13C3-4398-88DB-1FF02FC1CADA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02.04.2024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4BDA5-BDC3-454F-9155-E207A2927E78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47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8E2C9-AA21-4621-9502-6163407DEC9E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01B09-0AC2-4E23-AC97-E694AAE796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5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79771-E714-4AC2-AEEF-00470D8FA0D0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02.04.2024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B5E1D-36A4-4725-B68E-90BBC648838F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59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Заголовок, клип мультимеди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ультимедиа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36ADF-1986-4C4D-B633-953FDC37A1D4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02.04.2024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94692-FEA2-4EC7-94FB-85DB7961F20C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04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48450-5D0C-4812-AE00-1E690ABBFA97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02.04.2024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1A06C-1E7E-4A9B-AB4A-DDDDA281274D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45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A2AB3-A8DA-42CA-A1B8-40B9FDEF8DC2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AEED1-5D1D-4125-BEB4-3CE62B9079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898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B8306-81EF-4D41-9638-C3DDE6B1175A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AA07F-B14E-46F2-ABD2-5C3193466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01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4FA0-100E-4D81-BE68-8D0122B3C0FA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9088D-DE64-471B-B1C2-3EBF5BAB1A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30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C64ED-43D0-45C4-AF7D-9E5B7D1D2C7D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2B7D-6737-41B7-9FD1-720E363AB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43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07B83-AB7D-48FD-98D0-04043C07A711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86B96-FED2-434E-B4B7-CE5D3273AC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14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779E3-3925-4F5D-9236-FA124DDF4A1B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17013-D08F-4F22-9165-251F10071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383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FEE070-9B66-4BBA-8ADE-C92805A732C1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C4F586-CC20-4527-A282-6C79228C58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34FEE070-9B66-4BBA-8ADE-C92805A732C1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02.04.2024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2DC4F586-CC20-4527-A282-6C79228C587A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8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chart" Target="../charts/char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chart" Target="../charts/char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chart" Target="../charts/char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26844"/>
            <a:ext cx="8256339" cy="4310268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581128"/>
            <a:ext cx="9144000" cy="2276872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Тяжинский муниципальный округ</a:t>
            </a:r>
            <a:endParaRPr lang="ru-RU" sz="40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just">
              <a:defRPr/>
            </a:pPr>
            <a:endParaRPr lang="ru-RU" sz="2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defRPr/>
            </a:pPr>
            <a:r>
              <a:rPr lang="ru-RU" sz="1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подготовлен на основании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решения </a:t>
            </a:r>
            <a:r>
              <a:rPr lang="ru-RU" sz="1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Совета народных депутатов Тяжинского муниципального округа от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21.12.2022 </a:t>
            </a:r>
            <a:r>
              <a:rPr lang="ru-RU" sz="1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378 «</a:t>
            </a:r>
            <a:r>
              <a:rPr lang="ru-RU" sz="1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бюджете Тяжинского муниципального округа на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год и на плановый период 2024 и 2025 годов </a:t>
            </a:r>
            <a:endParaRPr lang="ru-RU" sz="18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sz="2000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defRPr/>
            </a:pP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http://edusmi.ru/wp-content/uploads/2016/07/9735597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78913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"/>
    </mc:Choice>
    <mc:Fallback xmlns="">
      <p:transition spd="slow" advTm="555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 rot="10800000" flipV="1">
            <a:off x="468313" y="1052513"/>
            <a:ext cx="3671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ru-RU" sz="2900" dirty="0">
              <a:solidFill>
                <a:srgbClr val="80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287622"/>
              </p:ext>
            </p:extLst>
          </p:nvPr>
        </p:nvGraphicFramePr>
        <p:xfrm>
          <a:off x="0" y="692696"/>
          <a:ext cx="9036496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393322"/>
              </p:ext>
            </p:extLst>
          </p:nvPr>
        </p:nvGraphicFramePr>
        <p:xfrm>
          <a:off x="755576" y="1304926"/>
          <a:ext cx="8985253" cy="6207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473250"/>
              </p:ext>
            </p:extLst>
          </p:nvPr>
        </p:nvGraphicFramePr>
        <p:xfrm>
          <a:off x="70993" y="908720"/>
          <a:ext cx="9073007" cy="6696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964612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Структура собственных доходов бюджета </a:t>
            </a:r>
            <a:r>
              <a:rPr lang="ru-RU" sz="2000" kern="12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округа</a:t>
            </a: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в 2025 году</a:t>
            </a:r>
            <a:r>
              <a:rPr lang="ru-RU" sz="200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546578"/>
              </p:ext>
            </p:extLst>
          </p:nvPr>
        </p:nvGraphicFramePr>
        <p:xfrm>
          <a:off x="755576" y="836712"/>
          <a:ext cx="7776096" cy="5148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47102936"/>
      </p:ext>
    </p:extLst>
  </p:cSld>
  <p:clrMapOvr>
    <a:masterClrMapping/>
  </p:clrMapOvr>
  <p:transition advTm="589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304086"/>
              </p:ext>
            </p:extLst>
          </p:nvPr>
        </p:nvGraphicFramePr>
        <p:xfrm>
          <a:off x="-468560" y="281488"/>
          <a:ext cx="10067192" cy="6550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220499"/>
              </p:ext>
            </p:extLst>
          </p:nvPr>
        </p:nvGraphicFramePr>
        <p:xfrm>
          <a:off x="-468560" y="116632"/>
          <a:ext cx="9472448" cy="6458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5"/>
    </mc:Choice>
    <mc:Fallback xmlns="">
      <p:transition spd="slow" advTm="627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РАСХОДЫ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6525" indent="0" algn="just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местного бюджета на 2023-2025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годы сформированы исходя из целей и задач, сформулированных в бюджетном послании Президента РФ,  в соответствии с требованиями, установленными Бюджетным кодексом Российской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Федерации,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учетом положений Федерального закона от 06.10.2003 года № 131-ФЗ «Об общих принципах организации местного самоуправления в Российской Федерации» </a:t>
            </a:r>
          </a:p>
          <a:p>
            <a:pPr marL="136525" indent="0">
              <a:buNone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По расходам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местный бюджет </a:t>
            </a:r>
          </a:p>
          <a:p>
            <a:pPr marL="136525" indent="0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 2023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годы сложился 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136525" indent="0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размере:</a:t>
            </a:r>
          </a:p>
          <a:p>
            <a:pPr marL="136525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1 561 315,4 тыс. руб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6525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1 351 432,8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6525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1 316 372,0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руб.</a:t>
            </a:r>
            <a:endParaRPr lang="ru-RU" sz="2000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74715"/>
            <a:ext cx="3815916" cy="254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95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635379"/>
              </p:ext>
            </p:extLst>
          </p:nvPr>
        </p:nvGraphicFramePr>
        <p:xfrm>
          <a:off x="-461596" y="153865"/>
          <a:ext cx="10067192" cy="6550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149630"/>
              </p:ext>
            </p:extLst>
          </p:nvPr>
        </p:nvGraphicFramePr>
        <p:xfrm>
          <a:off x="251520" y="1628800"/>
          <a:ext cx="8712969" cy="4789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5322"/>
                <a:gridCol w="3835198"/>
                <a:gridCol w="1368152"/>
                <a:gridCol w="1368152"/>
                <a:gridCol w="1296145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 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отраслей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328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135 787,6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99 210,7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93 110,8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1 910,9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1 903,9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1 992,3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75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57 061,5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37 208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27 944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13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 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75 604,4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75 730,5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74 595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159 148,8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111 716,3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106 983,7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06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713 962,5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658 596,7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641 950,4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185 626,9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129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841,3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123 059,3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политика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231 522,3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223 535,1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221 296,3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62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1,2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37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 утвержденные расходы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13 000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25 000,0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37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РАСХОДОВ: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1 561 315,4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1 351 432,8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1 316 372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275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0"/>
    </mc:Choice>
    <mc:Fallback xmlns="">
      <p:transition spd="slow" advTm="606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"/>
          <p:cNvSpPr/>
          <p:nvPr/>
        </p:nvSpPr>
        <p:spPr>
          <a:xfrm>
            <a:off x="349762" y="19745"/>
            <a:ext cx="8460680" cy="5617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СТРУКТУРА БЮДЖЕТА </a:t>
            </a:r>
          </a:p>
          <a:p>
            <a:pPr algn="ctr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ТЯЖИНСКОГО МУНИЦИПАЛЬНОГО ОКРУГА</a:t>
            </a:r>
          </a:p>
        </p:txBody>
      </p:sp>
      <p:sp>
        <p:nvSpPr>
          <p:cNvPr id="9" name="Прямоугольник 1"/>
          <p:cNvSpPr/>
          <p:nvPr/>
        </p:nvSpPr>
        <p:spPr>
          <a:xfrm>
            <a:off x="2813810" y="636771"/>
            <a:ext cx="3594702" cy="3439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/>
              <a:t>Бюджет округа</a:t>
            </a:r>
          </a:p>
        </p:txBody>
      </p:sp>
      <p:sp>
        <p:nvSpPr>
          <p:cNvPr id="10" name="Стрелка вправо 13"/>
          <p:cNvSpPr>
            <a:spLocks noChangeArrowheads="1"/>
          </p:cNvSpPr>
          <p:nvPr/>
        </p:nvSpPr>
        <p:spPr bwMode="auto">
          <a:xfrm rot="5400000">
            <a:off x="4176304" y="1016633"/>
            <a:ext cx="504054" cy="576263"/>
          </a:xfrm>
          <a:prstGeom prst="rightArrow">
            <a:avLst>
              <a:gd name="adj1" fmla="val 50000"/>
              <a:gd name="adj2" fmla="val 19796"/>
            </a:avLst>
          </a:prstGeom>
          <a:solidFill>
            <a:srgbClr val="BFE1EB"/>
          </a:solidFill>
          <a:ln w="25400" algn="ctr">
            <a:solidFill>
              <a:srgbClr val="3792A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Прямоугольник 1"/>
          <p:cNvSpPr/>
          <p:nvPr/>
        </p:nvSpPr>
        <p:spPr>
          <a:xfrm>
            <a:off x="424822" y="1628800"/>
            <a:ext cx="8634743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/>
              <a:t>Программные и непрограммные расходы на 2023-2025 г. </a:t>
            </a:r>
          </a:p>
          <a:p>
            <a:pPr algn="ctr">
              <a:defRPr/>
            </a:pPr>
            <a:r>
              <a:rPr lang="ru-RU" sz="2000" b="1" dirty="0" smtClean="0"/>
              <a:t>(в среднем по показателям за три года )</a:t>
            </a:r>
          </a:p>
          <a:p>
            <a:pPr algn="ctr">
              <a:defRPr/>
            </a:pPr>
            <a:endParaRPr lang="ru-RU" sz="2000" b="1" dirty="0" smtClean="0"/>
          </a:p>
        </p:txBody>
      </p:sp>
      <p:graphicFrame>
        <p:nvGraphicFramePr>
          <p:cNvPr id="17" name="Диаграмм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171920"/>
              </p:ext>
            </p:extLst>
          </p:nvPr>
        </p:nvGraphicFramePr>
        <p:xfrm>
          <a:off x="92912" y="2348880"/>
          <a:ext cx="9036497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639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0"/>
    </mc:Choice>
    <mc:Fallback xmlns="">
      <p:transition spd="slow" advTm="588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Grp="1"/>
          </p:cNvSpPr>
          <p:nvPr>
            <p:ph type="title"/>
          </p:nvPr>
        </p:nvSpPr>
        <p:spPr bwMode="auto">
          <a:xfrm>
            <a:off x="539552" y="116632"/>
            <a:ext cx="8209161" cy="1151781"/>
          </a:xfrm>
          <a:solidFill>
            <a:schemeClr val="accent2">
              <a:lumMod val="60000"/>
              <a:lumOff val="40000"/>
            </a:schemeClr>
          </a:solidFill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2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</a:t>
            </a:r>
            <a:r>
              <a:rPr lang="ru-RU" sz="37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целях повышения эффективности и результативности бюджетных расходов  бюджет округа формируется через реализацию </a:t>
            </a:r>
            <a:r>
              <a:rPr lang="ru-RU" sz="31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17 муниципальных программ</a:t>
            </a:r>
          </a:p>
        </p:txBody>
      </p:sp>
      <p:sp>
        <p:nvSpPr>
          <p:cNvPr id="6147" name="Rectangle 11"/>
          <p:cNvSpPr>
            <a:spLocks noChangeArrowheads="1"/>
          </p:cNvSpPr>
          <p:nvPr/>
        </p:nvSpPr>
        <p:spPr bwMode="auto">
          <a:xfrm>
            <a:off x="1106488" y="1635125"/>
            <a:ext cx="6931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Зачем формировать и исполнять бюджет по программам?</a:t>
            </a: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900113" y="2205038"/>
            <a:ext cx="7848600" cy="2585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rnd">
            <a:solidFill>
              <a:srgbClr val="FF6600"/>
            </a:solidFill>
            <a:prstDash val="sysDot"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dirty="0" smtClean="0">
                <a:solidFill>
                  <a:schemeClr val="folHlink"/>
                </a:solidFill>
              </a:rPr>
              <a:t>Муниципальная </a:t>
            </a:r>
            <a:r>
              <a:rPr lang="ru-RU" b="1" i="1" dirty="0">
                <a:solidFill>
                  <a:schemeClr val="folHlink"/>
                </a:solidFill>
              </a:rPr>
              <a:t>программа имеет цель, задачи и показатели эффективности, </a:t>
            </a:r>
            <a:r>
              <a:rPr lang="ru-RU" b="1" i="1" dirty="0" smtClean="0">
                <a:solidFill>
                  <a:schemeClr val="folHlink"/>
                </a:solidFill>
              </a:rPr>
              <a:t>отражающие </a:t>
            </a:r>
            <a:r>
              <a:rPr lang="ru-RU" b="1" i="1" dirty="0">
                <a:solidFill>
                  <a:schemeClr val="folHlink"/>
                </a:solidFill>
              </a:rPr>
              <a:t>степень их достижения (решения), то есть действия и бюджетные средства направлены на достижение заданного результата.</a:t>
            </a:r>
          </a:p>
          <a:p>
            <a:pPr>
              <a:defRPr/>
            </a:pPr>
            <a:endParaRPr lang="ru-RU" b="1" i="1" dirty="0">
              <a:solidFill>
                <a:schemeClr val="folHlink"/>
              </a:solidFill>
            </a:endParaRPr>
          </a:p>
          <a:p>
            <a:pPr>
              <a:defRPr/>
            </a:pPr>
            <a:r>
              <a:rPr lang="ru-RU" b="1" i="1" dirty="0">
                <a:solidFill>
                  <a:schemeClr val="folHlink"/>
                </a:solidFill>
              </a:rPr>
              <a:t>    При этом значение показателей является индикатором по данному направлению деятельности и сигнализирует о плохом или хорошем результате, </a:t>
            </a:r>
            <a:r>
              <a:rPr lang="ru-RU" b="1" i="1" dirty="0" smtClean="0">
                <a:solidFill>
                  <a:schemeClr val="folHlink"/>
                </a:solidFill>
              </a:rPr>
              <a:t>и в случае необходимости </a:t>
            </a:r>
            <a:r>
              <a:rPr lang="ru-RU" b="1" i="1" dirty="0">
                <a:solidFill>
                  <a:schemeClr val="folHlink"/>
                </a:solidFill>
              </a:rPr>
              <a:t>принятия новых решений.</a:t>
            </a:r>
          </a:p>
        </p:txBody>
      </p:sp>
      <p:pic>
        <p:nvPicPr>
          <p:cNvPr id="6150" name="Picture 6" descr="http://soc.cap.ru/adminpanel/UserFiles/news/image49541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710" y="4972122"/>
            <a:ext cx="1766297" cy="17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tverweek.com/media/k2/items/cache/e293f59f4ae0fed75a859fdf17db3e7b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6" y="4972122"/>
            <a:ext cx="2232248" cy="176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img1.vashgorod.ru/uploads/images/news/t5/f151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78" y="4972122"/>
            <a:ext cx="2326412" cy="174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i057.radikal.ru/1209/41/e8562a897cf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90" y="4992792"/>
            <a:ext cx="2523120" cy="174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73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9"/>
    </mc:Choice>
    <mc:Fallback xmlns="">
      <p:transition spd="slow" advTm="605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474191"/>
                </a:solidFill>
                <a:latin typeface="Arial Black" panose="020B0A04020102020204" pitchFamily="34" charset="0"/>
              </a:rPr>
              <a:t>«Обеспечение деятельности органов местного самоуправления Тяжинского муниципального округа»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2348880"/>
            <a:ext cx="447402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По данной программе отражены расходы </a:t>
            </a:r>
            <a:r>
              <a:rPr lang="ru-RU" sz="2000" dirty="0" smtClean="0"/>
              <a:t>на обеспечение </a:t>
            </a:r>
            <a:r>
              <a:rPr lang="ru-RU" sz="2000" dirty="0"/>
              <a:t>деятельности органов местного самоуправления, расходы на проведение окружных мероприятий и организацию поощрения граждан и коллективов предприятий, организаций, учреждений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r>
              <a:rPr lang="ru-RU" sz="2000" b="1" dirty="0">
                <a:solidFill>
                  <a:srgbClr val="AF23A5"/>
                </a:solidFill>
              </a:rPr>
              <a:t>2023 год – 113 533,0 тыс. руб. </a:t>
            </a:r>
          </a:p>
          <a:p>
            <a:r>
              <a:rPr lang="ru-RU" sz="2000" b="1" dirty="0">
                <a:solidFill>
                  <a:srgbClr val="AF23A5"/>
                </a:solidFill>
              </a:rPr>
              <a:t>2024 год – 81 964,2 тыс. руб. </a:t>
            </a:r>
          </a:p>
          <a:p>
            <a:r>
              <a:rPr lang="ru-RU" sz="2000" b="1" dirty="0">
                <a:solidFill>
                  <a:srgbClr val="AF23A5"/>
                </a:solidFill>
              </a:rPr>
              <a:t>2025 год – 76 594,2 тыс. руб. </a:t>
            </a:r>
            <a:endParaRPr lang="ru-RU" sz="2000" b="1" i="1" dirty="0">
              <a:solidFill>
                <a:srgbClr val="AF23A5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984"/>
            <a:ext cx="3704882" cy="2952328"/>
          </a:xfrm>
        </p:spPr>
      </p:pic>
    </p:spTree>
    <p:extLst>
      <p:ext uri="{BB962C8B-B14F-4D97-AF65-F5344CB8AC3E}">
        <p14:creationId xmlns:p14="http://schemas.microsoft.com/office/powerpoint/2010/main" val="2422561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rtamala.pnzreg.ru/files/tamala_pnzreg_ru/a_!!!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728295"/>
            <a:ext cx="1008112" cy="102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23850" y="0"/>
            <a:ext cx="8568630" cy="830997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«Социальная поддержка населения Тяжинского муниципального округа»</a:t>
            </a:r>
            <a:endParaRPr lang="ru-RU" sz="2400" u="sng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548186"/>
              </p:ext>
            </p:extLst>
          </p:nvPr>
        </p:nvGraphicFramePr>
        <p:xfrm>
          <a:off x="2883074" y="852512"/>
          <a:ext cx="2541612" cy="616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2894856" y="1034732"/>
            <a:ext cx="6120680" cy="643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Общие расходы на реализацию различных форм социальной поддержки, на оплату услуг кредитным и почтовым организациям по доставке субсидий на оплату ЖКУ, содержание учреждений социального обслуживания населения, меры социальной поддержки работников учреждений, адресная помощь малоимущим и нуждающимся составят :</a:t>
            </a:r>
          </a:p>
          <a:p>
            <a:pPr algn="just"/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000" dirty="0"/>
              <a:t>2023 год – 126 330,6 тыс. руб. </a:t>
            </a:r>
          </a:p>
          <a:p>
            <a:r>
              <a:rPr lang="ru-RU" sz="2000" dirty="0" smtClean="0"/>
              <a:t>                      2024 год </a:t>
            </a:r>
            <a:r>
              <a:rPr lang="ru-RU" sz="2000" dirty="0"/>
              <a:t>– 122 545,7 тыс. руб. </a:t>
            </a:r>
            <a:r>
              <a:rPr lang="ru-RU" sz="2000" dirty="0" smtClean="0"/>
              <a:t>                                                                    </a:t>
            </a:r>
            <a:endParaRPr lang="ru-RU" sz="2000" dirty="0"/>
          </a:p>
          <a:p>
            <a:r>
              <a:rPr lang="ru-RU" sz="2000" dirty="0" smtClean="0"/>
              <a:t>                      2025 </a:t>
            </a:r>
            <a:r>
              <a:rPr lang="ru-RU" sz="2000" dirty="0"/>
              <a:t>год – 120 434,3 тыс. руб</a:t>
            </a:r>
            <a:r>
              <a:rPr lang="ru-RU" sz="2000" dirty="0" smtClean="0"/>
              <a:t>.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im3-tub-ru.yandex.net/i?id=257359d55fa104ffb2e523545d0bc645&amp;n=33&amp;h=190&amp;w=1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1670200" cy="186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miass-online.ru/tvshows/gettvshowcategorytitleimage/802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1905000" cy="136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" y="4670081"/>
            <a:ext cx="3240038" cy="205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056906"/>
      </p:ext>
    </p:extLst>
  </p:cSld>
  <p:clrMapOvr>
    <a:masterClrMapping/>
  </p:clrMapOvr>
  <p:transition advTm="615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tile tx="38100" ty="0" sx="100000" sy="100000" flip="none" algn="b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02120"/>
            <a:ext cx="763284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0000FF"/>
                </a:solidFill>
                <a:latin typeface="Arial Black" pitchFamily="34" charset="0"/>
              </a:rPr>
              <a:t>Информационное общество </a:t>
            </a:r>
            <a:endParaRPr lang="ru-RU" sz="2000" b="1" u="sng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/>
            <a:r>
              <a:rPr lang="ru-RU" sz="2000" b="1" u="sng" dirty="0" smtClean="0">
                <a:solidFill>
                  <a:srgbClr val="0000FF"/>
                </a:solidFill>
                <a:latin typeface="Arial Black" pitchFamily="34" charset="0"/>
              </a:rPr>
              <a:t>Тяжинского </a:t>
            </a:r>
            <a:r>
              <a:rPr lang="ru-RU" sz="2000" b="1" u="sng" dirty="0">
                <a:solidFill>
                  <a:srgbClr val="0000FF"/>
                </a:solidFill>
                <a:latin typeface="Arial Black" pitchFamily="34" charset="0"/>
              </a:rPr>
              <a:t>муниципального округа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628800"/>
            <a:ext cx="8208912" cy="212365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just" defTabSz="756000"/>
            <a:r>
              <a:rPr lang="ru-RU" sz="2000" dirty="0"/>
              <a:t>По </a:t>
            </a:r>
            <a:r>
              <a:rPr lang="ru-RU" sz="2000" dirty="0" smtClean="0"/>
              <a:t>программе </a:t>
            </a:r>
            <a:r>
              <a:rPr lang="ru-RU" sz="2000" dirty="0"/>
              <a:t>предусмотрены расходы на обеспечение информационной безопасности, </a:t>
            </a:r>
            <a:r>
              <a:rPr lang="ru-RU" sz="2000" dirty="0" smtClean="0"/>
              <a:t>защиту муниципальных </a:t>
            </a:r>
            <a:r>
              <a:rPr lang="ru-RU" sz="2000" dirty="0"/>
              <a:t>информационных  ресурсов</a:t>
            </a:r>
            <a:r>
              <a:rPr lang="ru-RU" sz="2000" dirty="0" smtClean="0"/>
              <a:t>.</a:t>
            </a:r>
          </a:p>
          <a:p>
            <a:pPr algn="ctr"/>
            <a:r>
              <a:rPr lang="ru-RU" sz="2400" b="1" dirty="0" smtClean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E4E9E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2023 </a:t>
            </a:r>
            <a:r>
              <a:rPr lang="ru-RU" sz="2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E4E9E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год – </a:t>
            </a:r>
            <a:r>
              <a:rPr lang="ru-RU" sz="2400" b="1" dirty="0" smtClean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E4E9E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 </a:t>
            </a:r>
            <a:r>
              <a:rPr lang="ru-RU" sz="2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E4E9E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тыс</a:t>
            </a:r>
            <a:r>
              <a:rPr lang="ru-RU" sz="2400" b="1" dirty="0" smtClean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E4E9E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руб</a:t>
            </a:r>
            <a:r>
              <a:rPr lang="ru-RU" sz="2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E4E9E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2400" b="1" dirty="0" smtClean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E4E9E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2024 </a:t>
            </a:r>
            <a:r>
              <a:rPr lang="ru-RU" sz="2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E4E9E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год – </a:t>
            </a:r>
            <a:r>
              <a:rPr lang="ru-RU" sz="2400" b="1" dirty="0" smtClean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E4E9E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 </a:t>
            </a:r>
            <a:r>
              <a:rPr lang="ru-RU" sz="2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E4E9E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тыс</a:t>
            </a:r>
            <a:r>
              <a:rPr lang="ru-RU" sz="2400" b="1" dirty="0" smtClean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E4E9E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руб</a:t>
            </a:r>
            <a:r>
              <a:rPr lang="ru-RU" sz="2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E4E9E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2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E4E9E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E4E9E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2025 </a:t>
            </a:r>
            <a:r>
              <a:rPr lang="ru-RU" sz="2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E4E9E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год – </a:t>
            </a:r>
            <a:r>
              <a:rPr lang="ru-RU" sz="2400" b="1" dirty="0" smtClean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E4E9E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 тыс. руб</a:t>
            </a:r>
            <a:r>
              <a:rPr lang="ru-RU" sz="2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E4E9E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60829"/>
            <a:ext cx="3919852" cy="2596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34" y="3933056"/>
            <a:ext cx="4197833" cy="2524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311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23850" y="0"/>
            <a:ext cx="8496622" cy="830997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«Жилищная и социальная инфраструктура Тяжинского муниципального округа»</a:t>
            </a:r>
            <a:endParaRPr lang="ru-RU" sz="2400" u="sng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3279753"/>
              </p:ext>
            </p:extLst>
          </p:nvPr>
        </p:nvGraphicFramePr>
        <p:xfrm>
          <a:off x="107504" y="816702"/>
          <a:ext cx="8918996" cy="5924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07504" y="1135197"/>
            <a:ext cx="881578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srgbClr val="0000FF"/>
                </a:solidFill>
              </a:rPr>
              <a:t>По </a:t>
            </a:r>
            <a:r>
              <a:rPr lang="ru-RU" sz="2000" dirty="0">
                <a:solidFill>
                  <a:srgbClr val="0000FF"/>
                </a:solidFill>
              </a:rPr>
              <a:t>данной программе отражены расходы на обеспечение доступным и комфортным жильем отдельных социальных категорий </a:t>
            </a:r>
            <a:r>
              <a:rPr lang="ru-RU" sz="2000" dirty="0" smtClean="0">
                <a:solidFill>
                  <a:srgbClr val="0000FF"/>
                </a:solidFill>
              </a:rPr>
              <a:t>граждан:</a:t>
            </a:r>
            <a:endParaRPr lang="ru-RU" sz="2000" dirty="0">
              <a:solidFill>
                <a:srgbClr val="0000FF"/>
              </a:solidFill>
            </a:endParaRPr>
          </a:p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2023 год – </a:t>
            </a:r>
            <a:r>
              <a:rPr lang="ru-RU" sz="2400" b="1" dirty="0">
                <a:solidFill>
                  <a:srgbClr val="0000FF"/>
                </a:solidFill>
              </a:rPr>
              <a:t>6 349,1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тыс. руб.</a:t>
            </a:r>
          </a:p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2024 год – </a:t>
            </a:r>
            <a:r>
              <a:rPr lang="ru-RU" sz="2400" b="1" dirty="0">
                <a:solidFill>
                  <a:srgbClr val="0000FF"/>
                </a:solidFill>
              </a:rPr>
              <a:t>2 535,6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тыс. руб.</a:t>
            </a:r>
          </a:p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2025 год –  </a:t>
            </a:r>
            <a:r>
              <a:rPr lang="ru-RU" sz="2400" b="1" dirty="0">
                <a:solidFill>
                  <a:srgbClr val="0000FF"/>
                </a:solidFill>
              </a:rPr>
              <a:t>2 535,6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116361795"/>
      </p:ext>
    </p:extLst>
  </p:cSld>
  <p:clrMapOvr>
    <a:masterClrMapping/>
  </p:clrMapOvr>
  <p:transition advTm="610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/>
          </p:nvPr>
        </p:nvSpPr>
        <p:spPr bwMode="auto">
          <a:xfrm>
            <a:off x="557162" y="116632"/>
            <a:ext cx="8147248" cy="6206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2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«Бюджет для граждан»?</a:t>
            </a:r>
          </a:p>
        </p:txBody>
      </p:sp>
      <p:sp>
        <p:nvSpPr>
          <p:cNvPr id="12" name="Rectangle 3"/>
          <p:cNvSpPr>
            <a:spLocks noGrp="1"/>
          </p:cNvSpPr>
          <p:nvPr>
            <p:ph type="body" sz="half" idx="2"/>
          </p:nvPr>
        </p:nvSpPr>
        <p:spPr>
          <a:xfrm>
            <a:off x="179512" y="836712"/>
            <a:ext cx="8856662" cy="5949280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2000" dirty="0" smtClean="0">
                <a:solidFill>
                  <a:srgbClr val="0070C0"/>
                </a:solidFill>
              </a:rPr>
              <a:t>                                       </a:t>
            </a:r>
            <a:r>
              <a:rPr lang="ru-RU" sz="16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Бюджет для граждан» познакомит вас с положениями 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16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                             основного финансового документа  Тяжинского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16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                             муниципального округа – бюджета округа, а именно: проекта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16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                             местного бюджета на предстоящий 2023 год и на плановый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1600" dirty="0">
                <a:solidFill>
                  <a:srgbClr val="6600CC"/>
                </a:solidFill>
                <a:latin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                            период 2024 и 2025 годов.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endParaRPr lang="ru-RU" sz="1600" dirty="0" smtClean="0">
              <a:solidFill>
                <a:srgbClr val="6600CC"/>
              </a:solidFill>
              <a:latin typeface="Calibri" panose="020F0502020204030204" pitchFamily="34" charset="0"/>
            </a:endParaRPr>
          </a:p>
          <a:p>
            <a:pPr algn="just" eaLnBrk="1" hangingPunct="1">
              <a:buFont typeface="Wingdings 2" pitchFamily="18" charset="2"/>
              <a:buNone/>
              <a:defRPr/>
            </a:pPr>
            <a:endParaRPr lang="ru-RU" sz="1600" dirty="0" smtClean="0">
              <a:solidFill>
                <a:srgbClr val="6600CC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1600" i="1" dirty="0" smtClean="0">
                <a:solidFill>
                  <a:schemeClr val="folHlink"/>
                </a:solidFill>
                <a:latin typeface="Calibri" panose="020F0502020204030204" pitchFamily="34" charset="0"/>
              </a:rPr>
              <a:t>          </a:t>
            </a:r>
            <a:r>
              <a:rPr lang="ru-RU" sz="16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Представленная информация предназначена для широкого круга пользователей и будет интересна и полезна как студентам, педагогам, врачам, молодым семьям, так и муниципальным служащим, пенсионерам и другим категориям населения, так как бюджет затрагивает интересы каждого жителя Тяжинского муниципального округа.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ru-RU" sz="1300" dirty="0" smtClean="0">
              <a:latin typeface="Calibri" panose="020F0502020204030204" pitchFamily="34" charset="0"/>
            </a:endParaRPr>
          </a:p>
          <a:p>
            <a:pPr algn="r" eaLnBrk="1" hangingPunct="1">
              <a:buNone/>
              <a:defRPr/>
            </a:pPr>
            <a:r>
              <a:rPr lang="ru-RU" sz="1600" dirty="0" smtClean="0">
                <a:latin typeface="Calibri" panose="020F0502020204030204" pitchFamily="34" charset="0"/>
              </a:rPr>
              <a:t>                       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Мы постарались в доступной и понятной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для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граждан</a:t>
            </a:r>
          </a:p>
          <a:p>
            <a:pPr algn="r" eaLnBrk="1" hangingPunct="1">
              <a:buNone/>
              <a:defRPr/>
            </a:pP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форме показать основные показатели </a:t>
            </a:r>
          </a:p>
          <a:p>
            <a:pPr algn="r" eaLnBrk="1" hangingPunct="1">
              <a:buFont typeface="Wingdings 2" pitchFamily="18" charset="2"/>
              <a:buNone/>
              <a:defRPr/>
            </a:pP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местного бюджета.</a:t>
            </a:r>
          </a:p>
          <a:p>
            <a:pPr algn="r" eaLnBrk="1" hangingPunct="1">
              <a:buFont typeface="Wingdings 2" pitchFamily="18" charset="2"/>
              <a:buNone/>
              <a:defRPr/>
            </a:pPr>
            <a:endParaRPr lang="ru-RU" sz="1600" dirty="0">
              <a:solidFill>
                <a:srgbClr val="0070C0"/>
              </a:solidFill>
            </a:endParaRPr>
          </a:p>
          <a:p>
            <a:pPr algn="r" eaLnBrk="1" hangingPunct="1">
              <a:buFont typeface="Wingdings 2" pitchFamily="18" charset="2"/>
              <a:buNone/>
              <a:defRPr/>
            </a:pPr>
            <a:endParaRPr lang="ru-RU" sz="1600" dirty="0" smtClean="0">
              <a:solidFill>
                <a:srgbClr val="0070C0"/>
              </a:solidFill>
            </a:endParaRPr>
          </a:p>
        </p:txBody>
      </p:sp>
      <p:pic>
        <p:nvPicPr>
          <p:cNvPr id="13" name="Picture 2" descr="moneda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836712"/>
            <a:ext cx="2376264" cy="19329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 descr="http://www.espresso-id.ru/local/images/espr/_jpg_14386855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3336351" cy="180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81843" y="4797152"/>
            <a:ext cx="849788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0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                   </a:t>
            </a:r>
          </a:p>
          <a:p>
            <a:pPr algn="r">
              <a:defRPr/>
            </a:pPr>
            <a:endParaRPr lang="ru-RU" sz="2000" i="1" dirty="0" smtClean="0">
              <a:solidFill>
                <a:srgbClr val="FF0066"/>
              </a:solidFill>
              <a:latin typeface="Calibri" panose="020F0502020204030204" pitchFamily="34" charset="0"/>
            </a:endParaRPr>
          </a:p>
          <a:p>
            <a:pPr algn="r">
              <a:defRPr/>
            </a:pPr>
            <a:r>
              <a:rPr lang="ru-RU" sz="1600" i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 </a:t>
            </a:r>
            <a:r>
              <a:rPr lang="ru-RU" sz="1600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«</a:t>
            </a:r>
            <a:r>
              <a:rPr lang="ru-RU" sz="1600" i="1" dirty="0">
                <a:solidFill>
                  <a:srgbClr val="6600CC"/>
                </a:solidFill>
                <a:latin typeface="Calibri" panose="020F0502020204030204" pitchFamily="34" charset="0"/>
              </a:rPr>
              <a:t>Бюджет для граждан» </a:t>
            </a:r>
            <a:r>
              <a:rPr lang="ru-RU" sz="1600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 </a:t>
            </a:r>
          </a:p>
          <a:p>
            <a:pPr algn="r">
              <a:defRPr/>
            </a:pPr>
            <a:r>
              <a:rPr lang="ru-RU" sz="1600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нацелен </a:t>
            </a:r>
            <a:r>
              <a:rPr lang="ru-RU" sz="1600" i="1" dirty="0">
                <a:solidFill>
                  <a:srgbClr val="6600CC"/>
                </a:solidFill>
                <a:latin typeface="Calibri" panose="020F0502020204030204" pitchFamily="34" charset="0"/>
              </a:rPr>
              <a:t>на получение </a:t>
            </a:r>
            <a:r>
              <a:rPr lang="ru-RU" sz="1600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обратной </a:t>
            </a:r>
            <a:endParaRPr lang="ru-RU" sz="1600" i="1" dirty="0">
              <a:solidFill>
                <a:srgbClr val="6600CC"/>
              </a:solidFill>
              <a:latin typeface="Calibri" panose="020F0502020204030204" pitchFamily="34" charset="0"/>
            </a:endParaRPr>
          </a:p>
          <a:p>
            <a:pPr algn="r">
              <a:defRPr/>
            </a:pPr>
            <a:r>
              <a:rPr lang="ru-RU" sz="1600" i="1" dirty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         связи от </a:t>
            </a:r>
            <a:r>
              <a:rPr lang="ru-RU" sz="1600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граждан, которым </a:t>
            </a:r>
            <a:r>
              <a:rPr lang="ru-RU" sz="1600" i="1" dirty="0">
                <a:solidFill>
                  <a:srgbClr val="6600CC"/>
                </a:solidFill>
                <a:latin typeface="Calibri" panose="020F0502020204030204" pitchFamily="34" charset="0"/>
              </a:rPr>
              <a:t>интересны современные </a:t>
            </a:r>
          </a:p>
          <a:p>
            <a:pPr algn="r">
              <a:defRPr/>
            </a:pPr>
            <a:r>
              <a:rPr lang="ru-RU" sz="1600" i="1" dirty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     проблемы муниципальных финансов в Тяжинском </a:t>
            </a:r>
            <a:r>
              <a:rPr lang="ru-RU" sz="1600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округе.</a:t>
            </a:r>
            <a:endParaRPr lang="ru-RU" sz="1600" i="1" dirty="0">
              <a:solidFill>
                <a:srgbClr val="6600C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5"/>
    </mc:Choice>
    <mc:Fallback xmlns="">
      <p:transition spd="slow" advTm="617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:\Отдел доходов\ФОТО ОБЪЕКТОВ\КОТЛЫ\котельная Преображенка\22.10.2015\DSC02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4437111"/>
            <a:ext cx="440065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51520" y="116632"/>
            <a:ext cx="8568952" cy="1200329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«Жилищно-коммунальный и дорожный комплекс, энергосбережение и повышение </a:t>
            </a:r>
            <a:r>
              <a:rPr lang="ru-RU" sz="24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энергоэффективности</a:t>
            </a: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Тяжинского муниципального округа»</a:t>
            </a:r>
            <a:endParaRPr lang="ru-RU" sz="2400" u="sng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9785756"/>
              </p:ext>
            </p:extLst>
          </p:nvPr>
        </p:nvGraphicFramePr>
        <p:xfrm>
          <a:off x="-3852936" y="1056314"/>
          <a:ext cx="8918996" cy="5541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264467" y="915414"/>
            <a:ext cx="8662043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pPr algn="just"/>
            <a:r>
              <a:rPr lang="ru-RU" dirty="0" smtClean="0"/>
              <a:t>По </a:t>
            </a:r>
            <a:r>
              <a:rPr lang="ru-RU" dirty="0"/>
              <a:t>данной подпрограмме отражены расходы на финансирование отрасли жилищно-коммунального хозяйства, уплату взносов в фонд капитального ремонта общего имущества многоквартирных </a:t>
            </a:r>
            <a:r>
              <a:rPr lang="ru-RU" dirty="0" smtClean="0"/>
              <a:t>домов, на </a:t>
            </a:r>
            <a:r>
              <a:rPr lang="ru-RU" dirty="0"/>
              <a:t>мероприятия в области дорожного хозяйства, в том числе за счет средств дорожного </a:t>
            </a:r>
            <a:r>
              <a:rPr lang="ru-RU" dirty="0" smtClean="0"/>
              <a:t>фонда, также отражены </a:t>
            </a:r>
            <a:r>
              <a:rPr lang="ru-RU" dirty="0"/>
              <a:t>расходы на благоустройство территории округа, в том числе финансирование реализации проектов инициативного бюджетирования «Твой Кузбасс – твоя инициатива».</a:t>
            </a:r>
          </a:p>
          <a:p>
            <a:r>
              <a:rPr lang="ru-RU" b="1" dirty="0" smtClean="0">
                <a:solidFill>
                  <a:srgbClr val="474191"/>
                </a:solidFill>
              </a:rPr>
              <a:t>2023 </a:t>
            </a:r>
            <a:r>
              <a:rPr lang="ru-RU" b="1" dirty="0">
                <a:solidFill>
                  <a:srgbClr val="474191"/>
                </a:solidFill>
              </a:rPr>
              <a:t>год – 221 778,5 тыс. руб. </a:t>
            </a:r>
          </a:p>
          <a:p>
            <a:r>
              <a:rPr lang="ru-RU" b="1" dirty="0">
                <a:solidFill>
                  <a:srgbClr val="474191"/>
                </a:solidFill>
              </a:rPr>
              <a:t>2024 год – 174 837,8 тыс. руб.</a:t>
            </a:r>
          </a:p>
          <a:p>
            <a:r>
              <a:rPr lang="ru-RU" b="1" dirty="0">
                <a:solidFill>
                  <a:srgbClr val="474191"/>
                </a:solidFill>
              </a:rPr>
              <a:t>2025 год – 175 987,7 тыс. руб.</a:t>
            </a:r>
          </a:p>
        </p:txBody>
      </p:sp>
      <p:pic>
        <p:nvPicPr>
          <p:cNvPr id="5122" name="Picture 2" descr="http://www.baikal-daily.ru/upload/iblock/ece/1170959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1"/>
            <a:ext cx="3886200" cy="204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598" y="3212977"/>
            <a:ext cx="3736975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993091"/>
      </p:ext>
    </p:extLst>
  </p:cSld>
  <p:clrMapOvr>
    <a:masterClrMapping/>
  </p:clrMapOvr>
  <p:transition advTm="645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:\Отдел доходов\ФОТО ОБЪЕКТОВ\МФЦ\МФЦ 05.11.2015\DSC025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72902"/>
            <a:ext cx="5016137" cy="282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67544" y="0"/>
            <a:ext cx="7992888" cy="830997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«Развитие системы образования Тяжинского муниципального округа»</a:t>
            </a:r>
            <a:endParaRPr lang="ru-RU" sz="2400" u="sng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6872515"/>
              </p:ext>
            </p:extLst>
          </p:nvPr>
        </p:nvGraphicFramePr>
        <p:xfrm>
          <a:off x="228600" y="889000"/>
          <a:ext cx="4584700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81465" y="1175647"/>
            <a:ext cx="3670456" cy="261339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ru-RU" sz="2000" b="1" dirty="0">
                <a:latin typeface="Calibri" panose="020F0502020204030204" pitchFamily="34" charset="0"/>
              </a:rPr>
              <a:t>2023 год – 808 112,0 тыс. руб. </a:t>
            </a:r>
          </a:p>
          <a:p>
            <a:r>
              <a:rPr lang="ru-RU" sz="2000" b="1" dirty="0">
                <a:latin typeface="Calibri" panose="020F0502020204030204" pitchFamily="34" charset="0"/>
              </a:rPr>
              <a:t>2024 год – 752 460,0 тыс. руб. </a:t>
            </a:r>
          </a:p>
          <a:p>
            <a:r>
              <a:rPr lang="ru-RU" sz="2000" b="1" dirty="0" smtClean="0">
                <a:latin typeface="Calibri" panose="020F0502020204030204" pitchFamily="34" charset="0"/>
              </a:rPr>
              <a:t>2025 </a:t>
            </a:r>
            <a:r>
              <a:rPr lang="ru-RU" sz="2000" b="1" dirty="0">
                <a:latin typeface="Calibri" panose="020F0502020204030204" pitchFamily="34" charset="0"/>
              </a:rPr>
              <a:t>год – 735 579,0 тыс. руб.</a:t>
            </a:r>
          </a:p>
        </p:txBody>
      </p:sp>
      <p:sp>
        <p:nvSpPr>
          <p:cNvPr id="14343" name="Rectangle 8"/>
          <p:cNvSpPr>
            <a:spLocks noChangeArrowheads="1"/>
          </p:cNvSpPr>
          <p:nvPr/>
        </p:nvSpPr>
        <p:spPr bwMode="auto">
          <a:xfrm rot="10800000" flipV="1">
            <a:off x="4143474" y="1187731"/>
            <a:ext cx="471601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i="1" dirty="0" smtClean="0">
                <a:latin typeface="Times New Roman" pitchFamily="18" charset="0"/>
              </a:rPr>
              <a:t>Общие расходы по данной программе предусмотрены на содержание </a:t>
            </a:r>
            <a:r>
              <a:rPr lang="ru-RU" i="1" dirty="0">
                <a:latin typeface="Times New Roman" pitchFamily="18" charset="0"/>
              </a:rPr>
              <a:t>учреждений образования, организацию бесплатного горячего питания обучающихся начальных классов, организацию круглогодичного отдыха, оздоровления и занятости обучающихся, </a:t>
            </a:r>
            <a:r>
              <a:rPr lang="ru-RU" i="1" dirty="0" smtClean="0">
                <a:latin typeface="Times New Roman" pitchFamily="18" charset="0"/>
              </a:rPr>
              <a:t>расходы на социальные гарантии в сфере образования отдельным категориям. </a:t>
            </a:r>
            <a:endParaRPr lang="ru-RU" i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just"/>
            <a:endParaRPr lang="ru-RU" sz="1400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14344" name="Рисунок 4" descr="школа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890" y="3972902"/>
            <a:ext cx="3433600" cy="267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02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60648"/>
            <a:ext cx="8712968" cy="64807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2400" b="1" u="sng" dirty="0" smtClean="0">
                <a:solidFill>
                  <a:schemeClr val="tx2">
                    <a:lumMod val="50000"/>
                  </a:schemeClr>
                </a:solidFill>
              </a:rPr>
              <a:t>«Молодежь и спорт </a:t>
            </a:r>
          </a:p>
          <a:p>
            <a:pPr algn="ctr">
              <a:defRPr/>
            </a:pPr>
            <a:r>
              <a:rPr lang="ru-RU" sz="2400" b="1" u="sng" dirty="0" smtClean="0">
                <a:solidFill>
                  <a:schemeClr val="tx2">
                    <a:lumMod val="50000"/>
                  </a:schemeClr>
                </a:solidFill>
              </a:rPr>
              <a:t>Тяжинского муниципального округа»</a:t>
            </a:r>
          </a:p>
        </p:txBody>
      </p:sp>
      <p:sp>
        <p:nvSpPr>
          <p:cNvPr id="18439" name="Прямоугольник 4"/>
          <p:cNvSpPr>
            <a:spLocks noChangeArrowheads="1"/>
          </p:cNvSpPr>
          <p:nvPr/>
        </p:nvSpPr>
        <p:spPr bwMode="auto">
          <a:xfrm>
            <a:off x="5292080" y="1412875"/>
            <a:ext cx="360109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onstantia" pitchFamily="18" charset="0"/>
              </a:rPr>
              <a:t>Расходы запланированы в </a:t>
            </a:r>
            <a:r>
              <a:rPr lang="ru-RU" sz="2000" b="1" dirty="0" smtClean="0">
                <a:solidFill>
                  <a:srgbClr val="002060"/>
                </a:solidFill>
                <a:latin typeface="Constantia" pitchFamily="18" charset="0"/>
              </a:rPr>
              <a:t>размере :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год – 921 тыс. руб.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год – 921 тыс. руб.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 год – 951тыс. руб.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Constantia" pitchFamily="18" charset="0"/>
              </a:rPr>
              <a:t>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39" name="Rectangle 11"/>
          <p:cNvSpPr>
            <a:spLocks/>
          </p:cNvSpPr>
          <p:nvPr/>
        </p:nvSpPr>
        <p:spPr bwMode="auto">
          <a:xfrm>
            <a:off x="179511" y="4293096"/>
            <a:ext cx="496855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47688" indent="-411163" algn="ctr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  <a:defRPr/>
            </a:pPr>
            <a:endParaRPr lang="ru-RU" b="1" i="1" dirty="0" smtClean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</a:endParaRPr>
          </a:p>
          <a:p>
            <a:pPr marL="547688" indent="-411163" algn="ctr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  <a:defRPr/>
            </a:pPr>
            <a:r>
              <a:rPr lang="ru-RU" b="1" i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Средства </a:t>
            </a:r>
            <a:r>
              <a:rPr lang="ru-RU" b="1" i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расходуются на проведение физкультурных и спортивных мероприятий </a:t>
            </a:r>
            <a:r>
              <a:rPr lang="ru-RU" b="1" i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на </a:t>
            </a:r>
            <a:r>
              <a:rPr lang="ru-RU" b="1" i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территории </a:t>
            </a:r>
            <a:r>
              <a:rPr lang="ru-RU" b="1" i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округа, и на проведение мероприятий в сфере молодежной политики</a:t>
            </a:r>
            <a:endParaRPr lang="ru-RU" b="1" i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3575050"/>
            <a:ext cx="4474840" cy="3282950"/>
          </a:xfrm>
        </p:spPr>
        <p:txBody>
          <a:bodyPr/>
          <a:lstStyle/>
          <a:p>
            <a:pPr marL="136525" indent="0">
              <a:buNone/>
            </a:pPr>
            <a:endParaRPr lang="ru-RU" dirty="0" smtClean="0"/>
          </a:p>
          <a:p>
            <a:pPr marL="136525" indent="0" algn="ctr">
              <a:buNone/>
            </a:pPr>
            <a:endParaRPr lang="ru-RU" b="1" i="1" dirty="0"/>
          </a:p>
        </p:txBody>
      </p:sp>
      <p:pic>
        <p:nvPicPr>
          <p:cNvPr id="2052" name="Picture 4" descr="http://www.tyazhin.ru/_nw/12/24057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63168"/>
            <a:ext cx="3961135" cy="333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6" y="1026309"/>
            <a:ext cx="4033070" cy="341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7"/>
    </mc:Choice>
    <mc:Fallback xmlns="">
      <p:transition spd="slow" advTm="608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79513" y="0"/>
            <a:ext cx="8640959" cy="400110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u="sng" dirty="0" smtClean="0">
                <a:solidFill>
                  <a:srgbClr val="2EA463"/>
                </a:solidFill>
                <a:latin typeface="Times New Roman" pitchFamily="18" charset="0"/>
                <a:cs typeface="Times New Roman" pitchFamily="18" charset="0"/>
              </a:rPr>
              <a:t>                         «Культура Тяжинского муниципального округа»</a:t>
            </a:r>
            <a:endParaRPr lang="ru-RU" sz="2000" u="sng" dirty="0">
              <a:solidFill>
                <a:srgbClr val="2EA463"/>
              </a:solidFill>
            </a:endParaRP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179513" y="596295"/>
            <a:ext cx="878497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Расходы по данной программе составляют :</a:t>
            </a:r>
          </a:p>
          <a:p>
            <a:pPr algn="just"/>
            <a:endParaRPr lang="ru-RU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ru-RU" i="1" dirty="0">
                <a:solidFill>
                  <a:schemeClr val="accent4">
                    <a:lumMod val="50000"/>
                  </a:schemeClr>
                </a:solidFill>
              </a:rPr>
              <a:t>н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</a:rPr>
              <a:t>а содержание учреждений и проведение мероприятий в сфере культуры, 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</a:rPr>
              <a:t>на обеспечение развития и укрепления материально-технической базы домов культуры в населенных пунктах с числом жителей до 50 тысяч 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</a:rPr>
              <a:t>человек:</a:t>
            </a:r>
            <a:endParaRPr lang="ru-RU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 2023 год –  185 626,9 тыс. руб.</a:t>
            </a: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 2024 год –  129 841,3 тыс. руб.</a:t>
            </a:r>
          </a:p>
          <a:p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2025 год –  123 059,3 тыс. руб.</a:t>
            </a:r>
            <a:endParaRPr lang="ru-RU" sz="1200" b="1" i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5367" name="Picture 11" descr="https://im3-tub-ru.yandex.net/i?id=92f8d67074aa268aa7fa2a82999f30f4&amp;n=33&amp;h=190&amp;w=2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3672408" cy="261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32855"/>
            <a:ext cx="3643604" cy="4392489"/>
          </a:xfrm>
          <a:prstGeom prst="rect">
            <a:avLst/>
          </a:prstGeom>
        </p:spPr>
      </p:pic>
    </p:spTree>
  </p:cSld>
  <p:clrMapOvr>
    <a:masterClrMapping/>
  </p:clrMapOvr>
  <p:transition advTm="6381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60648"/>
            <a:ext cx="8229600" cy="144016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/>
              <a:t>«</a:t>
            </a:r>
            <a:r>
              <a:rPr lang="ru-RU" sz="4000" dirty="0">
                <a:effectLst/>
              </a:rPr>
              <a:t>Пресса Тяжинского </a:t>
            </a:r>
            <a:r>
              <a:rPr lang="ru-RU" sz="4000" dirty="0">
                <a:solidFill>
                  <a:srgbClr val="FFC000"/>
                </a:solidFill>
                <a:effectLst/>
              </a:rPr>
              <a:t>муниципального</a:t>
            </a:r>
            <a:r>
              <a:rPr lang="ru-RU" sz="4000" dirty="0">
                <a:effectLst/>
              </a:rPr>
              <a:t> округа»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060848"/>
            <a:ext cx="8568952" cy="1080120"/>
          </a:xfrm>
        </p:spPr>
        <p:txBody>
          <a:bodyPr/>
          <a:lstStyle/>
          <a:p>
            <a:r>
              <a:rPr lang="ru-RU" dirty="0"/>
              <a:t>Общие расходы по данной программе </a:t>
            </a:r>
            <a:r>
              <a:rPr lang="ru-RU" dirty="0" smtClean="0"/>
              <a:t>составляют:</a:t>
            </a:r>
            <a:endParaRPr lang="ru-RU" sz="2400" dirty="0" smtClean="0">
              <a:solidFill>
                <a:srgbClr val="00B0F0"/>
              </a:solidFill>
            </a:endParaRPr>
          </a:p>
          <a:p>
            <a:pPr algn="l">
              <a:spcBef>
                <a:spcPts val="0"/>
              </a:spcBef>
            </a:pPr>
            <a:endParaRPr lang="ru-RU" sz="2400" b="1" dirty="0" smtClean="0"/>
          </a:p>
          <a:p>
            <a:pPr algn="l">
              <a:spcBef>
                <a:spcPts val="0"/>
              </a:spcBef>
            </a:pPr>
            <a:endParaRPr lang="ru-RU" sz="2400" b="1" dirty="0"/>
          </a:p>
          <a:p>
            <a:pPr algn="l">
              <a:spcBef>
                <a:spcPts val="0"/>
              </a:spcBef>
            </a:pPr>
            <a:r>
              <a:rPr lang="ru-RU" sz="2400" b="1" dirty="0" smtClean="0"/>
              <a:t>2023 год- 300 тыс. руб.</a:t>
            </a:r>
          </a:p>
          <a:p>
            <a:pPr algn="l">
              <a:spcBef>
                <a:spcPts val="0"/>
              </a:spcBef>
            </a:pPr>
            <a:r>
              <a:rPr lang="ru-RU" sz="2400" b="1" dirty="0" smtClean="0"/>
              <a:t>2024 год- 300 тыс. руб.</a:t>
            </a:r>
          </a:p>
          <a:p>
            <a:pPr algn="l">
              <a:spcBef>
                <a:spcPts val="0"/>
              </a:spcBef>
            </a:pPr>
            <a:r>
              <a:rPr lang="ru-RU" sz="2400" b="1" dirty="0" smtClean="0"/>
              <a:t>2025 год- 0,0 тыс. руб.</a:t>
            </a:r>
            <a:endParaRPr lang="ru-RU" sz="2400" b="1" dirty="0"/>
          </a:p>
          <a:p>
            <a:pPr algn="l">
              <a:spcBef>
                <a:spcPts val="0"/>
              </a:spcBef>
            </a:pPr>
            <a:endParaRPr lang="ru-RU" sz="2400" dirty="0">
              <a:solidFill>
                <a:srgbClr val="00B0F0"/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2400" dirty="0" smtClean="0"/>
              <a:t>По </a:t>
            </a:r>
            <a:r>
              <a:rPr lang="ru-RU" sz="2400" dirty="0"/>
              <a:t>данной программе отражены </a:t>
            </a:r>
            <a:endParaRPr lang="ru-RU" sz="2400" dirty="0" smtClean="0"/>
          </a:p>
          <a:p>
            <a:pPr algn="l">
              <a:spcBef>
                <a:spcPts val="0"/>
              </a:spcBef>
            </a:pPr>
            <a:r>
              <a:rPr lang="ru-RU" sz="2400" dirty="0" smtClean="0"/>
              <a:t>расходы </a:t>
            </a:r>
            <a:r>
              <a:rPr lang="ru-RU" sz="2400" dirty="0"/>
              <a:t>на освещение мероприятий, </a:t>
            </a:r>
            <a:endParaRPr lang="ru-RU" sz="2400" dirty="0" smtClean="0"/>
          </a:p>
          <a:p>
            <a:pPr algn="l">
              <a:spcBef>
                <a:spcPts val="0"/>
              </a:spcBef>
            </a:pPr>
            <a:r>
              <a:rPr lang="ru-RU" sz="2400" dirty="0" smtClean="0"/>
              <a:t>проводимых </a:t>
            </a:r>
            <a:r>
              <a:rPr lang="ru-RU" sz="2400" dirty="0"/>
              <a:t>органами местного </a:t>
            </a:r>
            <a:endParaRPr lang="ru-RU" sz="2400" dirty="0" smtClean="0"/>
          </a:p>
          <a:p>
            <a:pPr algn="l">
              <a:spcBef>
                <a:spcPts val="0"/>
              </a:spcBef>
            </a:pPr>
            <a:r>
              <a:rPr lang="ru-RU" sz="2400" dirty="0" smtClean="0"/>
              <a:t>самоуправления</a:t>
            </a:r>
            <a:r>
              <a:rPr lang="ru-RU" sz="2400" dirty="0"/>
              <a:t>, через местный </a:t>
            </a:r>
            <a:endParaRPr lang="ru-RU" sz="2400" dirty="0" smtClean="0"/>
          </a:p>
          <a:p>
            <a:pPr algn="l">
              <a:spcBef>
                <a:spcPts val="0"/>
              </a:spcBef>
            </a:pPr>
            <a:r>
              <a:rPr lang="ru-RU" sz="2400" dirty="0" smtClean="0"/>
              <a:t>печатный </a:t>
            </a:r>
            <a:r>
              <a:rPr lang="ru-RU" sz="2400" dirty="0"/>
              <a:t>орган - газету «Призыв».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564904"/>
            <a:ext cx="3312368" cy="389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53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23528" y="116632"/>
            <a:ext cx="8712224" cy="7920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endParaRPr lang="ru-RU" sz="1600" b="1" dirty="0" smtClean="0">
              <a:latin typeface="Arial" charset="0"/>
            </a:endParaRPr>
          </a:p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Arial" charset="0"/>
              </a:rPr>
              <a:t>«Имущественный комплекс </a:t>
            </a:r>
          </a:p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Arial" charset="0"/>
              </a:rPr>
              <a:t>Тяжинского муниципального округа»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8492" y="1052737"/>
            <a:ext cx="8693988" cy="2592288"/>
          </a:xfrm>
        </p:spPr>
        <p:txBody>
          <a:bodyPr/>
          <a:lstStyle/>
          <a:p>
            <a:pPr marL="136525" indent="0" algn="just"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данной программе отражены расходы на содержание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КУМИ,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на проведение мероприятий по установлению границ населенных пунктов, технической инвентаризации, паспортизации объектов, межеванию земельных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участков.</a:t>
            </a:r>
          </a:p>
          <a:p>
            <a:pPr marL="136525" indent="0" algn="just"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2023 год –   12 420,5 тыс. руб.</a:t>
            </a:r>
          </a:p>
          <a:p>
            <a:pPr marL="136525" indent="0" algn="just"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2024 год –   10 050,7 тыс. руб.</a:t>
            </a:r>
          </a:p>
          <a:p>
            <a:pPr marL="136525" indent="0" algn="just"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2025 год –   9 850,8 тыс. руб.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1034" name="Picture 10" descr="http://novosibirsk.dorus.ru/photos/18604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8917"/>
            <a:ext cx="3403151" cy="255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717032"/>
            <a:ext cx="4722947" cy="2912403"/>
          </a:xfrm>
          <a:prstGeom prst="rect">
            <a:avLst/>
          </a:prstGeom>
        </p:spPr>
      </p:pic>
    </p:spTree>
  </p:cSld>
  <p:clrMapOvr>
    <a:masterClrMapping/>
  </p:clrMapOvr>
  <p:transition advTm="578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m3-tub-ru.yandex.net/i?id=32c02831818dfa2cb8084cff91072dab&amp;n=33&amp;h=190&amp;w=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586" y="3789040"/>
            <a:ext cx="2952328" cy="254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8" name="Rectangle 2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08720"/>
          </a:xfr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400" u="sng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«Обеспечение безопасности населения. Профилактика правонарушений в Тяжинском муниципальном округе»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836712"/>
            <a:ext cx="8784976" cy="5184576"/>
          </a:xfrm>
        </p:spPr>
        <p:txBody>
          <a:bodyPr/>
          <a:lstStyle/>
          <a:p>
            <a:pPr marL="136525" indent="0" algn="just"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Общие расходы по данной программе в проекте бюджета составляют : </a:t>
            </a:r>
          </a:p>
          <a:p>
            <a:pPr marL="136525" indent="0" algn="just"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год –  55 925,5 тыс. руб.</a:t>
            </a:r>
          </a:p>
          <a:p>
            <a:pPr marL="136525" indent="0" algn="just"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2024 год –  36 059,5 тыс. руб.</a:t>
            </a:r>
          </a:p>
          <a:p>
            <a:pPr marL="136525" indent="0" algn="just">
              <a:buNone/>
            </a:pP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2025 год –  26 795,5 тыс. руб.</a:t>
            </a:r>
          </a:p>
          <a:p>
            <a:pPr marL="136525" indent="0" algn="just">
              <a:buNone/>
            </a:pPr>
            <a:r>
              <a:rPr lang="ru-RU" sz="1800" dirty="0"/>
              <a:t>По данной программе отражены расходы за счет средств местного бюджета по профилактике правонарушений, на обеспечение деятельности единой дежурной диспетчерской службы и оперативной системы «112», комплексные меры противодействия злоупотреблению наркотиками, обеспечение безопасности дорожного движения и оповещения </a:t>
            </a:r>
            <a:r>
              <a:rPr lang="ru-RU" sz="1800" dirty="0" smtClean="0"/>
              <a:t>населения </a:t>
            </a:r>
            <a:r>
              <a:rPr lang="ru-RU" sz="1800" dirty="0"/>
              <a:t>в случаях ЧС.</a:t>
            </a:r>
          </a:p>
        </p:txBody>
      </p:sp>
      <p:pic>
        <p:nvPicPr>
          <p:cNvPr id="2052" name="Picture 4" descr="http://mchs-orel.ru/wp-content/uploads/2014/06/01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005064"/>
            <a:ext cx="2185073" cy="25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m0-tub-ru.yandex.net/i?id=89c406dfe0005323f76666765b66c6c3&amp;n=33&amp;h=190&amp;w=1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214520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92300" y="1576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92300" y="1576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2"/>
    </mc:Choice>
    <mc:Fallback xmlns="">
      <p:transition spd="slow" advTm="636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/>
              <a:t>«Развитие субъектов малого и среднего предпринимательства Тяжинского муниципального округа»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700808"/>
            <a:ext cx="8640960" cy="1756792"/>
          </a:xfrm>
          <a:noFill/>
        </p:spPr>
        <p:txBody>
          <a:bodyPr/>
          <a:lstStyle/>
          <a:p>
            <a:pPr marL="136525" indent="0">
              <a:buNone/>
            </a:pPr>
            <a:r>
              <a:rPr lang="ru-RU" sz="2400" b="1" dirty="0"/>
              <a:t>Общие расходы по данной программе составляют:</a:t>
            </a:r>
          </a:p>
          <a:p>
            <a:pPr marL="136525" indent="0">
              <a:buNone/>
            </a:pPr>
            <a:r>
              <a:rPr lang="ru-RU" sz="2400" b="1" dirty="0" smtClean="0"/>
              <a:t>2023 </a:t>
            </a:r>
            <a:r>
              <a:rPr lang="ru-RU" sz="2400" b="1" dirty="0"/>
              <a:t>год – </a:t>
            </a:r>
            <a:r>
              <a:rPr lang="ru-RU" sz="2400" b="1" dirty="0" smtClean="0"/>
              <a:t>10 тыс. руб</a:t>
            </a:r>
            <a:r>
              <a:rPr lang="ru-RU" sz="2400" b="1" dirty="0"/>
              <a:t>. </a:t>
            </a:r>
          </a:p>
          <a:p>
            <a:pPr marL="136525" indent="0">
              <a:buNone/>
            </a:pPr>
            <a:r>
              <a:rPr lang="ru-RU" sz="2400" b="1" dirty="0" smtClean="0"/>
              <a:t>2024 </a:t>
            </a:r>
            <a:r>
              <a:rPr lang="ru-RU" sz="2400" b="1" dirty="0"/>
              <a:t>год – </a:t>
            </a:r>
            <a:r>
              <a:rPr lang="ru-RU" sz="2400" b="1" dirty="0" smtClean="0"/>
              <a:t>10 тыс. руб</a:t>
            </a:r>
            <a:r>
              <a:rPr lang="ru-RU" sz="2400" b="1" dirty="0"/>
              <a:t>. </a:t>
            </a:r>
          </a:p>
          <a:p>
            <a:pPr marL="136525" indent="0">
              <a:buNone/>
            </a:pPr>
            <a:r>
              <a:rPr lang="ru-RU" sz="2400" b="1" dirty="0" smtClean="0"/>
              <a:t>2025 </a:t>
            </a:r>
            <a:r>
              <a:rPr lang="ru-RU" sz="2400" b="1" dirty="0"/>
              <a:t>год – </a:t>
            </a:r>
            <a:r>
              <a:rPr lang="ru-RU" sz="2400" b="1" dirty="0" smtClean="0"/>
              <a:t> 10 тыс. руб</a:t>
            </a:r>
            <a:r>
              <a:rPr lang="ru-RU" sz="2400" b="1" dirty="0"/>
              <a:t>.</a:t>
            </a:r>
          </a:p>
          <a:p>
            <a:pPr marL="136525" indent="0">
              <a:buNone/>
            </a:pPr>
            <a:endParaRPr lang="ru-RU" sz="2000" dirty="0" smtClean="0"/>
          </a:p>
          <a:p>
            <a:pPr marL="136525" indent="0"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Данная </a:t>
            </a:r>
            <a:r>
              <a:rPr lang="ru-RU" sz="2000" dirty="0">
                <a:solidFill>
                  <a:srgbClr val="C00000"/>
                </a:solidFill>
              </a:rPr>
              <a:t>программа предусматривает </a:t>
            </a:r>
            <a:endParaRPr lang="ru-RU" sz="2000" dirty="0" smtClean="0">
              <a:solidFill>
                <a:srgbClr val="C00000"/>
              </a:solidFill>
            </a:endParaRPr>
          </a:p>
          <a:p>
            <a:pPr marL="136525" indent="0"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средства </a:t>
            </a:r>
            <a:r>
              <a:rPr lang="ru-RU" sz="2000" dirty="0">
                <a:solidFill>
                  <a:srgbClr val="C00000"/>
                </a:solidFill>
              </a:rPr>
              <a:t>на организацию обучения </a:t>
            </a:r>
            <a:endParaRPr lang="ru-RU" sz="2000" dirty="0" smtClean="0">
              <a:solidFill>
                <a:srgbClr val="C00000"/>
              </a:solidFill>
            </a:endParaRPr>
          </a:p>
          <a:p>
            <a:pPr marL="136525" indent="0"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субъектов </a:t>
            </a:r>
            <a:r>
              <a:rPr lang="ru-RU" sz="2000" dirty="0">
                <a:solidFill>
                  <a:srgbClr val="C00000"/>
                </a:solidFill>
              </a:rPr>
              <a:t>малого и среднего </a:t>
            </a:r>
            <a:endParaRPr lang="ru-RU" sz="2000" dirty="0" smtClean="0">
              <a:solidFill>
                <a:srgbClr val="C00000"/>
              </a:solidFill>
            </a:endParaRPr>
          </a:p>
          <a:p>
            <a:pPr marL="136525" indent="0"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предпринимательства</a:t>
            </a:r>
            <a:r>
              <a:rPr lang="ru-RU" sz="2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204864"/>
            <a:ext cx="2376264" cy="230979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509120"/>
            <a:ext cx="4326632" cy="2192382"/>
          </a:xfrm>
        </p:spPr>
      </p:pic>
    </p:spTree>
    <p:extLst>
      <p:ext uri="{BB962C8B-B14F-4D97-AF65-F5344CB8AC3E}">
        <p14:creationId xmlns:p14="http://schemas.microsoft.com/office/powerpoint/2010/main" val="2153754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23850" y="0"/>
            <a:ext cx="8496622" cy="830997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Тяжинского муниципального округа»</a:t>
            </a:r>
            <a:endParaRPr lang="ru-RU" sz="2400" u="sng" dirty="0">
              <a:solidFill>
                <a:srgbClr val="0070C0"/>
              </a:solidFill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9212350"/>
              </p:ext>
            </p:extLst>
          </p:nvPr>
        </p:nvGraphicFramePr>
        <p:xfrm>
          <a:off x="-1764704" y="964022"/>
          <a:ext cx="8918996" cy="410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4283968" y="-1430743"/>
            <a:ext cx="4752528" cy="6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36525" indent="0" algn="just"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Общие расходы по данной программе в проекте бюджета составляют : </a:t>
            </a:r>
          </a:p>
          <a:p>
            <a:pPr marL="136525" indent="0" algn="just"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–13 945,6 тыс. руб.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0" algn="just"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–10 287,1 тыс. руб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6525" indent="0" algn="just"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–9 757 тыс. руб.</a:t>
            </a:r>
          </a:p>
          <a:p>
            <a:pPr marL="136525" indent="0" algn="just">
              <a:buNone/>
            </a:pP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0" algn="just">
              <a:buNone/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В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данной программе отражены расходы на обеспечение деятельности финансового органа и на уплату процентов за пользование бюджетным кредитом за счет средств местного бюджета.</a:t>
            </a:r>
          </a:p>
        </p:txBody>
      </p:sp>
      <p:pic>
        <p:nvPicPr>
          <p:cNvPr id="3074" name="Picture 2" descr="http://unikassa.ru/wp-content/uploads/images/112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98168"/>
            <a:ext cx="3672408" cy="272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29246" y="3016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514"/>
      </p:ext>
    </p:extLst>
  </p:cSld>
  <p:clrMapOvr>
    <a:masterClrMapping/>
  </p:clrMapOvr>
  <p:transition advTm="6228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474191"/>
                </a:solidFill>
                <a:latin typeface="Arial Black" panose="020B0A04020102020204" pitchFamily="34" charset="0"/>
              </a:rPr>
              <a:t>«Формирование современной городской среды Тяжинского муниципального округа»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2304256" cy="2111839"/>
          </a:xfrm>
        </p:spPr>
      </p:pic>
      <p:sp>
        <p:nvSpPr>
          <p:cNvPr id="5" name="Прямоугольник 4"/>
          <p:cNvSpPr/>
          <p:nvPr/>
        </p:nvSpPr>
        <p:spPr>
          <a:xfrm>
            <a:off x="4283968" y="1412777"/>
            <a:ext cx="46085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AF23A5"/>
                </a:solidFill>
              </a:rPr>
              <a:t>Расходы на благоустройство территории </a:t>
            </a:r>
            <a:r>
              <a:rPr lang="ru-RU" sz="2000" b="1" i="1" dirty="0" smtClean="0">
                <a:solidFill>
                  <a:srgbClr val="AF23A5"/>
                </a:solidFill>
              </a:rPr>
              <a:t>и дворовых  площадок  за счет средств бюджетов различных уровней:</a:t>
            </a:r>
          </a:p>
          <a:p>
            <a:endParaRPr lang="ru-RU" sz="2000" b="1" i="1" dirty="0" smtClean="0">
              <a:solidFill>
                <a:srgbClr val="AF23A5"/>
              </a:solidFill>
            </a:endParaRPr>
          </a:p>
          <a:p>
            <a:r>
              <a:rPr lang="ru-RU" sz="2000" b="1" i="1" dirty="0" smtClean="0">
                <a:solidFill>
                  <a:srgbClr val="AF23A5"/>
                </a:solidFill>
              </a:rPr>
              <a:t>2023 </a:t>
            </a:r>
            <a:r>
              <a:rPr lang="ru-RU" sz="2000" b="1" i="1" dirty="0">
                <a:solidFill>
                  <a:srgbClr val="AF23A5"/>
                </a:solidFill>
              </a:rPr>
              <a:t>год </a:t>
            </a:r>
            <a:r>
              <a:rPr lang="ru-RU" sz="2000" b="1" i="1" dirty="0" smtClean="0">
                <a:solidFill>
                  <a:srgbClr val="AF23A5"/>
                </a:solidFill>
              </a:rPr>
              <a:t>– 6 133,7 тыс. руб.</a:t>
            </a:r>
          </a:p>
          <a:p>
            <a:r>
              <a:rPr lang="ru-RU" sz="2000" b="1" i="1" dirty="0" smtClean="0">
                <a:solidFill>
                  <a:srgbClr val="AF23A5"/>
                </a:solidFill>
              </a:rPr>
              <a:t>2024 год </a:t>
            </a:r>
            <a:r>
              <a:rPr lang="ru-RU" sz="2000" b="1" i="1" dirty="0">
                <a:solidFill>
                  <a:srgbClr val="AF23A5"/>
                </a:solidFill>
              </a:rPr>
              <a:t>- </a:t>
            </a:r>
            <a:r>
              <a:rPr lang="ru-RU" sz="2000" b="1" i="1" dirty="0" smtClean="0">
                <a:solidFill>
                  <a:srgbClr val="AF23A5"/>
                </a:solidFill>
              </a:rPr>
              <a:t> 7 018 тыс. руб.</a:t>
            </a:r>
          </a:p>
          <a:p>
            <a:r>
              <a:rPr lang="ru-RU" sz="2000" b="1" i="1" dirty="0" smtClean="0">
                <a:solidFill>
                  <a:srgbClr val="AF23A5"/>
                </a:solidFill>
              </a:rPr>
              <a:t>2025 год – 0,0 тыс. руб.</a:t>
            </a:r>
            <a:endParaRPr lang="ru-RU" sz="2000" b="1" i="1" dirty="0">
              <a:solidFill>
                <a:srgbClr val="AF23A5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31332"/>
            <a:ext cx="4072955" cy="3212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67322"/>
            <a:ext cx="3847420" cy="26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42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3228" y="188640"/>
            <a:ext cx="8784977" cy="6432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b="1" i="1" dirty="0" smtClean="0">
                <a:solidFill>
                  <a:srgbClr val="C00000"/>
                </a:solidFill>
                <a:latin typeface="Arial" charset="0"/>
              </a:rPr>
              <a:t>Основные задачи и приоритетные направления бюджетной политики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79511" y="1052736"/>
            <a:ext cx="8784977" cy="5517455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Обеспечение принятых обязательств источниками финансирования, определение приоритета исполнения действующих обязательств, принятие реалистических программ</a:t>
            </a: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Формирование местного бюджета на основе муниципальных программ</a:t>
            </a: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Обеспечение бюджетной устойчивости и экономической стабильности – оптимизация расходов</a:t>
            </a: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Повышение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</a:rPr>
              <a:t>эффективности расходов муниципальных учреждений и качества оказания муниципальных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услуг</a:t>
            </a:r>
          </a:p>
          <a:p>
            <a:pPr>
              <a:defRPr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Прозрачность и открытость бюджета и бюджетного процесса для граждан</a:t>
            </a:r>
          </a:p>
          <a:p>
            <a:pPr>
              <a:defRPr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-     Повышение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</a:rPr>
              <a:t>эффективности управления муниципальной собственностью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ru-RU" i="1" dirty="0" smtClean="0">
                <a:solidFill>
                  <a:srgbClr val="474191"/>
                </a:solidFill>
                <a:latin typeface="Times New Roman" pitchFamily="18" charset="0"/>
              </a:rPr>
              <a:t>      </a:t>
            </a:r>
            <a:r>
              <a:rPr lang="ru-RU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Бюджетная политика в 2023-2025 годах будет направлена на сохранение бюджетной устойчивости и обеспечения сбалансированности бюджета, дальнейшее развитие экономики и социальной сферы, повышение уровня и качества жизни населения. </a:t>
            </a:r>
          </a:p>
          <a:p>
            <a:pPr>
              <a:defRPr/>
            </a:pPr>
            <a:endParaRPr lang="ru-RU" sz="16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7"/>
    </mc:Choice>
    <mc:Fallback xmlns="">
      <p:transition spd="slow" advTm="602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effectLst/>
              </a:rPr>
              <a:t>«Развитие туризма в Тяжинском муниципальном округе»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39965"/>
          </a:xfrm>
        </p:spPr>
        <p:txBody>
          <a:bodyPr/>
          <a:lstStyle/>
          <a:p>
            <a:pPr marL="136525" indent="0">
              <a:buNone/>
            </a:pPr>
            <a:r>
              <a:rPr lang="ru-RU" dirty="0"/>
              <a:t>Общие расходы по данной программе </a:t>
            </a:r>
            <a:r>
              <a:rPr lang="ru-RU" dirty="0" smtClean="0"/>
              <a:t>составляют:</a:t>
            </a:r>
          </a:p>
          <a:p>
            <a:pPr marL="136525" indent="0">
              <a:buNone/>
            </a:pPr>
            <a:r>
              <a:rPr lang="ru-RU" dirty="0" smtClean="0"/>
              <a:t>2023 </a:t>
            </a:r>
            <a:r>
              <a:rPr lang="ru-RU" dirty="0"/>
              <a:t>год – </a:t>
            </a:r>
            <a:r>
              <a:rPr lang="ru-RU" dirty="0" smtClean="0"/>
              <a:t>10 </a:t>
            </a:r>
            <a:r>
              <a:rPr lang="ru-RU" dirty="0"/>
              <a:t>тыс</a:t>
            </a:r>
            <a:r>
              <a:rPr lang="ru-RU" dirty="0" smtClean="0"/>
              <a:t>. руб</a:t>
            </a:r>
            <a:r>
              <a:rPr lang="ru-RU" dirty="0"/>
              <a:t>. </a:t>
            </a:r>
          </a:p>
          <a:p>
            <a:pPr marL="136525" indent="0">
              <a:buNone/>
            </a:pPr>
            <a:r>
              <a:rPr lang="ru-RU" dirty="0" smtClean="0"/>
              <a:t>2024 </a:t>
            </a:r>
            <a:r>
              <a:rPr lang="ru-RU" dirty="0"/>
              <a:t>год – </a:t>
            </a:r>
            <a:r>
              <a:rPr lang="ru-RU" dirty="0" smtClean="0"/>
              <a:t>10 </a:t>
            </a:r>
            <a:r>
              <a:rPr lang="ru-RU" dirty="0"/>
              <a:t>тыс</a:t>
            </a:r>
            <a:r>
              <a:rPr lang="ru-RU" dirty="0" smtClean="0"/>
              <a:t>. руб</a:t>
            </a:r>
            <a:r>
              <a:rPr lang="ru-RU" dirty="0"/>
              <a:t>. </a:t>
            </a:r>
          </a:p>
          <a:p>
            <a:pPr marL="136525" indent="0">
              <a:buNone/>
            </a:pPr>
            <a:r>
              <a:rPr lang="ru-RU" dirty="0" smtClean="0"/>
              <a:t>2025 </a:t>
            </a:r>
            <a:r>
              <a:rPr lang="ru-RU" dirty="0"/>
              <a:t>год – </a:t>
            </a:r>
            <a:r>
              <a:rPr lang="ru-RU" dirty="0" smtClean="0"/>
              <a:t> 10 тыс. руб</a:t>
            </a:r>
            <a:r>
              <a:rPr lang="ru-RU" dirty="0"/>
              <a:t>. </a:t>
            </a:r>
          </a:p>
          <a:p>
            <a:endParaRPr lang="ru-RU" dirty="0"/>
          </a:p>
          <a:p>
            <a:pPr marL="136525" indent="0" algn="r">
              <a:buNone/>
            </a:pPr>
            <a:r>
              <a:rPr lang="ru-RU" sz="2000" b="1" dirty="0">
                <a:solidFill>
                  <a:srgbClr val="7030A0"/>
                </a:solidFill>
              </a:rPr>
              <a:t>По данной программе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marL="136525" indent="0" algn="r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предусмотрены </a:t>
            </a:r>
            <a:r>
              <a:rPr lang="ru-RU" sz="2000" b="1" dirty="0">
                <a:solidFill>
                  <a:srgbClr val="7030A0"/>
                </a:solidFill>
              </a:rPr>
              <a:t>расходы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marL="136525" indent="0" algn="r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на </a:t>
            </a:r>
            <a:r>
              <a:rPr lang="ru-RU" sz="2000" b="1" dirty="0">
                <a:solidFill>
                  <a:srgbClr val="7030A0"/>
                </a:solidFill>
              </a:rPr>
              <a:t>развитие туризма и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marL="136525" indent="0" algn="r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туристической </a:t>
            </a:r>
            <a:r>
              <a:rPr lang="ru-RU" sz="2000" b="1" dirty="0">
                <a:solidFill>
                  <a:srgbClr val="7030A0"/>
                </a:solidFill>
              </a:rPr>
              <a:t>инфраструктуры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marL="136525" indent="0" algn="r"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в </a:t>
            </a:r>
            <a:r>
              <a:rPr lang="ru-RU" sz="2000" b="1" dirty="0">
                <a:solidFill>
                  <a:srgbClr val="7030A0"/>
                </a:solidFill>
              </a:rPr>
              <a:t>округе.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00808"/>
            <a:ext cx="3524362" cy="23514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17032"/>
            <a:ext cx="3448691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59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«Укрепление общественного здоровья населения Тяжинского муниципального округа»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3322712" cy="2188839"/>
          </a:xfrm>
        </p:spPr>
        <p:txBody>
          <a:bodyPr/>
          <a:lstStyle/>
          <a:p>
            <a:pPr marL="136525" indent="0">
              <a:buNone/>
            </a:pPr>
            <a:r>
              <a:rPr lang="ru-RU" sz="2000" b="1" dirty="0">
                <a:solidFill>
                  <a:srgbClr val="0070C0"/>
                </a:solidFill>
              </a:rPr>
              <a:t>Общие расходы по данной программе составляют:</a:t>
            </a:r>
          </a:p>
          <a:p>
            <a:pPr marL="136525" indent="0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2023 </a:t>
            </a:r>
            <a:r>
              <a:rPr lang="ru-RU" sz="2000" b="1" dirty="0">
                <a:solidFill>
                  <a:srgbClr val="0070C0"/>
                </a:solidFill>
              </a:rPr>
              <a:t>год – </a:t>
            </a:r>
            <a:r>
              <a:rPr lang="ru-RU" sz="2000" b="1" dirty="0" smtClean="0">
                <a:solidFill>
                  <a:srgbClr val="0070C0"/>
                </a:solidFill>
              </a:rPr>
              <a:t>60 тыс. руб</a:t>
            </a:r>
            <a:r>
              <a:rPr lang="ru-RU" sz="2000" b="1" dirty="0">
                <a:solidFill>
                  <a:srgbClr val="0070C0"/>
                </a:solidFill>
              </a:rPr>
              <a:t>. </a:t>
            </a:r>
          </a:p>
          <a:p>
            <a:pPr marL="136525" indent="0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2024 </a:t>
            </a:r>
            <a:r>
              <a:rPr lang="ru-RU" sz="2000" b="1" dirty="0">
                <a:solidFill>
                  <a:srgbClr val="0070C0"/>
                </a:solidFill>
              </a:rPr>
              <a:t>год – </a:t>
            </a:r>
            <a:r>
              <a:rPr lang="ru-RU" sz="2000" b="1" dirty="0" smtClean="0">
                <a:solidFill>
                  <a:srgbClr val="0070C0"/>
                </a:solidFill>
              </a:rPr>
              <a:t>60 тыс. руб</a:t>
            </a:r>
            <a:r>
              <a:rPr lang="ru-RU" sz="2000" b="1" dirty="0">
                <a:solidFill>
                  <a:srgbClr val="0070C0"/>
                </a:solidFill>
              </a:rPr>
              <a:t>. </a:t>
            </a:r>
          </a:p>
          <a:p>
            <a:pPr marL="136525" indent="0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2025 </a:t>
            </a:r>
            <a:r>
              <a:rPr lang="ru-RU" sz="2000" b="1" dirty="0">
                <a:solidFill>
                  <a:srgbClr val="0070C0"/>
                </a:solidFill>
              </a:rPr>
              <a:t>год – </a:t>
            </a:r>
            <a:r>
              <a:rPr lang="ru-RU" sz="2000" b="1" dirty="0" smtClean="0">
                <a:solidFill>
                  <a:srgbClr val="0070C0"/>
                </a:solidFill>
              </a:rPr>
              <a:t> 80 тыс. руб</a:t>
            </a:r>
            <a:r>
              <a:rPr lang="ru-RU" sz="2000" b="1" dirty="0">
                <a:solidFill>
                  <a:srgbClr val="0070C0"/>
                </a:solidFill>
              </a:rPr>
              <a:t>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81" y="1556792"/>
            <a:ext cx="4355576" cy="2898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05064"/>
            <a:ext cx="2900564" cy="21128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9912" y="4927117"/>
            <a:ext cx="4884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Расходы </a:t>
            </a:r>
            <a:r>
              <a:rPr lang="ru-RU" dirty="0"/>
              <a:t>на проведение физкультурно-оздоровительных и спортивно-массовых мероприятий с участием населения округа.</a:t>
            </a:r>
          </a:p>
        </p:txBody>
      </p:sp>
    </p:spTree>
    <p:extLst>
      <p:ext uri="{BB962C8B-B14F-4D97-AF65-F5344CB8AC3E}">
        <p14:creationId xmlns:p14="http://schemas.microsoft.com/office/powerpoint/2010/main" val="4289613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78098"/>
          </a:xfr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1800" dirty="0">
                <a:solidFill>
                  <a:schemeClr val="bg2">
                    <a:lumMod val="10000"/>
                  </a:schemeClr>
                </a:solidFill>
                <a:effectLst/>
              </a:rPr>
              <a:t>«Профилактика терроризма и экстремизма, минимизации и (или) ликвидации последствий проявлений терроризма и экстремизма, а также гармонизации межнациональных и межконфессиональных отношений в Тяжинском муниципальном округе на 2022-2025 годы»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640960" cy="5039965"/>
          </a:xfrm>
        </p:spPr>
        <p:txBody>
          <a:bodyPr/>
          <a:lstStyle/>
          <a:p>
            <a:pPr marL="136525" indent="0">
              <a:buNone/>
            </a:pPr>
            <a:endParaRPr lang="ru-RU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данной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 составляют:</a:t>
            </a:r>
          </a:p>
          <a:p>
            <a:pPr marL="136525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1 136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36525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1 148,5 тыс. руб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36525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1 148,5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36525" indent="0">
              <a:buNone/>
            </a:pPr>
            <a:endParaRPr lang="ru-RU" sz="1000" b="1" dirty="0" smtClean="0">
              <a:solidFill>
                <a:srgbClr val="7030A0"/>
              </a:solidFill>
            </a:endParaRPr>
          </a:p>
          <a:p>
            <a:pPr marL="136525" indent="0">
              <a:buNone/>
            </a:pPr>
            <a:endParaRPr lang="ru-RU" sz="1000" b="1" dirty="0">
              <a:solidFill>
                <a:srgbClr val="7030A0"/>
              </a:solidFill>
            </a:endParaRPr>
          </a:p>
          <a:p>
            <a:pPr marL="136525" indent="0">
              <a:buNone/>
            </a:pPr>
            <a:endParaRPr lang="ru-RU" sz="1000" b="1" dirty="0" smtClean="0">
              <a:solidFill>
                <a:srgbClr val="7030A0"/>
              </a:solidFill>
            </a:endParaRPr>
          </a:p>
          <a:p>
            <a:pPr marL="136525" indent="0" algn="just"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По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данной программе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отражены </a:t>
            </a:r>
          </a:p>
          <a:p>
            <a:pPr marL="136525" indent="0" algn="just"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расходы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на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усиление антитеррористической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защищенности на объектах жизнеобеспечения, социальной сферы и мест массового пребывания людей; обеспечение деятельности по профилактике проявлений терроризма и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экстремизма.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40767"/>
            <a:ext cx="3557803" cy="352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5536" y="0"/>
            <a:ext cx="8712968" cy="7647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Непрограммное направление деятельности</a:t>
            </a:r>
            <a:endParaRPr lang="ru-RU" sz="3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795709"/>
              </p:ext>
            </p:extLst>
          </p:nvPr>
        </p:nvGraphicFramePr>
        <p:xfrm>
          <a:off x="372953" y="944888"/>
          <a:ext cx="8303503" cy="5364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064"/>
                <a:gridCol w="4378310"/>
                <a:gridCol w="1154043"/>
                <a:gridCol w="1154043"/>
                <a:gridCol w="1154043"/>
              </a:tblGrid>
              <a:tr h="292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№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4206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первичного воинского учета на территориях, где отсутствуют военные комиссариаты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1282,5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1296,4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1344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6310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функций по хранению, комплектованию, учету и использованию документов Архивного фонда Кемеровской области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292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и функционирование административных комиссий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438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Резервный фонд администрации Тяжинского муниципального района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4226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Пенсии за выслугу лет лицам, замещавшим муниципальные должности и муниципальным служащим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6427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денежное вознаграждение лицам, удостоенных Почетного звания «Почетный гражданин Тяжинского муниципального района»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211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292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Глава Тяжинского муниципального района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987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927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927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438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Совета народных депутатов Тяжинского муниципального района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1952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1652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1652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292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органов местного самоуправления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19853,6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16654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16654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438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Страховые взносы на обязательное медицинское страхование неработающего населения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292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11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обеспечение наградной системы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4732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12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отдельных мероприятий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195536" y="0"/>
            <a:ext cx="8712968" cy="7647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Непрограммное направление деятельности</a:t>
            </a:r>
            <a:endParaRPr lang="ru-RU" sz="3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07457"/>
              </p:ext>
            </p:extLst>
          </p:nvPr>
        </p:nvGraphicFramePr>
        <p:xfrm>
          <a:off x="107504" y="836712"/>
          <a:ext cx="8893664" cy="54487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5976"/>
                <a:gridCol w="4689493"/>
                <a:gridCol w="1236065"/>
                <a:gridCol w="1236065"/>
                <a:gridCol w="1236065"/>
              </a:tblGrid>
              <a:tr h="1413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 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4347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Резервный фонд администрации Тяжинского муниципального округа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4347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1 910,9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1 903,9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1 992,3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0,5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мероприятий при осуществлении деятельности по обращению с животными без владельцев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1 400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1 400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1 400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Содержание и обустройство сибиреязвенных захоронений и скотомогильников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(биотермических ям)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250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8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государственных полномочий Кемеровской области- Кузбасса по хранению, комплектованию, учету и использованию документов, относящихся к собственности Кемеровской области- Кузбасса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291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и функционирование административных комиссий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4370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Пенсии за выслугу лет лицам, замещавшим муниципальные должности  и муниципальным служащим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4 700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4 605,2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4 700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1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Ежемесячное денежное вознаграждение лицам, удостоенных Почетного звания «Почетный гражданин»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219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231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243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31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 утвержденные расходы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13 000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25 000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1456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8 713,4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21 373,6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33 568,8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2"/>
    </mc:Choice>
    <mc:Fallback xmlns="">
      <p:transition spd="slow" advTm="5842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cnkr.ru/userfiles/photo/14_tyazhinski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8640960" cy="41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07504" y="0"/>
            <a:ext cx="8784976" cy="461665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СБАЛАНСИРОВАННОСТЬ</a:t>
            </a:r>
            <a:endParaRPr lang="ru-RU" sz="2400" u="sng" dirty="0">
              <a:solidFill>
                <a:srgbClr val="0070C0"/>
              </a:solidFill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5387879"/>
              </p:ext>
            </p:extLst>
          </p:nvPr>
        </p:nvGraphicFramePr>
        <p:xfrm>
          <a:off x="90712" y="1124744"/>
          <a:ext cx="9144000" cy="6084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07504" y="1156596"/>
            <a:ext cx="87849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Утвержденный на 2023-2025 годы бюджет является сбалансированным. Предоставление муниципальных гарантий в 2023-2025 годах не планируется.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918"/>
      </p:ext>
    </p:extLst>
  </p:cSld>
  <p:clrMapOvr>
    <a:masterClrMapping/>
  </p:clrMapOvr>
  <p:transition advTm="6192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m3-tub-ru.yandex.net/i?id=7703b9e5e33471c947f59dad8a8fb1cc&amp;n=33&amp;h=190&amp;w=2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6" y="1124745"/>
            <a:ext cx="8712968" cy="561662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79512" y="260648"/>
            <a:ext cx="8712968" cy="720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AF23A5"/>
                </a:solidFill>
              </a:rPr>
              <a:t>КОНТАКТНАЯ ИНФОРМАЦИЯ </a:t>
            </a:r>
            <a:endParaRPr lang="ru-RU" sz="2400" b="1" u="sng" dirty="0">
              <a:solidFill>
                <a:srgbClr val="AF23A5"/>
              </a:solidFill>
            </a:endParaRPr>
          </a:p>
        </p:txBody>
      </p:sp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611559" y="1340769"/>
            <a:ext cx="7704858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Constantia" pitchFamily="18" charset="0"/>
              </a:rPr>
              <a:t>«Бюджет для граждан» </a:t>
            </a:r>
          </a:p>
          <a:p>
            <a:pPr algn="ctr" eaLnBrk="1" hangingPunct="1">
              <a:defRPr/>
            </a:pP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Constantia" pitchFamily="18" charset="0"/>
              </a:rPr>
              <a:t>подготовлен финансовым управлением </a:t>
            </a:r>
          </a:p>
          <a:p>
            <a:pPr algn="ctr" eaLnBrk="1" hangingPunct="1">
              <a:defRPr/>
            </a:pP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Constantia" pitchFamily="18" charset="0"/>
              </a:rPr>
              <a:t>Тяжинского муниципального округа</a:t>
            </a:r>
          </a:p>
          <a:p>
            <a:pPr algn="ctr" eaLnBrk="1" hangingPunct="1">
              <a:defRPr/>
            </a:pP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</a:t>
            </a:r>
          </a:p>
          <a:p>
            <a:pPr algn="ctr" eaLnBrk="1" hangingPunct="1">
              <a:defRPr/>
            </a:pP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Тяжинского муниципального округа</a:t>
            </a:r>
          </a:p>
          <a:p>
            <a:pPr algn="ctr" eaLnBrk="1" hangingPunct="1">
              <a:defRPr/>
            </a:pP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находится по адресу:</a:t>
            </a:r>
          </a:p>
          <a:p>
            <a:pPr algn="ctr" eaLnBrk="1" hangingPunct="1">
              <a:defRPr/>
            </a:pP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652240, </a:t>
            </a:r>
            <a:r>
              <a:rPr lang="ru-RU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п.г.т</a:t>
            </a: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Тяжинский, </a:t>
            </a:r>
          </a:p>
          <a:p>
            <a:pPr algn="ctr" eaLnBrk="1" hangingPunct="1">
              <a:defRPr/>
            </a:pP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Кемеровская  область-Кузбасс , </a:t>
            </a:r>
          </a:p>
          <a:p>
            <a:pPr algn="ctr" eaLnBrk="1" hangingPunct="1">
              <a:defRPr/>
            </a:pP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Советская д.1 а</a:t>
            </a:r>
          </a:p>
          <a:p>
            <a:pPr algn="ctr" eaLnBrk="1" hangingPunct="1">
              <a:defRPr/>
            </a:pP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телефон: (838449) 29-5-11 </a:t>
            </a:r>
            <a:endParaRPr lang="en-US" sz="2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электронная почта: 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 tjnrf@ofukem.ru</a:t>
            </a: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Информацию о бюджете для граждан можно получить на официальном сайте администрации Тяжинского муниципального округа по адресу :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 rot="10800000" flipV="1">
            <a:off x="1331640" y="6213141"/>
            <a:ext cx="61926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u="sng" dirty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</a:rPr>
              <a:t>http://www.tyazhin.ru/</a:t>
            </a:r>
            <a:endParaRPr lang="ru-RU" sz="2000" b="1" u="sng" dirty="0">
              <a:solidFill>
                <a:schemeClr val="accent5">
                  <a:lumMod val="75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7"/>
    </mc:Choice>
    <mc:Fallback xmlns="">
      <p:transition spd="slow" advTm="5997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hotos.wikimapia.org/p/00/02/50/35/71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323528" y="2348880"/>
            <a:ext cx="856895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8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 eaLnBrk="1" hangingPunct="1">
              <a:defRPr/>
            </a:pPr>
            <a:r>
              <a:rPr lang="ru-RU" sz="8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30640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9"/>
    </mc:Choice>
    <mc:Fallback xmlns="">
      <p:transition spd="slow" advTm="621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-180975" y="109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sz="320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228600"/>
            <a:ext cx="8812212" cy="974725"/>
          </a:xfrm>
        </p:spPr>
        <p:txBody>
          <a:bodyPr wrap="square" lIns="92075" tIns="46038" rIns="92075" bIns="46038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ru-RU" sz="4000" u="sng" dirty="0" smtClean="0">
                <a:ln>
                  <a:noFill/>
                </a:ln>
                <a:solidFill>
                  <a:srgbClr val="A04A28"/>
                </a:solidFill>
                <a:effectLst/>
                <a:latin typeface="Garamond" pitchFamily="18" charset="0"/>
              </a:rPr>
              <a:t>Общие характеристики бюджета </a:t>
            </a:r>
            <a:br>
              <a:rPr lang="ru-RU" sz="4000" u="sng" dirty="0" smtClean="0">
                <a:ln>
                  <a:noFill/>
                </a:ln>
                <a:solidFill>
                  <a:srgbClr val="A04A28"/>
                </a:solidFill>
                <a:effectLst/>
                <a:latin typeface="Garamond" pitchFamily="18" charset="0"/>
              </a:rPr>
            </a:br>
            <a:r>
              <a:rPr lang="ru-RU" sz="4000" u="sng" dirty="0" smtClean="0">
                <a:ln>
                  <a:noFill/>
                </a:ln>
                <a:solidFill>
                  <a:srgbClr val="A04A28"/>
                </a:solidFill>
                <a:effectLst/>
                <a:latin typeface="Garamond" pitchFamily="18" charset="0"/>
              </a:rPr>
              <a:t>2023г.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894556" y="1555749"/>
            <a:ext cx="3455987" cy="1800225"/>
          </a:xfrm>
          <a:prstGeom prst="roundRect">
            <a:avLst>
              <a:gd name="adj" fmla="val 16667"/>
            </a:avLst>
          </a:prstGeom>
          <a:solidFill>
            <a:srgbClr val="FFCC00">
              <a:alpha val="50980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076825" y="1484313"/>
            <a:ext cx="3241675" cy="1871662"/>
          </a:xfrm>
          <a:prstGeom prst="roundRect">
            <a:avLst>
              <a:gd name="adj" fmla="val 16667"/>
            </a:avLst>
          </a:prstGeom>
          <a:solidFill>
            <a:srgbClr val="FFCC00">
              <a:alpha val="58038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 rot="10800000">
            <a:off x="3956050" y="3389314"/>
            <a:ext cx="1511300" cy="12239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00">
              <a:alpha val="54901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916238" y="4724400"/>
            <a:ext cx="3657600" cy="1585913"/>
          </a:xfrm>
          <a:prstGeom prst="flowChartTerminator">
            <a:avLst/>
          </a:prstGeom>
          <a:solidFill>
            <a:srgbClr val="FFCC00">
              <a:alpha val="47842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1403350" y="1773238"/>
            <a:ext cx="243840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Доходы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3492500" y="4868863"/>
            <a:ext cx="2438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Дефицит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5364163" y="1700213"/>
            <a:ext cx="273526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Расходы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1043608" y="2500313"/>
            <a:ext cx="3168352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1 561 315,4тыс.руб.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3492500" y="5589588"/>
            <a:ext cx="259166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0тыс.руб.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5220072" y="2492375"/>
            <a:ext cx="3024336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561 315,4тыс.руб.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025" y="3834629"/>
            <a:ext cx="1838888" cy="2429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https://im1-tub-ru.yandex.net/i?id=22ce0a44824cd5d85d26376cf0ba9774&amp;n=33&amp;h=190&amp;w=2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34629"/>
            <a:ext cx="2356713" cy="24740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968256"/>
      </p:ext>
    </p:extLst>
  </p:cSld>
  <p:clrMapOvr>
    <a:masterClrMapping/>
  </p:clrMapOvr>
  <p:transition advTm="631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-180975" y="109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sz="320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228600"/>
            <a:ext cx="8812212" cy="974725"/>
          </a:xfrm>
        </p:spPr>
        <p:txBody>
          <a:bodyPr wrap="square" lIns="92075" tIns="46038" rIns="92075" bIns="46038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4400" u="sng" dirty="0" smtClean="0">
                <a:ln>
                  <a:noFill/>
                </a:ln>
                <a:solidFill>
                  <a:srgbClr val="A04A28"/>
                </a:solidFill>
                <a:effectLst/>
                <a:latin typeface="Garamond" pitchFamily="18" charset="0"/>
              </a:rPr>
              <a:t>Общие характеристики бюджета </a:t>
            </a:r>
            <a:br>
              <a:rPr lang="ru-RU" sz="4400" u="sng" dirty="0" smtClean="0">
                <a:ln>
                  <a:noFill/>
                </a:ln>
                <a:solidFill>
                  <a:srgbClr val="A04A28"/>
                </a:solidFill>
                <a:effectLst/>
                <a:latin typeface="Garamond" pitchFamily="18" charset="0"/>
              </a:rPr>
            </a:br>
            <a:r>
              <a:rPr lang="ru-RU" sz="4400" u="sng" dirty="0" smtClean="0">
                <a:ln>
                  <a:noFill/>
                </a:ln>
                <a:solidFill>
                  <a:srgbClr val="A04A28"/>
                </a:solidFill>
                <a:effectLst/>
                <a:latin typeface="Garamond" pitchFamily="18" charset="0"/>
              </a:rPr>
              <a:t>2024г.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900113" y="1557338"/>
            <a:ext cx="3455987" cy="1800225"/>
          </a:xfrm>
          <a:prstGeom prst="roundRect">
            <a:avLst>
              <a:gd name="adj" fmla="val 16667"/>
            </a:avLst>
          </a:prstGeom>
          <a:solidFill>
            <a:srgbClr val="FFCC00">
              <a:alpha val="50980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076825" y="1484313"/>
            <a:ext cx="3241675" cy="1871662"/>
          </a:xfrm>
          <a:prstGeom prst="roundRect">
            <a:avLst>
              <a:gd name="adj" fmla="val 16667"/>
            </a:avLst>
          </a:prstGeom>
          <a:solidFill>
            <a:srgbClr val="FFCC00">
              <a:alpha val="58038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 rot="10800000">
            <a:off x="3924300" y="3357563"/>
            <a:ext cx="1511300" cy="12239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00">
              <a:alpha val="54901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916238" y="4724400"/>
            <a:ext cx="3657600" cy="1585913"/>
          </a:xfrm>
          <a:prstGeom prst="flowChartTerminator">
            <a:avLst/>
          </a:prstGeom>
          <a:solidFill>
            <a:srgbClr val="FFCC00">
              <a:alpha val="47842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1403350" y="1773238"/>
            <a:ext cx="243840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Доходы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3492500" y="4868863"/>
            <a:ext cx="2438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Дефицит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5364163" y="1700213"/>
            <a:ext cx="273526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Расходы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1043608" y="2500313"/>
            <a:ext cx="3168352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1 351 432,8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3492500" y="5589588"/>
            <a:ext cx="259166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0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5220072" y="2492375"/>
            <a:ext cx="3024336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351 432,8 </a:t>
            </a:r>
            <a:r>
              <a:rPr lang="ru-RU" sz="4000" b="1" kern="10" dirty="0" err="1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pic>
        <p:nvPicPr>
          <p:cNvPr id="3074" name="Picture 2" descr="http://live4fun.ru/data/old_pictures/img_7424213_61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96" y="3593182"/>
            <a:ext cx="1948928" cy="2737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3-tub-ru.yandex.net/i?id=699be9d63af847e5a382f9489986df0c&amp;n=33&amp;h=190&amp;w=2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48" y="3717032"/>
            <a:ext cx="2187335" cy="2647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013731"/>
      </p:ext>
    </p:extLst>
  </p:cSld>
  <p:clrMapOvr>
    <a:masterClrMapping/>
  </p:clrMapOvr>
  <p:transition advTm="610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-180975" y="109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sz="320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228600"/>
            <a:ext cx="8812212" cy="974725"/>
          </a:xfrm>
        </p:spPr>
        <p:txBody>
          <a:bodyPr wrap="square" lIns="92075" tIns="46038" rIns="92075" bIns="46038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ru-RU" sz="4000" u="sng" dirty="0" smtClean="0">
                <a:ln>
                  <a:noFill/>
                </a:ln>
                <a:solidFill>
                  <a:srgbClr val="A04A28"/>
                </a:solidFill>
                <a:effectLst/>
                <a:latin typeface="Garamond" pitchFamily="18" charset="0"/>
              </a:rPr>
              <a:t>Общие характеристики бюджета </a:t>
            </a:r>
            <a:br>
              <a:rPr lang="ru-RU" sz="4000" u="sng" dirty="0" smtClean="0">
                <a:ln>
                  <a:noFill/>
                </a:ln>
                <a:solidFill>
                  <a:srgbClr val="A04A28"/>
                </a:solidFill>
                <a:effectLst/>
                <a:latin typeface="Garamond" pitchFamily="18" charset="0"/>
              </a:rPr>
            </a:br>
            <a:r>
              <a:rPr lang="ru-RU" sz="4000" u="sng" dirty="0" smtClean="0">
                <a:ln>
                  <a:noFill/>
                </a:ln>
                <a:solidFill>
                  <a:srgbClr val="A04A28"/>
                </a:solidFill>
                <a:effectLst/>
                <a:latin typeface="Garamond" pitchFamily="18" charset="0"/>
              </a:rPr>
              <a:t>2025г.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894556" y="1557338"/>
            <a:ext cx="3455987" cy="1800225"/>
          </a:xfrm>
          <a:prstGeom prst="roundRect">
            <a:avLst>
              <a:gd name="adj" fmla="val 16667"/>
            </a:avLst>
          </a:prstGeom>
          <a:solidFill>
            <a:srgbClr val="FFCC00">
              <a:alpha val="50980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076825" y="1484313"/>
            <a:ext cx="3241675" cy="1871662"/>
          </a:xfrm>
          <a:prstGeom prst="roundRect">
            <a:avLst>
              <a:gd name="adj" fmla="val 16667"/>
            </a:avLst>
          </a:prstGeom>
          <a:solidFill>
            <a:srgbClr val="FFCC00">
              <a:alpha val="58038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 rot="10800000">
            <a:off x="3924298" y="3362326"/>
            <a:ext cx="1511300" cy="12239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00">
              <a:alpha val="54901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916238" y="4724400"/>
            <a:ext cx="3657600" cy="1585913"/>
          </a:xfrm>
          <a:prstGeom prst="flowChartTerminator">
            <a:avLst/>
          </a:prstGeom>
          <a:solidFill>
            <a:srgbClr val="FFCC00">
              <a:alpha val="47842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1403350" y="1773238"/>
            <a:ext cx="243840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Доходы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3492500" y="4868863"/>
            <a:ext cx="2438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Дефицит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5364163" y="1700213"/>
            <a:ext cx="273526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Расходы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1043609" y="2500313"/>
            <a:ext cx="3168352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1 316 372,0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3492500" y="5589588"/>
            <a:ext cx="259166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0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5220072" y="2492375"/>
            <a:ext cx="3024336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1 316 372,0 </a:t>
            </a:r>
            <a:r>
              <a:rPr lang="ru-RU" sz="4000" b="1" kern="10" dirty="0" err="1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pic>
        <p:nvPicPr>
          <p:cNvPr id="2050" name="Picture 2" descr="http://pif55.ru/wp-content/uploads/2014/05/%D0%9A%D1%82%D0%BE-%D1%82%D0%B0%D0%BA%D0%BE%D0%B9-%D0%B8%D0%BD%D0%B2%D0%B5%D1%81%D1%82%D0%BE%D1%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668982"/>
            <a:ext cx="2014761" cy="2568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rud-ost.ru/wp-content/uploads/2010/10/d0b1d18ed0b4d0b6d0b5d18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8" y="3854044"/>
            <a:ext cx="2215952" cy="23832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955304"/>
      </p:ext>
    </p:extLst>
  </p:cSld>
  <p:clrMapOvr>
    <a:masterClrMapping/>
  </p:clrMapOvr>
  <p:transition advTm="605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 bwMode="auto">
          <a:xfrm>
            <a:off x="566539" y="202332"/>
            <a:ext cx="8147248" cy="11247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defRPr/>
            </a:pPr>
            <a:r>
              <a:rPr lang="ru-RU" sz="32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ДОХОДЫ</a:t>
            </a: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179388" y="764704"/>
            <a:ext cx="8856662" cy="5976664"/>
          </a:xfrm>
          <a:prstGeom prst="rect">
            <a:avLst/>
          </a:prstGeom>
        </p:spPr>
        <p:txBody>
          <a:bodyPr/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2000" smtClean="0">
                <a:solidFill>
                  <a:srgbClr val="0070C0"/>
                </a:solidFill>
              </a:rPr>
              <a:t>      </a:t>
            </a:r>
            <a:endParaRPr lang="ru-RU" sz="2000" dirty="0" smtClean="0">
              <a:solidFill>
                <a:srgbClr val="0070C0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59396" y="4886326"/>
            <a:ext cx="84978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0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                   </a:t>
            </a:r>
          </a:p>
          <a:p>
            <a:pPr algn="r">
              <a:defRPr/>
            </a:pPr>
            <a:endParaRPr lang="ru-RU" sz="2000" i="1" dirty="0" smtClean="0">
              <a:solidFill>
                <a:srgbClr val="FF0066"/>
              </a:solidFill>
              <a:latin typeface="Showcard Gothic" pitchFamily="82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59396" y="1073642"/>
            <a:ext cx="8389068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736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2023 год общий объем налоговых и неналоговых доходов спрогнозирован в размере 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215872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тыс. руб., что 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15293,8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тыс. руб. меньше чем ожидаемое исполнение в 2022 году, на 2024 год – 224986 тыс. руб. (на 9114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тыс. руб. больше чем в 2023 году) и на 2025 год – 237778 тыс. руб. (на 12792 тыс. руб. больше чем в 2024 году).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73675" algn="l"/>
              </a:tabLst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73675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тыс.руб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809821"/>
              </p:ext>
            </p:extLst>
          </p:nvPr>
        </p:nvGraphicFramePr>
        <p:xfrm>
          <a:off x="323528" y="2920300"/>
          <a:ext cx="8424935" cy="29569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6705"/>
                <a:gridCol w="1122888"/>
                <a:gridCol w="912347"/>
                <a:gridCol w="953119"/>
                <a:gridCol w="911083"/>
                <a:gridCol w="1062931"/>
                <a:gridCol w="1062931"/>
                <a:gridCol w="1062931"/>
              </a:tblGrid>
              <a:tr h="784169">
                <a:tc rowSpan="2">
                  <a:txBody>
                    <a:bodyPr/>
                    <a:lstStyle/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ожидаемое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2023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Плановый период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247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Налоговые и неналоговые доходы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231165,8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215872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224986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237778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93,4%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104,2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105,7 %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671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 rot="10800000" flipV="1">
            <a:off x="468313" y="1052513"/>
            <a:ext cx="3671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ru-RU" sz="2900" dirty="0">
              <a:solidFill>
                <a:srgbClr val="80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431989"/>
              </p:ext>
            </p:extLst>
          </p:nvPr>
        </p:nvGraphicFramePr>
        <p:xfrm>
          <a:off x="0" y="692696"/>
          <a:ext cx="9036496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525724"/>
              </p:ext>
            </p:extLst>
          </p:nvPr>
        </p:nvGraphicFramePr>
        <p:xfrm>
          <a:off x="33461" y="404664"/>
          <a:ext cx="10281397" cy="689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703704"/>
              </p:ext>
            </p:extLst>
          </p:nvPr>
        </p:nvGraphicFramePr>
        <p:xfrm>
          <a:off x="17587" y="908720"/>
          <a:ext cx="885698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631413"/>
              </p:ext>
            </p:extLst>
          </p:nvPr>
        </p:nvGraphicFramePr>
        <p:xfrm>
          <a:off x="251520" y="692696"/>
          <a:ext cx="8664972" cy="6466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875341"/>
              </p:ext>
            </p:extLst>
          </p:nvPr>
        </p:nvGraphicFramePr>
        <p:xfrm>
          <a:off x="215008" y="0"/>
          <a:ext cx="8928992" cy="676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783235"/>
              </p:ext>
            </p:extLst>
          </p:nvPr>
        </p:nvGraphicFramePr>
        <p:xfrm>
          <a:off x="-526676" y="-30816"/>
          <a:ext cx="10197353" cy="6919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447211971"/>
      </p:ext>
    </p:extLst>
  </p:cSld>
  <p:clrMapOvr>
    <a:masterClrMapping/>
  </p:clrMapOvr>
  <p:transition advTm="657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 rot="10800000" flipV="1">
            <a:off x="468313" y="1052513"/>
            <a:ext cx="3671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ru-RU" sz="2900" dirty="0">
              <a:solidFill>
                <a:srgbClr val="80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314370"/>
              </p:ext>
            </p:extLst>
          </p:nvPr>
        </p:nvGraphicFramePr>
        <p:xfrm>
          <a:off x="0" y="692696"/>
          <a:ext cx="9036496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145708"/>
              </p:ext>
            </p:extLst>
          </p:nvPr>
        </p:nvGraphicFramePr>
        <p:xfrm>
          <a:off x="-540568" y="692696"/>
          <a:ext cx="10281397" cy="689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053105"/>
              </p:ext>
            </p:extLst>
          </p:nvPr>
        </p:nvGraphicFramePr>
        <p:xfrm>
          <a:off x="287015" y="1052513"/>
          <a:ext cx="8856985" cy="66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454223"/>
              </p:ext>
            </p:extLst>
          </p:nvPr>
        </p:nvGraphicFramePr>
        <p:xfrm>
          <a:off x="20910" y="836712"/>
          <a:ext cx="9036497" cy="655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964612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Структура собственных доходов бюджета округа в 2024 году</a:t>
            </a:r>
            <a:r>
              <a:rPr lang="ru-RU" sz="200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  <p:graphicFrame>
        <p:nvGraphicFramePr>
          <p:cNvPr id="11" name="Диаграмм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08497"/>
              </p:ext>
            </p:extLst>
          </p:nvPr>
        </p:nvGraphicFramePr>
        <p:xfrm>
          <a:off x="755576" y="764704"/>
          <a:ext cx="7848872" cy="5400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advTm="6176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Апекс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5525</TotalTime>
  <Words>2508</Words>
  <Application>Microsoft Office PowerPoint</Application>
  <PresentationFormat>Экран (4:3)</PresentationFormat>
  <Paragraphs>537</Paragraphs>
  <Slides>36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Апекс</vt:lpstr>
      <vt:lpstr>Исполнительная</vt:lpstr>
      <vt:lpstr>Презентация PowerPoint</vt:lpstr>
      <vt:lpstr>Что такое «Бюджет для граждан»?</vt:lpstr>
      <vt:lpstr>Презентация PowerPoint</vt:lpstr>
      <vt:lpstr>Общие характеристики бюджета  2023г.</vt:lpstr>
      <vt:lpstr>Общие характеристики бюджета  2024г.</vt:lpstr>
      <vt:lpstr>Общие характеристики бюджета  2025г.</vt:lpstr>
      <vt:lpstr>Презентация PowerPoint</vt:lpstr>
      <vt:lpstr>Презентация PowerPoint</vt:lpstr>
      <vt:lpstr>Структура собственных доходов бюджета округа в 2024 году </vt:lpstr>
      <vt:lpstr>Структура собственных доходов бюджета округа в 2025 году </vt:lpstr>
      <vt:lpstr>Презентация PowerPoint</vt:lpstr>
      <vt:lpstr>РАСХОДЫ</vt:lpstr>
      <vt:lpstr>Презентация PowerPoint</vt:lpstr>
      <vt:lpstr>Презентация PowerPoint</vt:lpstr>
      <vt:lpstr>В целях повышения эффективности и результативности бюджетных расходов  бюджет округа формируется через реализацию 17 муниципальных программ</vt:lpstr>
      <vt:lpstr>«Обеспечение деятельности органов местного самоуправления Тяжинского муниципального округа»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«Пресса Тяжинского муниципального округа»</vt:lpstr>
      <vt:lpstr>Презентация PowerPoint</vt:lpstr>
      <vt:lpstr>«Обеспечение безопасности населения. Профилактика правонарушений в Тяжинском муниципальном округе» </vt:lpstr>
      <vt:lpstr>«Развитие субъектов малого и среднего предпринимательства Тяжинского муниципального округа»</vt:lpstr>
      <vt:lpstr>Презентация PowerPoint</vt:lpstr>
      <vt:lpstr>«Формирование современной городской среды Тяжинского муниципального округа»</vt:lpstr>
      <vt:lpstr>«Развитие туризма в Тяжинском муниципальном округе»</vt:lpstr>
      <vt:lpstr>«Укрепление общественного здоровья населения Тяжинского муниципального округа»</vt:lpstr>
      <vt:lpstr>«Профилактика терроризма и экстремизма, минимизации и (или) ликвидации последствий проявлений терроризма и экстремизма, а также гармонизации межнациональных и межконфессиональных отношений в Тяжинском муниципальном округе на 2022-2025 годы»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Кировская область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skutina</dc:creator>
  <cp:lastModifiedBy>Специалист3 отдела доходов</cp:lastModifiedBy>
  <cp:revision>707</cp:revision>
  <dcterms:created xsi:type="dcterms:W3CDTF">2013-11-12T07:49:12Z</dcterms:created>
  <dcterms:modified xsi:type="dcterms:W3CDTF">2024-04-02T02:22:12Z</dcterms:modified>
</cp:coreProperties>
</file>