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drawings/drawing5.xml" ContentType="application/vnd.openxmlformats-officedocument.drawingml.chartshape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6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drawings/drawing7.xml" ContentType="application/vnd.openxmlformats-officedocument.drawingml.chartshape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54" r:id="rId1"/>
  </p:sldMasterIdLst>
  <p:notesMasterIdLst>
    <p:notesMasterId r:id="rId42"/>
  </p:notesMasterIdLst>
  <p:sldIdLst>
    <p:sldId id="257" r:id="rId2"/>
    <p:sldId id="259" r:id="rId3"/>
    <p:sldId id="289" r:id="rId4"/>
    <p:sldId id="297" r:id="rId5"/>
    <p:sldId id="300" r:id="rId6"/>
    <p:sldId id="302" r:id="rId7"/>
    <p:sldId id="309" r:id="rId8"/>
    <p:sldId id="305" r:id="rId9"/>
    <p:sldId id="306" r:id="rId10"/>
    <p:sldId id="260" r:id="rId11"/>
    <p:sldId id="261" r:id="rId12"/>
    <p:sldId id="281" r:id="rId13"/>
    <p:sldId id="282" r:id="rId14"/>
    <p:sldId id="283" r:id="rId15"/>
    <p:sldId id="293" r:id="rId16"/>
    <p:sldId id="285" r:id="rId17"/>
    <p:sldId id="294" r:id="rId18"/>
    <p:sldId id="287" r:id="rId19"/>
    <p:sldId id="288" r:id="rId20"/>
    <p:sldId id="262" r:id="rId21"/>
    <p:sldId id="310" r:id="rId22"/>
    <p:sldId id="313" r:id="rId23"/>
    <p:sldId id="311" r:id="rId24"/>
    <p:sldId id="312" r:id="rId25"/>
    <p:sldId id="268" r:id="rId26"/>
    <p:sldId id="315" r:id="rId27"/>
    <p:sldId id="296" r:id="rId28"/>
    <p:sldId id="316" r:id="rId29"/>
    <p:sldId id="317" r:id="rId30"/>
    <p:sldId id="318" r:id="rId31"/>
    <p:sldId id="320" r:id="rId32"/>
    <p:sldId id="322" r:id="rId33"/>
    <p:sldId id="292" r:id="rId34"/>
    <p:sldId id="273" r:id="rId35"/>
    <p:sldId id="277" r:id="rId36"/>
    <p:sldId id="290" r:id="rId37"/>
    <p:sldId id="278" r:id="rId38"/>
    <p:sldId id="280" r:id="rId39"/>
    <p:sldId id="258" r:id="rId40"/>
    <p:sldId id="324" r:id="rId4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54585C"/>
    <a:srgbClr val="862882"/>
    <a:srgbClr val="9AD3DE"/>
    <a:srgbClr val="9CE692"/>
    <a:srgbClr val="FFCCCC"/>
    <a:srgbClr val="FF6600"/>
    <a:srgbClr val="FF99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72" autoAdjust="0"/>
    <p:restoredTop sz="94677" autoAdjust="0"/>
  </p:normalViewPr>
  <p:slideViewPr>
    <p:cSldViewPr>
      <p:cViewPr varScale="1">
        <p:scale>
          <a:sx n="70" d="100"/>
          <a:sy n="70" d="100"/>
        </p:scale>
        <p:origin x="-90" y="-9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/>
      <c:overlay val="0"/>
    </c:title>
    <c:autoTitleDeleted val="0"/>
    <c:view3D>
      <c:rotX val="30"/>
      <c:rotY val="220"/>
      <c:rAngAx val="0"/>
      <c:perspective val="6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951710908305323"/>
          <c:y val="0.17122303870998459"/>
          <c:w val="0.79038312459982007"/>
          <c:h val="0.51242897614550764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explosion val="4"/>
          <c:dPt>
            <c:idx val="0"/>
            <c:bubble3D val="0"/>
            <c:explosion val="3"/>
            <c:spPr>
              <a:solidFill>
                <a:srgbClr val="FF0000"/>
              </a:solidFill>
            </c:spPr>
          </c:dPt>
          <c:dPt>
            <c:idx val="1"/>
            <c:bubble3D val="0"/>
            <c:explosion val="1"/>
            <c:spPr>
              <a:solidFill>
                <a:srgbClr val="00B0F0"/>
              </a:solidFill>
            </c:spPr>
          </c:dPt>
          <c:dPt>
            <c:idx val="2"/>
            <c:bubble3D val="0"/>
            <c:explosion val="7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0.19874295374124856"/>
                  <c:y val="5.5430349008840286E-2"/>
                </c:manualLayout>
              </c:layout>
              <c:tx>
                <c:rich>
                  <a:bodyPr/>
                  <a:lstStyle/>
                  <a:p>
                    <a:r>
                      <a:rPr lang="ru-RU" sz="1700" b="1" baseline="0" dirty="0"/>
                      <a:t>безвозмездные поступления </a:t>
                    </a:r>
                    <a:r>
                      <a:rPr lang="ru-RU" sz="1700" b="1" baseline="0" dirty="0" smtClean="0"/>
                      <a:t>– 1 213 011,89</a:t>
                    </a:r>
                    <a:r>
                      <a:rPr lang="ru-RU" sz="1700" b="1" baseline="0" dirty="0"/>
                      <a:t>
</a:t>
                    </a:r>
                    <a:r>
                      <a:rPr lang="ru-RU" sz="1700" b="1" baseline="0" dirty="0" smtClean="0"/>
                      <a:t>(92,0%)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13900606230936383"/>
                  <c:y val="0.14779310235370674"/>
                </c:manualLayout>
              </c:layout>
              <c:tx>
                <c:rich>
                  <a:bodyPr/>
                  <a:lstStyle/>
                  <a:p>
                    <a:r>
                      <a:rPr lang="ru-RU" sz="1700" b="1" baseline="0" dirty="0"/>
                      <a:t>налоговые </a:t>
                    </a:r>
                    <a:r>
                      <a:rPr lang="ru-RU" sz="1700" b="1" baseline="0" dirty="0" smtClean="0"/>
                      <a:t>доходы </a:t>
                    </a:r>
                  </a:p>
                  <a:p>
                    <a:r>
                      <a:rPr lang="ru-RU" sz="1700" b="1" baseline="0" dirty="0" smtClean="0"/>
                      <a:t>– 98 150,93 (</a:t>
                    </a:r>
                    <a:r>
                      <a:rPr lang="ru-RU" sz="1700" b="1" baseline="0" dirty="0" smtClean="0"/>
                      <a:t>7,4</a:t>
                    </a:r>
                    <a:r>
                      <a:rPr lang="ru-RU" sz="1700" b="1" baseline="0" dirty="0" smtClean="0"/>
                      <a:t>%)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22813795296043823"/>
                  <c:y val="-0.16384548542225466"/>
                </c:manualLayout>
              </c:layout>
              <c:tx>
                <c:rich>
                  <a:bodyPr/>
                  <a:lstStyle/>
                  <a:p>
                    <a:r>
                      <a:rPr lang="ru-RU" sz="1700" b="1" baseline="0" dirty="0"/>
                      <a:t>неналоговые </a:t>
                    </a:r>
                    <a:r>
                      <a:rPr lang="ru-RU" sz="1700" b="1" baseline="0" dirty="0" smtClean="0"/>
                      <a:t>доходы </a:t>
                    </a:r>
                  </a:p>
                  <a:p>
                    <a:r>
                      <a:rPr lang="ru-RU" sz="1700" b="1" baseline="0" dirty="0" smtClean="0"/>
                      <a:t>– 8 326,96 (0,6%)</a:t>
                    </a:r>
                    <a:endParaRPr lang="ru-RU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700" b="1" baseline="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Sheet1!$B$1:$D$1</c:f>
              <c:strCache>
                <c:ptCount val="3"/>
                <c:pt idx="0">
                  <c:v>безвозмездные поступления - 998 935,8 тыс. руб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Sheet1!$B$2:$D$2</c:f>
              <c:numCache>
                <c:formatCode>0.0</c:formatCode>
                <c:ptCount val="3"/>
                <c:pt idx="0">
                  <c:v>91.4</c:v>
                </c:pt>
                <c:pt idx="1">
                  <c:v>7.6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Sheet1!$B$1:$D$1</c:f>
              <c:strCache>
                <c:ptCount val="3"/>
                <c:pt idx="0">
                  <c:v>безвозмездные поступления - 998 935,8 тыс. руб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Sheet1!$B$3:$D$3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Sheet1!$B$1:$D$1</c:f>
              <c:strCache>
                <c:ptCount val="3"/>
                <c:pt idx="0">
                  <c:v>безвозмездные поступления - 998 935,8 тыс. руб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Sheet1!$B$4:$D$4</c:f>
              <c:numCache>
                <c:formatCode>#,##0.00</c:formatCode>
                <c:ptCount val="3"/>
                <c:pt idx="0">
                  <c:v>1092279302.6900001</c:v>
                </c:pt>
                <c:pt idx="1">
                  <c:v>90823786.299999997</c:v>
                </c:pt>
                <c:pt idx="2">
                  <c:v>11470425.380000001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796"/>
      </a:pPr>
      <a:endParaRPr lang="ru-RU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333333333333329E-2"/>
          <c:y val="7.1113188976377945E-2"/>
          <c:w val="0.82916666666666672"/>
          <c:h val="0.7019611220472441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Образование</c:v>
                </c:pt>
              </c:strCache>
            </c:strRef>
          </c:tx>
          <c:dPt>
            <c:idx val="0"/>
            <c:bubble3D val="0"/>
            <c:explosion val="6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1"/>
            <c:bubble3D val="0"/>
            <c:explosion val="5"/>
          </c:dPt>
          <c:dPt>
            <c:idx val="2"/>
            <c:bubble3D val="0"/>
            <c:explosion val="12"/>
          </c:dPt>
          <c:dPt>
            <c:idx val="3"/>
            <c:bubble3D val="0"/>
            <c:explosion val="2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4"/>
            <c:bubble3D val="0"/>
            <c:explosion val="15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3.9623105148810622E-2"/>
                  <c:y val="2.6209819279339332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Дошкольное образование – 170916,14 (28,94%)</a:t>
                    </a:r>
                    <a:endParaRPr lang="ru-RU" sz="140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7906953239763574E-2"/>
                  <c:y val="6.6372254934636893E-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Общее образование – 325</a:t>
                    </a:r>
                    <a:r>
                      <a:rPr lang="ru-RU" sz="1200" baseline="0" dirty="0" smtClean="0"/>
                      <a:t>332,80 </a:t>
                    </a:r>
                    <a:r>
                      <a:rPr lang="ru-RU" sz="1200" dirty="0" smtClean="0"/>
                      <a:t>(55,09%)</a:t>
                    </a:r>
                    <a:endParaRPr lang="ru-RU" sz="140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32610419829895454"/>
                  <c:y val="3.5216225974891574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Дополнительное образование– </a:t>
                    </a:r>
                  </a:p>
                  <a:p>
                    <a:r>
                      <a:rPr lang="ru-RU" sz="1200" dirty="0" smtClean="0"/>
                      <a:t>62394,85 (10,57%)</a:t>
                    </a:r>
                    <a:endParaRPr lang="ru-RU" sz="140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21150562746114623"/>
                  <c:y val="0.10362899492648965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Молодежная </a:t>
                    </a:r>
                    <a:r>
                      <a:rPr lang="ru-RU" sz="1200" dirty="0" smtClean="0"/>
                      <a:t>политика – 234,31 (0,04%)</a:t>
                    </a:r>
                    <a:endParaRPr lang="ru-RU" sz="140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424988272907949E-2"/>
                  <c:y val="3.102757101062845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Другие </a:t>
                    </a:r>
                    <a:r>
                      <a:rPr lang="ru-RU" sz="1200" dirty="0" smtClean="0"/>
                      <a:t>вопросы – </a:t>
                    </a:r>
                  </a:p>
                  <a:p>
                    <a:r>
                      <a:rPr lang="ru-RU" sz="1200" dirty="0" smtClean="0"/>
                      <a:t>31626,31 (5,36%)</a:t>
                    </a:r>
                    <a:endParaRPr lang="ru-RU" sz="140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Дошкольное</c:v>
                </c:pt>
                <c:pt idx="1">
                  <c:v>Общее</c:v>
                </c:pt>
                <c:pt idx="2">
                  <c:v>Дополнительное</c:v>
                </c:pt>
                <c:pt idx="3">
                  <c:v>Молодежная политика</c:v>
                </c:pt>
                <c:pt idx="4">
                  <c:v>Другие вопросы</c:v>
                </c:pt>
              </c:strCache>
            </c:strRef>
          </c:cat>
          <c:val>
            <c:numRef>
              <c:f>Лист1!$B$2:$B$6</c:f>
              <c:numCache>
                <c:formatCode>0.00</c:formatCode>
                <c:ptCount val="5"/>
                <c:pt idx="0">
                  <c:v>28.94</c:v>
                </c:pt>
                <c:pt idx="1">
                  <c:v>55.09</c:v>
                </c:pt>
                <c:pt idx="2">
                  <c:v>10.57</c:v>
                </c:pt>
                <c:pt idx="3">
                  <c:v>0.04</c:v>
                </c:pt>
                <c:pt idx="4">
                  <c:v>5.36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11189332137699"/>
          <c:y val="4.0312187534718366E-2"/>
          <c:w val="0.75416669973177586"/>
          <c:h val="0.60369995926378539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Дошкольное образование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Лист1!$B$2:$B$3</c:f>
              <c:numCache>
                <c:formatCode>0.0</c:formatCode>
                <c:ptCount val="2"/>
                <c:pt idx="0">
                  <c:v>165141.70000000001</c:v>
                </c:pt>
                <c:pt idx="1">
                  <c:v>170916.14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Общее образование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Лист1!$C$2:$C$3</c:f>
              <c:numCache>
                <c:formatCode>0.0</c:formatCode>
                <c:ptCount val="2"/>
                <c:pt idx="0">
                  <c:v>307908.40000000002</c:v>
                </c:pt>
                <c:pt idx="1">
                  <c:v>325332.8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Дополнительное образование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Лист1!$D$2:$D$3</c:f>
              <c:numCache>
                <c:formatCode>0.0</c:formatCode>
                <c:ptCount val="2"/>
                <c:pt idx="0" formatCode="General">
                  <c:v>55212.7</c:v>
                </c:pt>
                <c:pt idx="1">
                  <c:v>62394.85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Другие вопросы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1.574725824114781E-2"/>
                  <c:y val="-6.8715308688644984E-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597806592918247E-2"/>
                  <c:y val="-6.8715308688645088E-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Лист1!$E$2:$E$3</c:f>
              <c:numCache>
                <c:formatCode>0.0</c:formatCode>
                <c:ptCount val="2"/>
                <c:pt idx="0">
                  <c:v>28859.8</c:v>
                </c:pt>
                <c:pt idx="1">
                  <c:v>31626.31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Молодежная политика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149451648229562E-2"/>
                  <c:y val="-3.8973303110621194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9839581316361676E-2"/>
                  <c:y val="-4.0429310163228614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Лист1!$F$2:$F$3</c:f>
              <c:numCache>
                <c:formatCode>0.0</c:formatCode>
                <c:ptCount val="2"/>
                <c:pt idx="0">
                  <c:v>219</c:v>
                </c:pt>
                <c:pt idx="1">
                  <c:v>234.31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6529024"/>
        <c:axId val="126451008"/>
        <c:axId val="0"/>
      </c:bar3DChart>
      <c:catAx>
        <c:axId val="126529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6451008"/>
        <c:crosses val="autoZero"/>
        <c:auto val="1"/>
        <c:lblAlgn val="ctr"/>
        <c:lblOffset val="100"/>
        <c:noMultiLvlLbl val="0"/>
      </c:catAx>
      <c:valAx>
        <c:axId val="126451008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low"/>
        <c:txPr>
          <a:bodyPr rot="0"/>
          <a:lstStyle/>
          <a:p>
            <a:pPr>
              <a:defRPr/>
            </a:pPr>
            <a:endParaRPr lang="ru-RU"/>
          </a:p>
        </c:txPr>
        <c:crossAx val="126529024"/>
        <c:crosses val="autoZero"/>
        <c:crossBetween val="between"/>
      </c:valAx>
      <c:spPr>
        <a:ln>
          <a:noFill/>
        </a:ln>
      </c:spPr>
    </c:plotArea>
    <c:legend>
      <c:legendPos val="b"/>
      <c:layout>
        <c:manualLayout>
          <c:xMode val="edge"/>
          <c:yMode val="edge"/>
          <c:x val="0.10448243845921883"/>
          <c:y val="0.73910693699097929"/>
          <c:w val="0.75009225165457805"/>
          <c:h val="0.2454920796097447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169309034249967"/>
          <c:y val="7.0397028854173746E-2"/>
          <c:w val="0.76613023792966761"/>
          <c:h val="0.7565432199075724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Культура</c:v>
                </c:pt>
              </c:strCache>
            </c:strRef>
          </c:tx>
          <c:explosion val="5"/>
          <c:dPt>
            <c:idx val="0"/>
            <c:bubble3D val="0"/>
            <c:explosion val="10"/>
            <c:spPr>
              <a:solidFill>
                <a:srgbClr val="00B0F0"/>
              </a:solidFill>
              <a:ln>
                <a:solidFill>
                  <a:schemeClr val="accent1"/>
                </a:solidFill>
              </a:ln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explosion val="0"/>
          </c:dPt>
          <c:dPt>
            <c:idx val="3"/>
            <c:bubble3D val="0"/>
          </c:dPt>
          <c:dPt>
            <c:idx val="4"/>
            <c:bubble3D val="0"/>
          </c:dPt>
          <c:dLbls>
            <c:dLbl>
              <c:idx val="0"/>
              <c:layout>
                <c:manualLayout>
                  <c:x val="-4.5146561218849482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Дворцы и дома </a:t>
                    </a:r>
                    <a:r>
                      <a:rPr lang="ru-RU" sz="1300" dirty="0" smtClean="0"/>
                      <a:t>культуры –</a:t>
                    </a:r>
                  </a:p>
                  <a:p>
                    <a:r>
                      <a:rPr lang="ru-RU" sz="1300" dirty="0" smtClean="0"/>
                      <a:t>82 118,1 (51,5%)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2974552896043101E-2"/>
                  <c:y val="-8.0455198178643522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Музеи и постоянные </a:t>
                    </a:r>
                    <a:r>
                      <a:rPr lang="ru-RU" sz="1300" dirty="0" smtClean="0"/>
                      <a:t>выставки – </a:t>
                    </a:r>
                  </a:p>
                  <a:p>
                    <a:r>
                      <a:rPr lang="ru-RU" sz="1300" dirty="0" smtClean="0"/>
                      <a:t>978,4(0,6%)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separator>; </c:separator>
            </c:dLbl>
            <c:dLbl>
              <c:idx val="2"/>
              <c:layout>
                <c:manualLayout>
                  <c:x val="-1.2155542388294305E-2"/>
                  <c:y val="9.7937501140006003E-2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 smtClean="0"/>
                      <a:t>Библиотеки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– </a:t>
                    </a:r>
                  </a:p>
                  <a:p>
                    <a:r>
                      <a:rPr lang="ru-RU" sz="1300" dirty="0" smtClean="0"/>
                      <a:t>28443,80 (17,8%)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0.19218920805781528"/>
                  <c:y val="-0.12372174236030159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 smtClean="0"/>
                      <a:t>Выплаты стимулирующего характера-  </a:t>
                    </a:r>
                  </a:p>
                  <a:p>
                    <a:r>
                      <a:rPr lang="ru-RU" sz="1300" dirty="0" smtClean="0"/>
                      <a:t>5 281,6</a:t>
                    </a:r>
                    <a:r>
                      <a:rPr lang="ru-RU" sz="1300" baseline="0" dirty="0" smtClean="0"/>
                      <a:t> </a:t>
                    </a:r>
                    <a:r>
                      <a:rPr lang="ru-RU" sz="1300" dirty="0" smtClean="0"/>
                      <a:t>(3,3%)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0.40717355136123423"/>
                  <c:y val="0.25790728890819747"/>
                </c:manualLayout>
              </c:layout>
              <c:tx>
                <c:rich>
                  <a:bodyPr/>
                  <a:lstStyle/>
                  <a:p>
                    <a:r>
                      <a:rPr lang="ru-RU" sz="1300" dirty="0"/>
                      <a:t>Другие </a:t>
                    </a:r>
                    <a:r>
                      <a:rPr lang="ru-RU" sz="1300" dirty="0" smtClean="0"/>
                      <a:t>вопросы – </a:t>
                    </a:r>
                  </a:p>
                  <a:p>
                    <a:r>
                      <a:rPr lang="ru-RU" sz="1300" dirty="0" smtClean="0"/>
                      <a:t>42810,9 (27%)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7.588148641920445E-3"/>
                  <c:y val="-2.4605475013555707E-2"/>
                </c:manualLayout>
              </c:layout>
              <c:showLegendKey val="0"/>
              <c:showVal val="1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3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>
                  <a:solidFill>
                    <a:schemeClr val="bg1">
                      <a:lumMod val="75000"/>
                    </a:schemeClr>
                  </a:solidFill>
                </a:ln>
              </c:spPr>
            </c:leaderLines>
          </c:dLbls>
          <c:cat>
            <c:strRef>
              <c:f>Лист1!$A$2:$A$6</c:f>
              <c:strCache>
                <c:ptCount val="5"/>
                <c:pt idx="0">
                  <c:v>Дворцы и дома культуры</c:v>
                </c:pt>
                <c:pt idx="1">
                  <c:v>Музеи и постоянные выставки</c:v>
                </c:pt>
                <c:pt idx="2">
                  <c:v>Библиотеки</c:v>
                </c:pt>
                <c:pt idx="3">
                  <c:v>Другие вопросы в области культуры</c:v>
                </c:pt>
                <c:pt idx="4">
                  <c:v>Выплаты стимулирующего характера работникам культуры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51.5</c:v>
                </c:pt>
                <c:pt idx="1">
                  <c:v>0.6</c:v>
                </c:pt>
                <c:pt idx="2">
                  <c:v>17.8</c:v>
                </c:pt>
                <c:pt idx="3" formatCode="#,##0">
                  <c:v>26.8</c:v>
                </c:pt>
                <c:pt idx="4">
                  <c:v>3.3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403376589593024"/>
          <c:y val="4.3678850498092801E-2"/>
          <c:w val="0.7459662341040697"/>
          <c:h val="0.6284468036613962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Дворцы и ДК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-6.4525350841776422E-2"/>
                  <c:y val="-4.7031811280228127E-3"/>
                </c:manualLayout>
              </c:layout>
              <c:tx>
                <c:rich>
                  <a:bodyPr/>
                  <a:lstStyle/>
                  <a:p>
                    <a:r>
                      <a:rPr lang="ru-RU" sz="1100" baseline="0" dirty="0" smtClean="0"/>
                      <a:t>91752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4413520448947486E-2"/>
                  <c:y val="-4.7031811280228986E-3"/>
                </c:manualLayout>
              </c:layout>
              <c:tx>
                <c:rich>
                  <a:bodyPr/>
                  <a:lstStyle/>
                  <a:p>
                    <a:r>
                      <a:rPr lang="ru-RU" sz="1100" baseline="0" dirty="0" smtClean="0"/>
                      <a:t>82118</a:t>
                    </a:r>
                    <a:endParaRPr lang="ru-RU" sz="1100" baseline="0" dirty="0" smtClean="0"/>
                  </a:p>
                  <a:p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Лист1!$B$2:$B$3</c:f>
              <c:numCache>
                <c:formatCode>0.0</c:formatCode>
                <c:ptCount val="2"/>
                <c:pt idx="0">
                  <c:v>91751.6</c:v>
                </c:pt>
                <c:pt idx="1">
                  <c:v>82118.100000000006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Музеи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</c:spPr>
          <c:invertIfNegative val="0"/>
          <c:dLbls>
            <c:dLbl>
              <c:idx val="0"/>
              <c:layout>
                <c:manualLayout>
                  <c:x val="-8.1732449782002503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1212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6.4525350841776311E-2"/>
                  <c:y val="-4.7033662926341518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978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Лист1!$C$2:$C$3</c:f>
              <c:numCache>
                <c:formatCode>0.0</c:formatCode>
                <c:ptCount val="2"/>
                <c:pt idx="0">
                  <c:v>1212.0999999999999</c:v>
                </c:pt>
                <c:pt idx="1">
                  <c:v>978.4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Библиотеки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4525350841776352E-2"/>
                  <c:y val="-4.7031811280227693E-3"/>
                </c:manualLayout>
              </c:layout>
              <c:tx>
                <c:rich>
                  <a:bodyPr/>
                  <a:lstStyle/>
                  <a:p>
                    <a:r>
                      <a:rPr lang="ru-RU" sz="1100" baseline="0" dirty="0" smtClean="0"/>
                      <a:t>20297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441352044894748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sz="1100" baseline="0" dirty="0" smtClean="0"/>
                      <a:t>28444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Лист1!$D$2:$D$3</c:f>
              <c:numCache>
                <c:formatCode>0.0</c:formatCode>
                <c:ptCount val="2"/>
                <c:pt idx="0">
                  <c:v>29296.5</c:v>
                </c:pt>
                <c:pt idx="1">
                  <c:v>28443.8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Другие вопросы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8827379613647224E-2"/>
                  <c:y val="4.703181128022791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18196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4413520448947327E-2"/>
                  <c:y val="2.155599782004496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r>
                      <a:rPr lang="ru-RU" dirty="0" smtClean="0"/>
                      <a:t>2811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Лист1!$E$2:$E$3</c:f>
              <c:numCache>
                <c:formatCode>0.0</c:formatCode>
                <c:ptCount val="2"/>
                <c:pt idx="0">
                  <c:v>18196</c:v>
                </c:pt>
                <c:pt idx="1">
                  <c:v>42810.9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Выплаты стимулирующие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8.6034478553873459E-2"/>
                  <c:y val="-7.0547716920341969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5272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7.3128730954013316E-2"/>
                  <c:y val="-2.3515905640114063E-3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528</a:t>
                    </a:r>
                    <a:r>
                      <a:rPr lang="ru-RU" smtClean="0"/>
                      <a:t>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lang="ru-RU" sz="11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Лист1!$F$2:$F$3</c:f>
              <c:numCache>
                <c:formatCode>0.0</c:formatCode>
                <c:ptCount val="2"/>
                <c:pt idx="0">
                  <c:v>5272.3</c:v>
                </c:pt>
                <c:pt idx="1">
                  <c:v>5281.6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6528000"/>
        <c:axId val="134060800"/>
        <c:axId val="0"/>
      </c:bar3DChart>
      <c:catAx>
        <c:axId val="126528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4060800"/>
        <c:crosses val="autoZero"/>
        <c:auto val="1"/>
        <c:lblAlgn val="ctr"/>
        <c:lblOffset val="100"/>
        <c:noMultiLvlLbl val="0"/>
      </c:catAx>
      <c:valAx>
        <c:axId val="134060800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000" baseline="0"/>
            </a:pPr>
            <a:endParaRPr lang="ru-RU"/>
          </a:p>
        </c:txPr>
        <c:crossAx val="1265280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9037180150714961"/>
          <c:y val="0.73385901566492617"/>
          <c:w val="0.56185660942822069"/>
          <c:h val="0.26442432322334558"/>
        </c:manualLayout>
      </c:layout>
      <c:overlay val="0"/>
      <c:txPr>
        <a:bodyPr/>
        <a:lstStyle/>
        <a:p>
          <a:pPr>
            <a:defRPr sz="11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0"/>
      <c:rAngAx val="0"/>
      <c:perspective val="2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социальная политика</c:v>
                </c:pt>
              </c:strCache>
            </c:strRef>
          </c:tx>
          <c:dPt>
            <c:idx val="0"/>
            <c:bubble3D val="0"/>
            <c:explosion val="7"/>
            <c:spPr>
              <a:solidFill>
                <a:srgbClr val="00B0F0"/>
              </a:solidFill>
            </c:spPr>
          </c:dPt>
          <c:dPt>
            <c:idx val="1"/>
            <c:bubble3D val="0"/>
            <c:explosion val="3"/>
          </c:dPt>
          <c:dPt>
            <c:idx val="2"/>
            <c:bubble3D val="0"/>
            <c:explosion val="8"/>
          </c:dPt>
          <c:dPt>
            <c:idx val="3"/>
            <c:bubble3D val="0"/>
            <c:explosion val="18"/>
          </c:dPt>
          <c:dLbls>
            <c:dLbl>
              <c:idx val="0"/>
              <c:layout>
                <c:manualLayout>
                  <c:x val="-1.4697441025071289E-2"/>
                  <c:y val="0.4605530977486747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Мероприятия </a:t>
                    </a:r>
                    <a:r>
                      <a:rPr lang="ru-RU" sz="1200" dirty="0"/>
                      <a:t>по озране семьи и </a:t>
                    </a:r>
                    <a:r>
                      <a:rPr lang="ru-RU" sz="1200" dirty="0" smtClean="0"/>
                      <a:t>детства -127009,54 (38,5%)</a:t>
                    </a:r>
                    <a:endParaRPr lang="ru-RU" sz="120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501043093977212E-3"/>
                  <c:y val="7.6174786549421447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Социальное и пенсионное </a:t>
                    </a:r>
                    <a:r>
                      <a:rPr lang="ru-RU" sz="1200" dirty="0" smtClean="0"/>
                      <a:t>обеспечение  - 118880,32 (36,0%)</a:t>
                    </a:r>
                    <a:endParaRPr lang="ru-RU" sz="120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53326019331186"/>
                  <c:y val="-9.2767470281079883E-3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Расходы на функционирование </a:t>
                    </a:r>
                    <a:r>
                      <a:rPr lang="ru-RU" sz="1200" dirty="0" smtClean="0"/>
                      <a:t>учреждений – 84238,62 (25,5%)</a:t>
                    </a:r>
                    <a:endParaRPr lang="ru-RU" sz="130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0.1678712010393906"/>
                  <c:y val="-5.6999885584852097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Другие </a:t>
                    </a:r>
                    <a:r>
                      <a:rPr lang="ru-RU" sz="1200" dirty="0"/>
                      <a:t>вопросы </a:t>
                    </a:r>
                    <a:r>
                      <a:rPr lang="ru-RU" sz="1200" dirty="0" smtClean="0"/>
                      <a:t>- 236,3 (0%)</a:t>
                    </a:r>
                    <a:endParaRPr lang="ru-RU" sz="1300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Мероприятия по озране семьи и детства</c:v>
                </c:pt>
                <c:pt idx="1">
                  <c:v>Социальное и пенсионное обеспечение </c:v>
                </c:pt>
                <c:pt idx="2">
                  <c:v>Расходы на функционирование учреждений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#,##0.0">
                  <c:v>38.5</c:v>
                </c:pt>
                <c:pt idx="1">
                  <c:v>36</c:v>
                </c:pt>
                <c:pt idx="2">
                  <c:v>25.5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Охрана семьи и детства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111563.5</c:v>
                </c:pt>
                <c:pt idx="1">
                  <c:v>127009.54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Социальное и пенсионное обеспечение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105549.3</c:v>
                </c:pt>
                <c:pt idx="1">
                  <c:v>118880.32000000001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Расходы на функционирование учреждений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76657.5</c:v>
                </c:pt>
                <c:pt idx="1">
                  <c:v>84238.62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1353728"/>
        <c:axId val="196010560"/>
        <c:axId val="0"/>
      </c:bar3DChart>
      <c:catAx>
        <c:axId val="201353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96010560"/>
        <c:crosses val="autoZero"/>
        <c:auto val="1"/>
        <c:lblAlgn val="ctr"/>
        <c:lblOffset val="100"/>
        <c:noMultiLvlLbl val="0"/>
      </c:catAx>
      <c:valAx>
        <c:axId val="196010560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crossAx val="2013537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544387663443787E-2"/>
          <c:y val="0.68832681785357186"/>
          <c:w val="0.91439777147198442"/>
          <c:h val="0.2984454852238639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143" b="0" i="0" u="none" strike="noStrike" baseline="0">
                <a:solidFill>
                  <a:srgbClr val="FF0000"/>
                </a:solidFill>
                <a:latin typeface="Lucida Sans Unicode"/>
                <a:ea typeface="Lucida Sans Unicode"/>
                <a:cs typeface="Lucida Sans Unicode"/>
              </a:defRPr>
            </a:pPr>
            <a:r>
              <a:rPr lang="ru-RU" sz="1800" b="0" dirty="0">
                <a:solidFill>
                  <a:schemeClr val="tx1"/>
                </a:solidFill>
              </a:rPr>
              <a:t>Удельный вес расходов, направленных на реализацию программ в </a:t>
            </a:r>
            <a:r>
              <a:rPr lang="ru-RU" sz="1800" b="0" dirty="0" smtClean="0">
                <a:solidFill>
                  <a:schemeClr val="tx1"/>
                </a:solidFill>
              </a:rPr>
              <a:t>2019 году в общей сумме расходов бюджета Тяжинского</a:t>
            </a:r>
            <a:r>
              <a:rPr lang="ru-RU" sz="1800" b="0" baseline="0" dirty="0" smtClean="0">
                <a:solidFill>
                  <a:schemeClr val="tx1"/>
                </a:solidFill>
              </a:rPr>
              <a:t> муниципального района</a:t>
            </a:r>
            <a:endParaRPr lang="ru-RU" sz="1800" b="0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1032741617357002"/>
          <c:y val="5.5206951230306342E-3"/>
        </c:manualLayout>
      </c:layout>
      <c:overlay val="0"/>
    </c:title>
    <c:autoTitleDeleted val="0"/>
    <c:view3D>
      <c:rotX val="30"/>
      <c:rotY val="1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6111840063747724E-2"/>
          <c:y val="0.27074040461177729"/>
          <c:w val="0.62437243562975764"/>
          <c:h val="0.7188159651716753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rgbClr val="00B050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1.78932465358255E-2"/>
                  <c:y val="-9.132384315303653E-2"/>
                </c:manualLayout>
              </c:layout>
              <c:tx>
                <c:rich>
                  <a:bodyPr/>
                  <a:lstStyle/>
                  <a:p>
                    <a:pPr>
                      <a:defRPr sz="1786" b="0" i="0" u="none" strike="noStrike" baseline="0">
                        <a:solidFill>
                          <a:schemeClr val="tx1"/>
                        </a:solidFill>
                        <a:latin typeface="Lucida Sans Unicode"/>
                        <a:ea typeface="Lucida Sans Unicode"/>
                        <a:cs typeface="Lucida Sans Unicode"/>
                      </a:defRPr>
                    </a:pPr>
                    <a:r>
                      <a:rPr lang="ru-RU" dirty="0" smtClean="0"/>
                      <a:t>1 289 965,28 (96,29</a:t>
                    </a:r>
                    <a:r>
                      <a:rPr lang="en-US" dirty="0" smtClean="0"/>
                      <a:t>%</a:t>
                    </a:r>
                    <a:r>
                      <a:rPr lang="ru-RU" dirty="0" smtClean="0"/>
                      <a:t>)</a:t>
                    </a:r>
                    <a:endParaRPr lang="en-US" dirty="0"/>
                  </a:p>
                </c:rich>
              </c:tx>
              <c:numFmt formatCode="0.0%" sourceLinked="0"/>
              <c:spPr/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2.350241735592597E-2"/>
                  <c:y val="4.6342731116636372E-2"/>
                </c:manualLayout>
              </c:layout>
              <c:tx>
                <c:rich>
                  <a:bodyPr/>
                  <a:lstStyle/>
                  <a:p>
                    <a:pPr>
                      <a:defRPr sz="1786" b="0" i="0" u="none" strike="noStrike" baseline="0">
                        <a:solidFill>
                          <a:schemeClr val="tx1"/>
                        </a:solidFill>
                        <a:latin typeface="Lucida Sans Unicode"/>
                        <a:ea typeface="Lucida Sans Unicode"/>
                        <a:cs typeface="Lucida Sans Unicode"/>
                      </a:defRPr>
                    </a:pPr>
                    <a:r>
                      <a:rPr lang="ru-RU" dirty="0" smtClean="0"/>
                      <a:t>49 639,17 (3,71</a:t>
                    </a:r>
                    <a:r>
                      <a:rPr lang="en-US" dirty="0" smtClean="0"/>
                      <a:t>%</a:t>
                    </a:r>
                    <a:r>
                      <a:rPr lang="ru-RU" dirty="0" smtClean="0"/>
                      <a:t>)</a:t>
                    </a:r>
                    <a:endParaRPr lang="en-US" dirty="0"/>
                  </a:p>
                </c:rich>
              </c:tx>
              <c:numFmt formatCode="0.0%" sourceLinked="0"/>
              <c:spPr/>
              <c:showLegendKey val="0"/>
              <c:showVal val="1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786" b="0" i="0" u="none" strike="noStrike" baseline="0">
                    <a:solidFill>
                      <a:schemeClr val="tx1"/>
                    </a:solidFill>
                    <a:latin typeface="Lucida Sans Unicode"/>
                    <a:ea typeface="Lucida Sans Unicode"/>
                    <a:cs typeface="Lucida Sans Unicode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расходы в рамках программ</c:v>
                </c:pt>
                <c:pt idx="1">
                  <c:v>непрограммные расходы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1289965.28</c:v>
                </c:pt>
                <c:pt idx="1">
                  <c:v>49639.17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205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08" b="0" i="0" u="none" strike="noStrike" baseline="0">
                <a:solidFill>
                  <a:schemeClr val="tx1"/>
                </a:solidFill>
                <a:latin typeface="Lucida Sans Unicode"/>
                <a:ea typeface="Lucida Sans Unicode"/>
                <a:cs typeface="Lucida Sans Unicode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508" b="0" i="0" u="none" strike="noStrike" baseline="0">
                <a:solidFill>
                  <a:schemeClr val="tx1"/>
                </a:solidFill>
                <a:latin typeface="Lucida Sans Unicode"/>
                <a:ea typeface="Lucida Sans Unicode"/>
                <a:cs typeface="Lucida Sans Unicode"/>
              </a:defRPr>
            </a:pPr>
            <a:endParaRPr lang="ru-RU"/>
          </a:p>
        </c:txPr>
      </c:legendEntry>
      <c:layout>
        <c:manualLayout>
          <c:xMode val="edge"/>
          <c:yMode val="edge"/>
          <c:x val="0.62055928172731767"/>
          <c:y val="0.27521430668624047"/>
          <c:w val="0.33249789774316263"/>
          <c:h val="0.26075262594432397"/>
        </c:manualLayout>
      </c:layout>
      <c:overlay val="0"/>
      <c:txPr>
        <a:bodyPr/>
        <a:lstStyle/>
        <a:p>
          <a:pPr>
            <a:defRPr sz="1508" b="0" i="0" u="none" strike="noStrike" baseline="0">
              <a:solidFill>
                <a:srgbClr val="FF0000"/>
              </a:solidFill>
              <a:latin typeface="Lucida Sans Unicode"/>
              <a:ea typeface="Lucida Sans Unicode"/>
              <a:cs typeface="Lucida Sans Unicode"/>
            </a:defRPr>
          </a:pPr>
          <a:endParaRPr lang="ru-RU"/>
        </a:p>
      </c:txPr>
    </c:legend>
    <c:plotVisOnly val="1"/>
    <c:dispBlanksAs val="zero"/>
    <c:showDLblsOverMax val="0"/>
  </c:chart>
  <c:spPr>
    <a:noFill/>
  </c:spPr>
  <c:txPr>
    <a:bodyPr/>
    <a:lstStyle/>
    <a:p>
      <a:pPr>
        <a:defRPr sz="1786" b="0" i="0" u="none" strike="noStrike" baseline="0">
          <a:solidFill>
            <a:srgbClr val="C0C0C0"/>
          </a:solidFill>
          <a:latin typeface="Lucida Sans Unicode"/>
          <a:ea typeface="Lucida Sans Unicode"/>
          <a:cs typeface="Lucida Sans Unicode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3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677879080904359"/>
          <c:y val="4.2244941517405585E-2"/>
          <c:w val="0.56328832251231753"/>
          <c:h val="0.850948152017184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 на доходы физических лиц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1.4619883040935672E-2"/>
                  <c:y val="5.61206656176079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9239766081871399E-2"/>
                  <c:y val="-5.61206656176079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78318.5</c:v>
                </c:pt>
                <c:pt idx="1">
                  <c:v>84173.58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налоги на совокупный доход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3.5087719298245612E-2"/>
                  <c:y val="-1.1224133123521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6549707602339235E-2"/>
                  <c:y val="-1.1224133123521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9575.5</c:v>
                </c:pt>
                <c:pt idx="1">
                  <c:v>10858.6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транспортный налог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3.3625730994152045E-2"/>
                  <c:y val="-5.05085990558471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081756227839996E-2"/>
                  <c:y val="-3.3672620318067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524</c:v>
                </c:pt>
                <c:pt idx="1">
                  <c:v>540.32000000000005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гос. пошлина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2.4853801169590642E-2"/>
                  <c:y val="-2.2094750243152726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62573099415204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Лист1!$E$2:$E$3</c:f>
              <c:numCache>
                <c:formatCode>#,##0.0</c:formatCode>
                <c:ptCount val="2"/>
                <c:pt idx="0">
                  <c:v>2405.8000000000002</c:v>
                </c:pt>
                <c:pt idx="1">
                  <c:v>2578.4299999999998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ylinder"/>
        <c:axId val="89138176"/>
        <c:axId val="61809216"/>
        <c:axId val="0"/>
      </c:bar3DChart>
      <c:catAx>
        <c:axId val="89138176"/>
        <c:scaling>
          <c:orientation val="minMax"/>
        </c:scaling>
        <c:delete val="0"/>
        <c:axPos val="b"/>
        <c:majorTickMark val="out"/>
        <c:minorTickMark val="none"/>
        <c:tickLblPos val="nextTo"/>
        <c:crossAx val="61809216"/>
        <c:crosses val="autoZero"/>
        <c:auto val="1"/>
        <c:lblAlgn val="ctr"/>
        <c:lblOffset val="100"/>
        <c:noMultiLvlLbl val="0"/>
      </c:catAx>
      <c:valAx>
        <c:axId val="61809216"/>
        <c:scaling>
          <c:orientation val="minMax"/>
        </c:scaling>
        <c:delete val="0"/>
        <c:axPos val="l"/>
        <c:numFmt formatCode="#,##0.0" sourceLinked="1"/>
        <c:majorTickMark val="out"/>
        <c:minorTickMark val="none"/>
        <c:tickLblPos val="nextTo"/>
        <c:crossAx val="891381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006860984482205E-2"/>
          <c:y val="3.5403288523497389E-2"/>
          <c:w val="0.61504708293042332"/>
          <c:h val="0.8750873976965521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 от использования имущества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1.169590643274856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 formatCode="General">
                  <c:v>6904.85</c:v>
                </c:pt>
                <c:pt idx="1">
                  <c:v>6134.69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Платежи при пользовании природными ресурсами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1.6081871345029239E-2"/>
                  <c:y val="-3.5274043624782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157894736842158E-2"/>
                  <c:y val="-8.622399128017984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507.19</c:v>
                </c:pt>
                <c:pt idx="1">
                  <c:v>475.44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Доходы от оказания платных услуг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2.6802809280042091E-17"/>
                  <c:y val="-2.3515905640114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3099415204678359E-3"/>
                  <c:y val="-5.1734992408250934E-2"/>
                </c:manualLayout>
              </c:layout>
              <c:numFmt formatCode="0.0" sourceLinked="0"/>
              <c:spPr/>
              <c:txPr>
                <a:bodyPr/>
                <a:lstStyle/>
                <a:p>
                  <a:pPr>
                    <a:defRPr sz="1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151.66999999999999</c:v>
                </c:pt>
                <c:pt idx="1">
                  <c:v>492.31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Доходы от продажи имущества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0"/>
              <c:layout>
                <c:manualLayout>
                  <c:x val="2.339181286549707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485380116959053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Лист1!$E$2:$E$3</c:f>
              <c:numCache>
                <c:formatCode>#,##0.00</c:formatCode>
                <c:ptCount val="2"/>
                <c:pt idx="0">
                  <c:v>3038</c:v>
                </c:pt>
                <c:pt idx="1">
                  <c:v>238.29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Штрафы, санкции, возмещение ущерба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46783625730994E-2"/>
                  <c:y val="-8.622399128017984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8011695906432746E-2"/>
                  <c:y val="-4.70318112802281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Лист1!$F$2:$F$3</c:f>
              <c:numCache>
                <c:formatCode>#,##0.00</c:formatCode>
                <c:ptCount val="2"/>
                <c:pt idx="0" formatCode="General">
                  <c:v>868.42</c:v>
                </c:pt>
                <c:pt idx="1">
                  <c:v>937.48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Прочие неналоговые доходы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8.771929824561403E-3"/>
                  <c:y val="-2.35159056401140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2018 год</c:v>
                </c:pt>
                <c:pt idx="1">
                  <c:v>2019 год</c:v>
                </c:pt>
              </c:strCache>
            </c:strRef>
          </c:cat>
          <c:val>
            <c:numRef>
              <c:f>Лист1!$G$2:$G$3</c:f>
              <c:numCache>
                <c:formatCode>General</c:formatCode>
                <c:ptCount val="2"/>
                <c:pt idx="0">
                  <c:v>0</c:v>
                </c:pt>
                <c:pt idx="1">
                  <c:v>48.75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ylinder"/>
        <c:axId val="89137152"/>
        <c:axId val="88857920"/>
        <c:axId val="0"/>
      </c:bar3DChart>
      <c:catAx>
        <c:axId val="89137152"/>
        <c:scaling>
          <c:orientation val="minMax"/>
        </c:scaling>
        <c:delete val="0"/>
        <c:axPos val="b"/>
        <c:majorTickMark val="out"/>
        <c:minorTickMark val="none"/>
        <c:tickLblPos val="nextTo"/>
        <c:crossAx val="88857920"/>
        <c:crosses val="autoZero"/>
        <c:auto val="1"/>
        <c:lblAlgn val="ctr"/>
        <c:lblOffset val="100"/>
        <c:noMultiLvlLbl val="0"/>
      </c:catAx>
      <c:valAx>
        <c:axId val="888579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89137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646336971036515"/>
          <c:y val="2.525663815131652E-2"/>
          <c:w val="0.26844891099138923"/>
          <c:h val="0.97474336184868349"/>
        </c:manualLayout>
      </c:layout>
      <c:overlay val="0"/>
      <c:txPr>
        <a:bodyPr/>
        <a:lstStyle/>
        <a:p>
          <a:pPr>
            <a:defRPr sz="1400" b="1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layout/>
      <c:overlay val="0"/>
    </c:title>
    <c:autoTitleDeleted val="0"/>
    <c:view3D>
      <c:rotX val="20"/>
      <c:rotY val="5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592486953561902"/>
          <c:y val="0.17870056199772885"/>
          <c:w val="0.77578239266007676"/>
          <c:h val="0.68022546443234788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00B0F0"/>
            </a:solidFill>
          </c:spPr>
          <c:explosion val="9"/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</c:dPt>
          <c:dPt>
            <c:idx val="3"/>
            <c:bubble3D val="0"/>
            <c:spPr>
              <a:solidFill>
                <a:srgbClr val="C00000"/>
              </a:solidFill>
            </c:spPr>
          </c:dPt>
          <c:dLbls>
            <c:dLbl>
              <c:idx val="0"/>
              <c:layout>
                <c:manualLayout>
                  <c:x val="-4.832659802716005E-2"/>
                  <c:y val="0.18242960156065471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Дотация –</a:t>
                    </a:r>
                  </a:p>
                  <a:p>
                    <a:r>
                      <a:rPr lang="ru-RU" sz="1600" dirty="0" smtClean="0"/>
                      <a:t>526 717,0 (43,42%)</a:t>
                    </a:r>
                    <a:endParaRPr lang="ru-RU" sz="160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0120098503777665"/>
                  <c:y val="-2.4159699015471716E-3"/>
                </c:manualLayout>
              </c:layout>
              <c:tx>
                <c:rich>
                  <a:bodyPr/>
                  <a:lstStyle/>
                  <a:p>
                    <a:pPr>
                      <a:defRPr sz="1600"/>
                    </a:pPr>
                    <a:r>
                      <a:rPr lang="ru-RU" sz="1600" dirty="0" smtClean="0"/>
                      <a:t>Субсидии –</a:t>
                    </a:r>
                  </a:p>
                  <a:p>
                    <a:pPr>
                      <a:defRPr sz="1600"/>
                    </a:pPr>
                    <a:r>
                      <a:rPr lang="ru-RU" sz="1600" dirty="0" smtClean="0"/>
                      <a:t>52 872,25 (4,36%)</a:t>
                    </a:r>
                    <a:endParaRPr lang="ru-RU" sz="1600" dirty="0"/>
                  </a:p>
                </c:rich>
              </c:tx>
              <c:numFmt formatCode="0.0%" sourceLinked="0"/>
              <c:spPr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7746584861432336E-2"/>
                  <c:y val="-0.19552174754503918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Субвенции –</a:t>
                    </a:r>
                  </a:p>
                  <a:p>
                    <a:r>
                      <a:rPr lang="ru-RU" sz="1600" dirty="0" smtClean="0"/>
                      <a:t>626 322,64 (51,63%)</a:t>
                    </a:r>
                    <a:endParaRPr lang="ru-RU" sz="160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6.6026172562859017E-2"/>
                  <c:y val="-3.7475908302729288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Иные межбюджетные </a:t>
                    </a:r>
                    <a:r>
                      <a:rPr lang="ru-RU" sz="1600" dirty="0" smtClean="0"/>
                      <a:t>трансферты - </a:t>
                    </a:r>
                    <a:r>
                      <a:rPr lang="ru-RU" sz="1600" dirty="0"/>
                      <a:t>
</a:t>
                    </a:r>
                    <a:r>
                      <a:rPr lang="ru-RU" sz="1600" dirty="0" smtClean="0"/>
                      <a:t> 7 100</a:t>
                    </a:r>
                    <a:r>
                      <a:rPr lang="ru-RU" sz="1600" baseline="0" dirty="0" smtClean="0"/>
                      <a:t>,0 (</a:t>
                    </a:r>
                    <a:r>
                      <a:rPr lang="ru-RU" sz="1600" dirty="0" smtClean="0"/>
                      <a:t>0,59%)</a:t>
                    </a:r>
                    <a:endParaRPr lang="ru-RU" sz="1600" dirty="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Sheet1!$B$1:$E$1</c:f>
              <c:strCache>
                <c:ptCount val="4"/>
                <c:pt idx="0">
                  <c:v>Дотация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Sheet1!$B$2:$E$2</c:f>
              <c:numCache>
                <c:formatCode>0.0</c:formatCode>
                <c:ptCount val="4"/>
                <c:pt idx="0">
                  <c:v>43.42</c:v>
                </c:pt>
                <c:pt idx="1">
                  <c:v>4.3600000000000003</c:v>
                </c:pt>
                <c:pt idx="2">
                  <c:v>51.63</c:v>
                </c:pt>
                <c:pt idx="3">
                  <c:v>0.59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Sheet1!$B$1:$E$1</c:f>
              <c:strCache>
                <c:ptCount val="4"/>
                <c:pt idx="0">
                  <c:v>Дотация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Sheet1!$B$1:$E$1</c:f>
              <c:strCache>
                <c:ptCount val="4"/>
                <c:pt idx="0">
                  <c:v>Дотация</c:v>
                </c:pt>
                <c:pt idx="1">
                  <c:v>Субсидии</c:v>
                </c:pt>
                <c:pt idx="2">
                  <c:v>Субвенции</c:v>
                </c:pt>
                <c:pt idx="3">
                  <c:v>Иные межбюджетные трансферты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0">
                  <c:v>526717</c:v>
                </c:pt>
                <c:pt idx="1">
                  <c:v>52872.25</c:v>
                </c:pt>
                <c:pt idx="2">
                  <c:v>626322.64</c:v>
                </c:pt>
                <c:pt idx="3">
                  <c:v>7100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95340771418789"/>
          <c:y val="8.1577846569236417E-2"/>
          <c:w val="0.80046593738907057"/>
          <c:h val="0.588024793935425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 на содержание ОМСУ</c:v>
                </c:pt>
                <c:pt idx="1">
                  <c:v>Расходы на содержане  МФЦ</c:v>
                </c:pt>
                <c:pt idx="2">
                  <c:v>Расходы на паспортизацию объектов</c:v>
                </c:pt>
                <c:pt idx="3">
                  <c:v>Прочие расходы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31200.9</c:v>
                </c:pt>
                <c:pt idx="1">
                  <c:v>4774.3</c:v>
                </c:pt>
                <c:pt idx="2">
                  <c:v>447.7</c:v>
                </c:pt>
                <c:pt idx="3">
                  <c:v>8164.2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invertIfNegative val="0"/>
          <c:dLbls>
            <c:txPr>
              <a:bodyPr rot="-5400000" vert="horz"/>
              <a:lstStyle/>
              <a:p>
                <a:pPr>
                  <a:defRPr sz="1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Лист1!$A$2:$A$5</c:f>
              <c:strCache>
                <c:ptCount val="4"/>
                <c:pt idx="0">
                  <c:v>Расходы на содержание ОМСУ</c:v>
                </c:pt>
                <c:pt idx="1">
                  <c:v>Расходы на содержане  МФЦ</c:v>
                </c:pt>
                <c:pt idx="2">
                  <c:v>Расходы на паспортизацию объектов</c:v>
                </c:pt>
                <c:pt idx="3">
                  <c:v>Прочие расходы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37468.6</c:v>
                </c:pt>
                <c:pt idx="1">
                  <c:v>5020.3999999999996</c:v>
                </c:pt>
                <c:pt idx="2">
                  <c:v>545.32000000000005</c:v>
                </c:pt>
                <c:pt idx="3">
                  <c:v>7607.89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0"/>
        <c:gapDepth val="110"/>
        <c:shape val="box"/>
        <c:axId val="115024384"/>
        <c:axId val="117222784"/>
        <c:axId val="0"/>
      </c:bar3DChart>
      <c:catAx>
        <c:axId val="115024384"/>
        <c:scaling>
          <c:orientation val="minMax"/>
        </c:scaling>
        <c:delete val="0"/>
        <c:axPos val="b"/>
        <c:numFmt formatCode="#,##0.00" sourceLinked="0"/>
        <c:majorTickMark val="out"/>
        <c:minorTickMark val="none"/>
        <c:tickLblPos val="nextTo"/>
        <c:txPr>
          <a:bodyPr rot="-5400000" vert="horz" anchor="ctr" anchorCtr="0"/>
          <a:lstStyle/>
          <a:p>
            <a:pPr>
              <a:defRPr sz="1000"/>
            </a:pPr>
            <a:endParaRPr lang="ru-RU"/>
          </a:p>
        </c:txPr>
        <c:crossAx val="117222784"/>
        <c:crosses val="autoZero"/>
        <c:auto val="1"/>
        <c:lblAlgn val="ctr"/>
        <c:lblOffset val="100"/>
        <c:tickLblSkip val="1"/>
        <c:noMultiLvlLbl val="0"/>
      </c:catAx>
      <c:valAx>
        <c:axId val="117222784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1502438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ru-RU"/>
          </a:p>
        </c:txPr>
      </c:legendEntry>
      <c:layout>
        <c:manualLayout>
          <c:xMode val="edge"/>
          <c:yMode val="edge"/>
          <c:x val="0.23378878986805021"/>
          <c:y val="0.93995343110024809"/>
          <c:w val="0.5844127075311415"/>
          <c:h val="4.8169778010776577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40"/>
      <c:rAngAx val="0"/>
      <c:perspective val="1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586887431451141E-2"/>
          <c:y val="6.9872491645072463E-2"/>
          <c:w val="0.73621783371975058"/>
          <c:h val="0.6179061936061158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Общегосударственные вопросы</c:v>
                </c:pt>
              </c:strCache>
            </c:strRef>
          </c:tx>
          <c:dPt>
            <c:idx val="0"/>
            <c:bubble3D val="0"/>
            <c:explosion val="9"/>
            <c:spPr>
              <a:solidFill>
                <a:srgbClr val="92D050"/>
              </a:solidFill>
              <a:ln>
                <a:solidFill>
                  <a:srgbClr val="FF6600"/>
                </a:solidFill>
              </a:ln>
            </c:spPr>
          </c:dPt>
          <c:dPt>
            <c:idx val="1"/>
            <c:bubble3D val="0"/>
            <c:explosion val="6"/>
          </c:dPt>
          <c:dPt>
            <c:idx val="2"/>
            <c:bubble3D val="0"/>
            <c:explosion val="17"/>
          </c:dPt>
          <c:dPt>
            <c:idx val="3"/>
            <c:bubble3D val="0"/>
            <c:explosion val="10"/>
          </c:dPt>
          <c:dLbls>
            <c:dLbl>
              <c:idx val="0"/>
              <c:layout>
                <c:manualLayout>
                  <c:x val="0.30320811348830085"/>
                  <c:y val="0.17112456724027661"/>
                </c:manualLayout>
              </c:layout>
              <c:tx>
                <c:rich>
                  <a:bodyPr/>
                  <a:lstStyle/>
                  <a:p>
                    <a:pPr>
                      <a:defRPr sz="1000"/>
                    </a:pPr>
                    <a:r>
                      <a:rPr lang="ru-RU" sz="1000" dirty="0" smtClean="0"/>
                      <a:t>Расходы </a:t>
                    </a:r>
                    <a:r>
                      <a:rPr lang="ru-RU" sz="1000" dirty="0"/>
                      <a:t>на содержание </a:t>
                    </a:r>
                    <a:r>
                      <a:rPr lang="ru-RU" sz="1000" dirty="0" smtClean="0"/>
                      <a:t>ОМСУ – 37 468,60 (73,99)</a:t>
                    </a:r>
                    <a:endParaRPr lang="ru-RU" sz="1000" dirty="0"/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8223840338323063"/>
                  <c:y val="0.11117195686965721"/>
                </c:manualLayout>
              </c:layout>
              <c:tx>
                <c:rich>
                  <a:bodyPr/>
                  <a:lstStyle/>
                  <a:p>
                    <a:pPr>
                      <a:defRPr sz="1000"/>
                    </a:pPr>
                    <a:r>
                      <a:rPr lang="ru-RU" sz="1000" dirty="0"/>
                      <a:t>Расходы на ф</a:t>
                    </a:r>
                    <a:r>
                      <a:rPr lang="ru-RU" sz="1000" dirty="0" smtClean="0"/>
                      <a:t>ункционирование МФЦ – </a:t>
                    </a:r>
                  </a:p>
                  <a:p>
                    <a:pPr>
                      <a:defRPr sz="1000"/>
                    </a:pPr>
                    <a:r>
                      <a:rPr lang="ru-RU" sz="1000" dirty="0" smtClean="0"/>
                      <a:t>5 020,40 (9,91%)</a:t>
                    </a:r>
                    <a:endParaRPr lang="ru-RU" sz="1000" dirty="0"/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2484350697144706E-2"/>
                  <c:y val="0.12538659368178301"/>
                </c:manualLayout>
              </c:layout>
              <c:tx>
                <c:rich>
                  <a:bodyPr/>
                  <a:lstStyle/>
                  <a:p>
                    <a:pPr>
                      <a:defRPr sz="1000"/>
                    </a:pPr>
                    <a:r>
                      <a:rPr lang="ru-RU" sz="1000" dirty="0"/>
                      <a:t>Мероприятия по паспортизации </a:t>
                    </a:r>
                    <a:r>
                      <a:rPr lang="ru-RU" sz="1000" dirty="0" smtClean="0"/>
                      <a:t>объектов – 545,32 (1,08%)</a:t>
                    </a:r>
                    <a:endParaRPr lang="ru-RU" sz="1000" dirty="0"/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6.1823048805141868E-2"/>
                  <c:y val="5.1554707134642698E-2"/>
                </c:manualLayout>
              </c:layout>
              <c:tx>
                <c:rich>
                  <a:bodyPr/>
                  <a:lstStyle/>
                  <a:p>
                    <a:pPr>
                      <a:defRPr sz="1000"/>
                    </a:pPr>
                    <a:r>
                      <a:rPr lang="ru-RU" sz="1000" dirty="0" smtClean="0"/>
                      <a:t>Прочие вопросы</a:t>
                    </a:r>
                    <a:r>
                      <a:rPr lang="ru-RU" sz="1000" baseline="0" dirty="0" smtClean="0"/>
                      <a:t> – </a:t>
                    </a:r>
                  </a:p>
                  <a:p>
                    <a:pPr>
                      <a:defRPr sz="1000"/>
                    </a:pPr>
                    <a:r>
                      <a:rPr lang="ru-RU" sz="1000" baseline="0" dirty="0" smtClean="0"/>
                      <a:t>7 607,89 (15,02</a:t>
                    </a:r>
                    <a:r>
                      <a:rPr lang="ru-RU" sz="1000" dirty="0" smtClean="0"/>
                      <a:t>%)</a:t>
                    </a:r>
                    <a:endParaRPr lang="ru-RU" sz="1000" dirty="0"/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Расходы на содержание ОМСУ</c:v>
                </c:pt>
                <c:pt idx="1">
                  <c:v>Расходы на цункционирование МФЦ</c:v>
                </c:pt>
                <c:pt idx="2">
                  <c:v>Мероприятия по паспортизации объектов</c:v>
                </c:pt>
                <c:pt idx="3">
                  <c:v>Прочие вопросы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73.989999999999995</c:v>
                </c:pt>
                <c:pt idx="1">
                  <c:v>9.91</c:v>
                </c:pt>
                <c:pt idx="2">
                  <c:v>1.08</c:v>
                </c:pt>
                <c:pt idx="3">
                  <c:v>15.02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95340626109294"/>
          <c:y val="8.9594654967414963E-2"/>
          <c:w val="0.78553998082495047"/>
          <c:h val="0.588024793935425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txPr>
              <a:bodyPr rot="-5400000" vert="horz"/>
              <a:lstStyle/>
              <a:p>
                <a:pPr>
                  <a:defRPr sz="11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Расходы ВУС</c:v>
                </c:pt>
                <c:pt idx="1">
                  <c:v>На предотвращение ЧС</c:v>
                </c:pt>
                <c:pt idx="2">
                  <c:v>Содержание МКУ"ЕДДС"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1958.4</c:v>
                </c:pt>
                <c:pt idx="1">
                  <c:v>119.6</c:v>
                </c:pt>
                <c:pt idx="2" formatCode="General">
                  <c:v>1948.7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c:spPr>
          <c:invertIfNegative val="0"/>
          <c:dLbls>
            <c:txPr>
              <a:bodyPr rot="-5400000" vert="horz"/>
              <a:lstStyle/>
              <a:p>
                <a:pPr>
                  <a:defRPr sz="1100" b="1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Расходы ВУС</c:v>
                </c:pt>
                <c:pt idx="1">
                  <c:v>На предотвращение ЧС</c:v>
                </c:pt>
                <c:pt idx="2">
                  <c:v>Содержание МКУ"ЕДДС"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2053</c:v>
                </c:pt>
                <c:pt idx="1">
                  <c:v>101.5</c:v>
                </c:pt>
                <c:pt idx="2">
                  <c:v>3208.9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gapDepth val="110"/>
        <c:shape val="box"/>
        <c:axId val="117467648"/>
        <c:axId val="117221056"/>
        <c:axId val="0"/>
      </c:bar3DChart>
      <c:dateAx>
        <c:axId val="117467648"/>
        <c:scaling>
          <c:orientation val="minMax"/>
        </c:scaling>
        <c:delete val="0"/>
        <c:axPos val="b"/>
        <c:numFmt formatCode="#,##0.00" sourceLinked="0"/>
        <c:majorTickMark val="out"/>
        <c:minorTickMark val="none"/>
        <c:tickLblPos val="nextTo"/>
        <c:txPr>
          <a:bodyPr rot="0" vert="horz" anchor="ctr" anchorCtr="0"/>
          <a:lstStyle/>
          <a:p>
            <a:pPr>
              <a:defRPr sz="1000"/>
            </a:pPr>
            <a:endParaRPr lang="ru-RU"/>
          </a:p>
        </c:txPr>
        <c:crossAx val="117221056"/>
        <c:crosses val="autoZero"/>
        <c:auto val="0"/>
        <c:lblOffset val="100"/>
        <c:baseTimeUnit val="days"/>
        <c:majorUnit val="1"/>
      </c:dateAx>
      <c:valAx>
        <c:axId val="117221056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ru-RU"/>
          </a:p>
        </c:txPr>
        <c:crossAx val="117467648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8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800"/>
            </a:pPr>
            <a:endParaRPr lang="ru-RU"/>
          </a:p>
        </c:txPr>
      </c:legendEntry>
      <c:layout>
        <c:manualLayout>
          <c:xMode val="edge"/>
          <c:yMode val="edge"/>
          <c:x val="0.22671624781462082"/>
          <c:y val="0.87017774773996304"/>
          <c:w val="0.59065660687561083"/>
          <c:h val="0.12329005624889414"/>
        </c:manualLayout>
      </c:layout>
      <c:overlay val="0"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649849363142658"/>
          <c:y val="7.736318897637795E-2"/>
          <c:w val="0.82935164066737688"/>
          <c:h val="0.7019611220472441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на ЖКХ</c:v>
                </c:pt>
              </c:strCache>
            </c:strRef>
          </c:tx>
          <c:explosion val="7"/>
          <c:dPt>
            <c:idx val="0"/>
            <c:bubble3D val="0"/>
            <c:spPr>
              <a:solidFill>
                <a:srgbClr val="FFFF00"/>
              </a:solidFill>
            </c:spPr>
          </c:dPt>
          <c:dLbls>
            <c:dLbl>
              <c:idx val="0"/>
              <c:layout>
                <c:manualLayout>
                  <c:x val="-1.224345443098915E-2"/>
                  <c:y val="0.2136875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Взносы на </a:t>
                    </a:r>
                    <a:r>
                      <a:rPr lang="ru-RU" dirty="0" smtClean="0"/>
                      <a:t>капитальный ремонт – 222,8</a:t>
                    </a:r>
                  </a:p>
                  <a:p>
                    <a:r>
                      <a:rPr lang="ru-RU" dirty="0" smtClean="0"/>
                      <a:t>(0,4%)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32071093407921997"/>
                  <c:y val="1.874999999999999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Организация </a:t>
                    </a:r>
                    <a:r>
                      <a:rPr lang="ru-RU" dirty="0" smtClean="0"/>
                      <a:t>коммунальных услуг </a:t>
                    </a:r>
                    <a:r>
                      <a:rPr lang="ru-RU" dirty="0"/>
                      <a:t>в границах </a:t>
                    </a:r>
                    <a:r>
                      <a:rPr lang="ru-RU" dirty="0" smtClean="0"/>
                      <a:t>поселений – </a:t>
                    </a:r>
                  </a:p>
                  <a:p>
                    <a:r>
                      <a:rPr lang="ru-RU" dirty="0" smtClean="0"/>
                      <a:t>16 362,0</a:t>
                    </a:r>
                  </a:p>
                  <a:p>
                    <a:r>
                      <a:rPr lang="ru-RU" dirty="0" smtClean="0"/>
                      <a:t> (29,8%)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8812724512091251E-2"/>
                  <c:y val="0.3604153543307087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Поддержка </a:t>
                    </a:r>
                    <a:r>
                      <a:rPr lang="ru-RU" dirty="0" smtClean="0"/>
                      <a:t>ЖКХ – </a:t>
                    </a:r>
                  </a:p>
                  <a:p>
                    <a:r>
                      <a:rPr lang="ru-RU" dirty="0" smtClean="0"/>
                      <a:t>38 245,3</a:t>
                    </a:r>
                  </a:p>
                  <a:p>
                    <a:r>
                      <a:rPr lang="ru-RU" dirty="0" smtClean="0"/>
                      <a:t> (69,8%)</a:t>
                    </a:r>
                    <a:endParaRPr lang="ru-RU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Взносы на кап.ремонт</c:v>
                </c:pt>
                <c:pt idx="1">
                  <c:v>Организация коммун.услуг в границах поселений</c:v>
                </c:pt>
                <c:pt idx="2">
                  <c:v>Поддержка ЖКХ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0.4</c:v>
                </c:pt>
                <c:pt idx="1">
                  <c:v>29.8</c:v>
                </c:pt>
                <c:pt idx="2">
                  <c:v>69.8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428313648293962"/>
          <c:y val="3.0938975123627498E-2"/>
          <c:w val="0.57106774934383209"/>
          <c:h val="0.86799083045899061"/>
        </c:manualLayout>
      </c:layout>
      <c:bar3D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Организация ком.услуг в границах поселений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Лист1!$B$2:$B$3</c:f>
              <c:numCache>
                <c:formatCode>0.0</c:formatCode>
                <c:ptCount val="2"/>
                <c:pt idx="0">
                  <c:v>15121.41</c:v>
                </c:pt>
                <c:pt idx="1">
                  <c:v>16362.04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Поддержка ЖКХ
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dLbls>
            <c:dLbl>
              <c:idx val="0"/>
              <c:layout>
                <c:manualLayout>
                  <c:x val="3.4507035450167374E-2"/>
                  <c:y val="1.27399320429955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Лист1!$C$2:$C$3</c:f>
              <c:numCache>
                <c:formatCode>0.0</c:formatCode>
                <c:ptCount val="2"/>
                <c:pt idx="0">
                  <c:v>10015.1</c:v>
                </c:pt>
                <c:pt idx="1">
                  <c:v>38245.279999999999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Взносы нв кап ремонт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7.2848185950353347E-2"/>
                  <c:y val="-2.8027850494590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0352080445167929"/>
                  <c:y val="-3.0575836903189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2019</c:v>
                </c:pt>
              </c:numCache>
            </c:numRef>
          </c:cat>
          <c:val>
            <c:numRef>
              <c:f>Лист1!$D$2:$D$3</c:f>
              <c:numCache>
                <c:formatCode>0.0</c:formatCode>
                <c:ptCount val="2"/>
                <c:pt idx="0">
                  <c:v>192.76</c:v>
                </c:pt>
                <c:pt idx="1">
                  <c:v>222.86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6525440"/>
        <c:axId val="126448704"/>
        <c:axId val="0"/>
      </c:bar3DChart>
      <c:catAx>
        <c:axId val="126525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6448704"/>
        <c:crosses val="autoZero"/>
        <c:auto val="1"/>
        <c:lblAlgn val="ctr"/>
        <c:lblOffset val="100"/>
        <c:noMultiLvlLbl val="0"/>
      </c:catAx>
      <c:valAx>
        <c:axId val="1264487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265254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hyperlink" Target="mailto:tjnrf@ofukem.ru" TargetMode="External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hyperlink" Target="mailto:tjnrf@ofukem.ru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424B39-D825-448B-B67D-382AA187154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DF5BEB-FEED-439C-9718-82E1D23A18AE}">
      <dgm:prSet/>
      <dgm:spPr>
        <a:solidFill>
          <a:schemeClr val="tx2">
            <a:lumMod val="50000"/>
            <a:lumOff val="50000"/>
          </a:schemeClr>
        </a:solidFill>
        <a:ln>
          <a:solidFill>
            <a:schemeClr val="tx2"/>
          </a:solidFill>
        </a:ln>
      </dgm:spPr>
      <dgm:t>
        <a:bodyPr/>
        <a:lstStyle/>
        <a:p>
          <a:pPr algn="ctr" rtl="0"/>
          <a:r>
            <a:rPr lang="ru-RU" dirty="0" smtClean="0">
              <a:solidFill>
                <a:schemeClr val="tx2"/>
              </a:solidFill>
            </a:rPr>
            <a:t>Бюджет Кемеровской области</a:t>
          </a:r>
          <a:endParaRPr lang="ru-RU" dirty="0">
            <a:solidFill>
              <a:schemeClr val="tx2"/>
            </a:solidFill>
          </a:endParaRPr>
        </a:p>
      </dgm:t>
    </dgm:pt>
    <dgm:pt modelId="{E4ED9C6C-1E5B-4052-94FA-C8C6DB65E87B}" type="parTrans" cxnId="{9BB5CA6C-F196-46E7-9A0F-7761154A2180}">
      <dgm:prSet/>
      <dgm:spPr/>
      <dgm:t>
        <a:bodyPr/>
        <a:lstStyle/>
        <a:p>
          <a:endParaRPr lang="ru-RU"/>
        </a:p>
      </dgm:t>
    </dgm:pt>
    <dgm:pt modelId="{A78292DE-2870-487C-BC4F-07686583C2D3}" type="sibTrans" cxnId="{9BB5CA6C-F196-46E7-9A0F-7761154A2180}">
      <dgm:prSet/>
      <dgm:spPr/>
      <dgm:t>
        <a:bodyPr/>
        <a:lstStyle/>
        <a:p>
          <a:endParaRPr lang="ru-RU"/>
        </a:p>
      </dgm:t>
    </dgm:pt>
    <dgm:pt modelId="{1551B41A-2B17-4FC9-8A27-9B5619D457AC}" type="pres">
      <dgm:prSet presAssocID="{7F424B39-D825-448B-B67D-382AA187154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35B2A2-E1C1-4142-ACD5-C167F20CBDC3}" type="pres">
      <dgm:prSet presAssocID="{92DF5BEB-FEED-439C-9718-82E1D23A18AE}" presName="node" presStyleLbl="node1" presStyleIdx="0" presStyleCnt="1" custLinFactNeighborX="-575" custLinFactNeighborY="-10526">
        <dgm:presLayoutVars>
          <dgm:bulletEnabled val="1"/>
        </dgm:presLayoutVars>
      </dgm:prSet>
      <dgm:spPr>
        <a:prstGeom prst="flowChartMagneticDisk">
          <a:avLst/>
        </a:prstGeom>
      </dgm:spPr>
      <dgm:t>
        <a:bodyPr/>
        <a:lstStyle/>
        <a:p>
          <a:endParaRPr lang="ru-RU"/>
        </a:p>
      </dgm:t>
    </dgm:pt>
  </dgm:ptLst>
  <dgm:cxnLst>
    <dgm:cxn modelId="{F1422EF5-4CBC-4542-83D1-83F1A58A4A2B}" type="presOf" srcId="{92DF5BEB-FEED-439C-9718-82E1D23A18AE}" destId="{B935B2A2-E1C1-4142-ACD5-C167F20CBDC3}" srcOrd="0" destOrd="0" presId="urn:microsoft.com/office/officeart/2005/8/layout/process1"/>
    <dgm:cxn modelId="{9BB5CA6C-F196-46E7-9A0F-7761154A2180}" srcId="{7F424B39-D825-448B-B67D-382AA1871541}" destId="{92DF5BEB-FEED-439C-9718-82E1D23A18AE}" srcOrd="0" destOrd="0" parTransId="{E4ED9C6C-1E5B-4052-94FA-C8C6DB65E87B}" sibTransId="{A78292DE-2870-487C-BC4F-07686583C2D3}"/>
    <dgm:cxn modelId="{5D219E29-4CEF-4403-B275-0CA1685899B4}" type="presOf" srcId="{7F424B39-D825-448B-B67D-382AA1871541}" destId="{1551B41A-2B17-4FC9-8A27-9B5619D457AC}" srcOrd="0" destOrd="0" presId="urn:microsoft.com/office/officeart/2005/8/layout/process1"/>
    <dgm:cxn modelId="{8E12F680-A376-4098-A3B0-035EFD885FB2}" type="presParOf" srcId="{1551B41A-2B17-4FC9-8A27-9B5619D457AC}" destId="{B935B2A2-E1C1-4142-ACD5-C167F20CBDC3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13CFE3-C465-46E0-884C-CA3F3E3B3AFC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6AEB51C-61BF-4B4A-8671-796C5C9C774E}">
      <dgm:prSet/>
      <dgm:spPr>
        <a:solidFill>
          <a:schemeClr val="tx2">
            <a:lumMod val="50000"/>
            <a:lumOff val="50000"/>
          </a:schemeClr>
        </a:solidFill>
        <a:ln>
          <a:solidFill>
            <a:schemeClr val="tx2"/>
          </a:solidFill>
        </a:ln>
      </dgm:spPr>
      <dgm:t>
        <a:bodyPr/>
        <a:lstStyle/>
        <a:p>
          <a:pPr rtl="0"/>
          <a:r>
            <a:rPr lang="ru-RU" dirty="0" smtClean="0">
              <a:solidFill>
                <a:schemeClr val="tx2"/>
              </a:solidFill>
            </a:rPr>
            <a:t>Бюджет</a:t>
          </a:r>
          <a:r>
            <a:rPr lang="ru-RU" dirty="0" smtClean="0">
              <a:solidFill>
                <a:schemeClr val="accent4">
                  <a:lumMod val="50000"/>
                </a:schemeClr>
              </a:solidFill>
            </a:rPr>
            <a:t> </a:t>
          </a:r>
          <a:r>
            <a:rPr lang="ru-RU" dirty="0" smtClean="0">
              <a:solidFill>
                <a:schemeClr val="tx2"/>
              </a:solidFill>
            </a:rPr>
            <a:t>Тяжинского района</a:t>
          </a:r>
          <a:endParaRPr lang="ru-RU" dirty="0">
            <a:solidFill>
              <a:schemeClr val="tx2"/>
            </a:solidFill>
          </a:endParaRPr>
        </a:p>
      </dgm:t>
    </dgm:pt>
    <dgm:pt modelId="{5F25FB48-8525-48AF-934F-7244251F3612}" type="parTrans" cxnId="{5580268A-1F6C-4881-90B8-3A0C3B1C62FD}">
      <dgm:prSet/>
      <dgm:spPr/>
      <dgm:t>
        <a:bodyPr/>
        <a:lstStyle/>
        <a:p>
          <a:endParaRPr lang="ru-RU"/>
        </a:p>
      </dgm:t>
    </dgm:pt>
    <dgm:pt modelId="{584D6B1B-C46A-4551-A507-051BE97A392B}" type="sibTrans" cxnId="{5580268A-1F6C-4881-90B8-3A0C3B1C62FD}">
      <dgm:prSet/>
      <dgm:spPr/>
      <dgm:t>
        <a:bodyPr/>
        <a:lstStyle/>
        <a:p>
          <a:endParaRPr lang="ru-RU"/>
        </a:p>
      </dgm:t>
    </dgm:pt>
    <dgm:pt modelId="{FD4F7BC6-E439-46BF-AF0D-260FD9EDD808}" type="pres">
      <dgm:prSet presAssocID="{0413CFE3-C465-46E0-884C-CA3F3E3B3AF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0516EB-2AF9-4096-B9C4-66EF0B8A322B}" type="pres">
      <dgm:prSet presAssocID="{D6AEB51C-61BF-4B4A-8671-796C5C9C774E}" presName="node" presStyleLbl="node1" presStyleIdx="0" presStyleCnt="1" custLinFactNeighborX="1645" custLinFactNeighborY="-11185">
        <dgm:presLayoutVars>
          <dgm:bulletEnabled val="1"/>
        </dgm:presLayoutVars>
      </dgm:prSet>
      <dgm:spPr>
        <a:prstGeom prst="flowChartMagneticDisk">
          <a:avLst/>
        </a:prstGeom>
      </dgm:spPr>
      <dgm:t>
        <a:bodyPr/>
        <a:lstStyle/>
        <a:p>
          <a:endParaRPr lang="ru-RU"/>
        </a:p>
      </dgm:t>
    </dgm:pt>
  </dgm:ptLst>
  <dgm:cxnLst>
    <dgm:cxn modelId="{D6BCBFA5-CEF9-4DAD-90A9-3CE5E5269416}" type="presOf" srcId="{D6AEB51C-61BF-4B4A-8671-796C5C9C774E}" destId="{670516EB-2AF9-4096-B9C4-66EF0B8A322B}" srcOrd="0" destOrd="0" presId="urn:microsoft.com/office/officeart/2005/8/layout/process1"/>
    <dgm:cxn modelId="{5580268A-1F6C-4881-90B8-3A0C3B1C62FD}" srcId="{0413CFE3-C465-46E0-884C-CA3F3E3B3AFC}" destId="{D6AEB51C-61BF-4B4A-8671-796C5C9C774E}" srcOrd="0" destOrd="0" parTransId="{5F25FB48-8525-48AF-934F-7244251F3612}" sibTransId="{584D6B1B-C46A-4551-A507-051BE97A392B}"/>
    <dgm:cxn modelId="{8B88B697-08DA-4BE5-A5B2-77C043DB2977}" type="presOf" srcId="{0413CFE3-C465-46E0-884C-CA3F3E3B3AFC}" destId="{FD4F7BC6-E439-46BF-AF0D-260FD9EDD808}" srcOrd="0" destOrd="0" presId="urn:microsoft.com/office/officeart/2005/8/layout/process1"/>
    <dgm:cxn modelId="{5E20A6E1-C955-433E-BF5D-DFD659307B3C}" type="presParOf" srcId="{FD4F7BC6-E439-46BF-AF0D-260FD9EDD808}" destId="{670516EB-2AF9-4096-B9C4-66EF0B8A322B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F424B39-D825-448B-B67D-382AA187154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DF5BEB-FEED-439C-9718-82E1D23A18AE}">
      <dgm:prSet/>
      <dgm:spPr>
        <a:solidFill>
          <a:schemeClr val="tx2">
            <a:lumMod val="50000"/>
            <a:lumOff val="50000"/>
          </a:schemeClr>
        </a:solidFill>
        <a:ln>
          <a:solidFill>
            <a:schemeClr val="tx2"/>
          </a:solidFill>
        </a:ln>
      </dgm:spPr>
      <dgm:t>
        <a:bodyPr/>
        <a:lstStyle/>
        <a:p>
          <a:pPr marL="0" marR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solidFill>
                <a:schemeClr val="tx2"/>
              </a:solidFill>
            </a:rPr>
            <a:t>Федеральный бюджет</a:t>
          </a:r>
        </a:p>
      </dgm:t>
    </dgm:pt>
    <dgm:pt modelId="{E4ED9C6C-1E5B-4052-94FA-C8C6DB65E87B}" type="parTrans" cxnId="{9BB5CA6C-F196-46E7-9A0F-7761154A2180}">
      <dgm:prSet/>
      <dgm:spPr/>
      <dgm:t>
        <a:bodyPr/>
        <a:lstStyle/>
        <a:p>
          <a:endParaRPr lang="ru-RU"/>
        </a:p>
      </dgm:t>
    </dgm:pt>
    <dgm:pt modelId="{A78292DE-2870-487C-BC4F-07686583C2D3}" type="sibTrans" cxnId="{9BB5CA6C-F196-46E7-9A0F-7761154A2180}">
      <dgm:prSet/>
      <dgm:spPr/>
      <dgm:t>
        <a:bodyPr/>
        <a:lstStyle/>
        <a:p>
          <a:endParaRPr lang="ru-RU"/>
        </a:p>
      </dgm:t>
    </dgm:pt>
    <dgm:pt modelId="{1551B41A-2B17-4FC9-8A27-9B5619D457AC}" type="pres">
      <dgm:prSet presAssocID="{7F424B39-D825-448B-B67D-382AA187154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935B2A2-E1C1-4142-ACD5-C167F20CBDC3}" type="pres">
      <dgm:prSet presAssocID="{92DF5BEB-FEED-439C-9718-82E1D23A18AE}" presName="node" presStyleLbl="node1" presStyleIdx="0" presStyleCnt="1" custScaleY="97426" custLinFactNeighborX="-12567" custLinFactNeighborY="0">
        <dgm:presLayoutVars>
          <dgm:bulletEnabled val="1"/>
        </dgm:presLayoutVars>
      </dgm:prSet>
      <dgm:spPr>
        <a:prstGeom prst="flowChartMagneticDisk">
          <a:avLst/>
        </a:prstGeom>
      </dgm:spPr>
      <dgm:t>
        <a:bodyPr/>
        <a:lstStyle/>
        <a:p>
          <a:endParaRPr lang="ru-RU"/>
        </a:p>
      </dgm:t>
    </dgm:pt>
  </dgm:ptLst>
  <dgm:cxnLst>
    <dgm:cxn modelId="{5FC121C8-82F2-48F6-9AD8-F6761ECDBDC2}" type="presOf" srcId="{7F424B39-D825-448B-B67D-382AA1871541}" destId="{1551B41A-2B17-4FC9-8A27-9B5619D457AC}" srcOrd="0" destOrd="0" presId="urn:microsoft.com/office/officeart/2005/8/layout/process1"/>
    <dgm:cxn modelId="{2E307622-0620-4ED1-878E-58823F83D014}" type="presOf" srcId="{92DF5BEB-FEED-439C-9718-82E1D23A18AE}" destId="{B935B2A2-E1C1-4142-ACD5-C167F20CBDC3}" srcOrd="0" destOrd="0" presId="urn:microsoft.com/office/officeart/2005/8/layout/process1"/>
    <dgm:cxn modelId="{9BB5CA6C-F196-46E7-9A0F-7761154A2180}" srcId="{7F424B39-D825-448B-B67D-382AA1871541}" destId="{92DF5BEB-FEED-439C-9718-82E1D23A18AE}" srcOrd="0" destOrd="0" parTransId="{E4ED9C6C-1E5B-4052-94FA-C8C6DB65E87B}" sibTransId="{A78292DE-2870-487C-BC4F-07686583C2D3}"/>
    <dgm:cxn modelId="{336E95BD-9030-4F9E-9A98-89F13C158C78}" type="presParOf" srcId="{1551B41A-2B17-4FC9-8A27-9B5619D457AC}" destId="{B935B2A2-E1C1-4142-ACD5-C167F20CBDC3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FDD0D1-186B-4636-8551-EB82D065FC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A333E6B-FAC5-4322-855C-3027B794DCC2}">
      <dgm:prSet/>
      <dgm:spPr>
        <a:solidFill>
          <a:srgbClr val="0070C0"/>
        </a:solidFill>
        <a:ln>
          <a:solidFill>
            <a:schemeClr val="tx2"/>
          </a:solidFill>
        </a:ln>
      </dgm:spPr>
      <dgm:t>
        <a:bodyPr/>
        <a:lstStyle/>
        <a:p>
          <a:pPr rtl="0"/>
          <a:r>
            <a:rPr lang="ru-RU" b="1" dirty="0" smtClean="0"/>
            <a:t>Бюджетный процесс </a:t>
          </a:r>
          <a:r>
            <a:rPr lang="ru-RU" dirty="0" smtClean="0"/>
            <a:t>- регламентируемая деятельность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</a:t>
          </a:r>
          <a:endParaRPr lang="ru-RU" dirty="0"/>
        </a:p>
      </dgm:t>
    </dgm:pt>
    <dgm:pt modelId="{AA16272A-BC7C-4A35-AE8E-1DBA4781D4E7}" type="parTrans" cxnId="{AF1277BC-3879-4061-83C7-B3A5FCA33D05}">
      <dgm:prSet/>
      <dgm:spPr/>
      <dgm:t>
        <a:bodyPr/>
        <a:lstStyle/>
        <a:p>
          <a:endParaRPr lang="ru-RU"/>
        </a:p>
      </dgm:t>
    </dgm:pt>
    <dgm:pt modelId="{4C6EB4A7-2B72-4CC3-A595-64BEEE811D21}" type="sibTrans" cxnId="{AF1277BC-3879-4061-83C7-B3A5FCA33D05}">
      <dgm:prSet/>
      <dgm:spPr/>
      <dgm:t>
        <a:bodyPr/>
        <a:lstStyle/>
        <a:p>
          <a:endParaRPr lang="ru-RU"/>
        </a:p>
      </dgm:t>
    </dgm:pt>
    <dgm:pt modelId="{BBC3E2A2-B5B2-4212-A303-4F1F46FE20B3}" type="pres">
      <dgm:prSet presAssocID="{42FDD0D1-186B-4636-8551-EB82D065FC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68BF662-9071-4255-85CE-0967536FAC92}" type="pres">
      <dgm:prSet presAssocID="{AA333E6B-FAC5-4322-855C-3027B794DCC2}" presName="parentText" presStyleLbl="node1" presStyleIdx="0" presStyleCnt="1" custScaleY="103962" custLinFactNeighborX="-235" custLinFactNeighborY="-2282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1277BC-3879-4061-83C7-B3A5FCA33D05}" srcId="{42FDD0D1-186B-4636-8551-EB82D065FC80}" destId="{AA333E6B-FAC5-4322-855C-3027B794DCC2}" srcOrd="0" destOrd="0" parTransId="{AA16272A-BC7C-4A35-AE8E-1DBA4781D4E7}" sibTransId="{4C6EB4A7-2B72-4CC3-A595-64BEEE811D21}"/>
    <dgm:cxn modelId="{4918A558-2C20-45E5-BC70-652CB510D2B2}" type="presOf" srcId="{AA333E6B-FAC5-4322-855C-3027B794DCC2}" destId="{168BF662-9071-4255-85CE-0967536FAC92}" srcOrd="0" destOrd="0" presId="urn:microsoft.com/office/officeart/2005/8/layout/vList2"/>
    <dgm:cxn modelId="{94E1E157-0FBA-4F16-872E-D632337E2E3F}" type="presOf" srcId="{42FDD0D1-186B-4636-8551-EB82D065FC80}" destId="{BBC3E2A2-B5B2-4212-A303-4F1F46FE20B3}" srcOrd="0" destOrd="0" presId="urn:microsoft.com/office/officeart/2005/8/layout/vList2"/>
    <dgm:cxn modelId="{0482EEBE-37B3-48C5-8BA4-AFB9FED5CB72}" type="presParOf" srcId="{BBC3E2A2-B5B2-4212-A303-4F1F46FE20B3}" destId="{168BF662-9071-4255-85CE-0967536FAC9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05FD72-EB77-4969-8341-B403CCC5328E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0AEE3F-3344-4C31-8255-6FD66DC1684D}" type="pres">
      <dgm:prSet presAssocID="{5F05FD72-EB77-4969-8341-B403CCC5328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</dgm:ptLst>
  <dgm:cxnLst>
    <dgm:cxn modelId="{D88AEDE0-E62B-4762-AC74-66AEA466DB97}" type="presOf" srcId="{5F05FD72-EB77-4969-8341-B403CCC5328E}" destId="{D40AEE3F-3344-4C31-8255-6FD66DC1684D}" srcOrd="0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2C4D2A9-29B8-45FE-B823-0A76A204C1CF}" type="doc">
      <dgm:prSet loTypeId="urn:microsoft.com/office/officeart/2005/8/layout/vList2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B220E90E-569E-4981-BA75-4FEAA0599E16}">
      <dgm:prSet phldrT="[Текст]"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ru-RU" sz="20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Юридический адрес финансового управления по Тяжинскому району: </a:t>
          </a:r>
          <a:r>
            <a:rPr lang="ru-RU" sz="2000" b="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652240, Кемеровская обл., </a:t>
          </a:r>
          <a:r>
            <a:rPr lang="ru-RU" sz="2000" b="0" i="1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пгт</a:t>
          </a:r>
          <a:r>
            <a:rPr lang="ru-RU" sz="2000" b="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. Тяжинский, ул. Советская , 1а  </a:t>
          </a:r>
        </a:p>
        <a:p>
          <a:r>
            <a:rPr lang="ru-RU" sz="20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Телефон, факс:  </a:t>
          </a:r>
          <a:r>
            <a:rPr lang="ru-RU" sz="2000" b="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8(38449) 2-86-88     </a:t>
          </a:r>
        </a:p>
        <a:p>
          <a:r>
            <a:rPr lang="ru-RU" sz="20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Адрес электронной почты: </a:t>
          </a:r>
          <a:r>
            <a:rPr lang="en-US" sz="2000" b="0" i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tjnrf@ofukem.ru</a:t>
          </a:r>
          <a:endParaRPr lang="ru-RU" sz="2000" b="0" i="1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5DDD7C5E-F8CA-4FC4-A454-CE17C9634607}" type="parTrans" cxnId="{91309ACB-B1EC-4047-B1E2-D57C87A79DB8}">
      <dgm:prSet/>
      <dgm:spPr/>
      <dgm:t>
        <a:bodyPr/>
        <a:lstStyle/>
        <a:p>
          <a:endParaRPr lang="ru-RU"/>
        </a:p>
      </dgm:t>
    </dgm:pt>
    <dgm:pt modelId="{2347416F-CCB1-450F-B102-18C7BD918200}" type="sibTrans" cxnId="{91309ACB-B1EC-4047-B1E2-D57C87A79DB8}">
      <dgm:prSet/>
      <dgm:spPr/>
      <dgm:t>
        <a:bodyPr/>
        <a:lstStyle/>
        <a:p>
          <a:endParaRPr lang="ru-RU"/>
        </a:p>
      </dgm:t>
    </dgm:pt>
    <dgm:pt modelId="{DEA1347A-1A71-4494-97A0-A23D4B3DC504}">
      <dgm:prSet phldrT="[Текст]" custT="1"/>
      <dgm:spPr>
        <a:noFill/>
        <a:ln>
          <a:solidFill>
            <a:schemeClr val="tx2"/>
          </a:solidFill>
        </a:ln>
      </dgm:spPr>
      <dgm:t>
        <a:bodyPr/>
        <a:lstStyle/>
        <a:p>
          <a:r>
            <a:rPr lang="ru-RU" sz="20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Режим работы:        </a:t>
          </a:r>
          <a:r>
            <a:rPr lang="ru-RU" sz="2000" b="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с 8-30 до 17-30, обед с 13-00 до 14-00 </a:t>
          </a:r>
        </a:p>
        <a:p>
          <a:r>
            <a:rPr lang="ru-RU" sz="2000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Выходные дни:         </a:t>
          </a:r>
          <a:r>
            <a:rPr lang="ru-RU" sz="2000" b="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суббота и  воскресенье </a:t>
          </a:r>
          <a:endParaRPr lang="ru-RU" sz="2000" b="0" i="1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gm:t>
    </dgm:pt>
    <dgm:pt modelId="{1EAF695B-650E-4816-BDD8-D99F50185614}" type="sibTrans" cxnId="{7D722DBE-E4E3-47E9-A1F6-D360D66C6380}">
      <dgm:prSet/>
      <dgm:spPr/>
      <dgm:t>
        <a:bodyPr/>
        <a:lstStyle/>
        <a:p>
          <a:endParaRPr lang="ru-RU"/>
        </a:p>
      </dgm:t>
    </dgm:pt>
    <dgm:pt modelId="{C05F17F8-F987-468E-887E-E83D114DD977}" type="parTrans" cxnId="{7D722DBE-E4E3-47E9-A1F6-D360D66C6380}">
      <dgm:prSet/>
      <dgm:spPr/>
      <dgm:t>
        <a:bodyPr/>
        <a:lstStyle/>
        <a:p>
          <a:endParaRPr lang="ru-RU"/>
        </a:p>
      </dgm:t>
    </dgm:pt>
    <dgm:pt modelId="{27C94213-6FD9-4418-99DD-2330AD28B61F}" type="pres">
      <dgm:prSet presAssocID="{C2C4D2A9-29B8-45FE-B823-0A76A204C1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E5F555-AD4A-407A-B3C0-A86FD80460C4}" type="pres">
      <dgm:prSet presAssocID="{B220E90E-569E-4981-BA75-4FEAA0599E16}" presName="parentText" presStyleLbl="node1" presStyleIdx="0" presStyleCnt="2" custScaleY="108448" custLinFactY="54749" custLinFactNeighborX="63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19F763-9AA8-40CB-89B4-1865EA1DE891}" type="pres">
      <dgm:prSet presAssocID="{2347416F-CCB1-450F-B102-18C7BD918200}" presName="spacer" presStyleCnt="0"/>
      <dgm:spPr/>
    </dgm:pt>
    <dgm:pt modelId="{151E3222-0720-4BFC-9E94-E3E69A84CEB4}" type="pres">
      <dgm:prSet presAssocID="{DEA1347A-1A71-4494-97A0-A23D4B3DC504}" presName="parentText" presStyleLbl="node1" presStyleIdx="1" presStyleCnt="2" custScaleY="71335" custLinFactY="6595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C7AB5E-FD32-4B53-8D6E-AF1E606417A9}" type="presOf" srcId="{B220E90E-569E-4981-BA75-4FEAA0599E16}" destId="{D9E5F555-AD4A-407A-B3C0-A86FD80460C4}" srcOrd="0" destOrd="0" presId="urn:microsoft.com/office/officeart/2005/8/layout/vList2"/>
    <dgm:cxn modelId="{7D722DBE-E4E3-47E9-A1F6-D360D66C6380}" srcId="{C2C4D2A9-29B8-45FE-B823-0A76A204C1CF}" destId="{DEA1347A-1A71-4494-97A0-A23D4B3DC504}" srcOrd="1" destOrd="0" parTransId="{C05F17F8-F987-468E-887E-E83D114DD977}" sibTransId="{1EAF695B-650E-4816-BDD8-D99F50185614}"/>
    <dgm:cxn modelId="{91309ACB-B1EC-4047-B1E2-D57C87A79DB8}" srcId="{C2C4D2A9-29B8-45FE-B823-0A76A204C1CF}" destId="{B220E90E-569E-4981-BA75-4FEAA0599E16}" srcOrd="0" destOrd="0" parTransId="{5DDD7C5E-F8CA-4FC4-A454-CE17C9634607}" sibTransId="{2347416F-CCB1-450F-B102-18C7BD918200}"/>
    <dgm:cxn modelId="{148D27E9-8CEB-45B4-81F0-E4E7E4212255}" type="presOf" srcId="{DEA1347A-1A71-4494-97A0-A23D4B3DC504}" destId="{151E3222-0720-4BFC-9E94-E3E69A84CEB4}" srcOrd="0" destOrd="0" presId="urn:microsoft.com/office/officeart/2005/8/layout/vList2"/>
    <dgm:cxn modelId="{16BBC25E-56C8-40F7-8508-19A22BCEDFD1}" type="presOf" srcId="{C2C4D2A9-29B8-45FE-B823-0A76A204C1CF}" destId="{27C94213-6FD9-4418-99DD-2330AD28B61F}" srcOrd="0" destOrd="0" presId="urn:microsoft.com/office/officeart/2005/8/layout/vList2"/>
    <dgm:cxn modelId="{30069006-0986-4846-A6AE-7A7B608674AB}" type="presParOf" srcId="{27C94213-6FD9-4418-99DD-2330AD28B61F}" destId="{D9E5F555-AD4A-407A-B3C0-A86FD80460C4}" srcOrd="0" destOrd="0" presId="urn:microsoft.com/office/officeart/2005/8/layout/vList2"/>
    <dgm:cxn modelId="{D3ABC73A-8051-4AD3-839C-B753BC5D0410}" type="presParOf" srcId="{27C94213-6FD9-4418-99DD-2330AD28B61F}" destId="{2319F763-9AA8-40CB-89B4-1865EA1DE891}" srcOrd="1" destOrd="0" presId="urn:microsoft.com/office/officeart/2005/8/layout/vList2"/>
    <dgm:cxn modelId="{8E883AB2-0F8A-46A8-A1B6-FACCC608CC63}" type="presParOf" srcId="{27C94213-6FD9-4418-99DD-2330AD28B61F}" destId="{151E3222-0720-4BFC-9E94-E3E69A84CEB4}" srcOrd="2" destOrd="0" presId="urn:microsoft.com/office/officeart/2005/8/layout/vList2"/>
  </dgm:cxnLst>
  <dgm:bg/>
  <dgm:whole>
    <a:ln>
      <a:solidFill>
        <a:schemeClr val="tx2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5B2A2-E1C1-4142-ACD5-C167F20CBDC3}">
      <dsp:nvSpPr>
        <dsp:cNvPr id="0" name=""/>
        <dsp:cNvSpPr/>
      </dsp:nvSpPr>
      <dsp:spPr>
        <a:xfrm>
          <a:off x="0" y="0"/>
          <a:ext cx="2445881" cy="1368152"/>
        </a:xfrm>
        <a:prstGeom prst="flowChartMagneticDisk">
          <a:avLst/>
        </a:prstGeom>
        <a:solidFill>
          <a:schemeClr val="tx2">
            <a:lumMod val="50000"/>
            <a:lumOff val="50000"/>
          </a:schemeClr>
        </a:solidFill>
        <a:ln w="425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solidFill>
                <a:schemeClr val="tx2"/>
              </a:solidFill>
            </a:rPr>
            <a:t>Бюджет Кемеровской области</a:t>
          </a:r>
          <a:endParaRPr lang="ru-RU" sz="1600" kern="1200" dirty="0">
            <a:solidFill>
              <a:schemeClr val="tx2"/>
            </a:solidFill>
          </a:endParaRPr>
        </a:p>
      </dsp:txBody>
      <dsp:txXfrm>
        <a:off x="0" y="456051"/>
        <a:ext cx="2445881" cy="6840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0516EB-2AF9-4096-B9C4-66EF0B8A322B}">
      <dsp:nvSpPr>
        <dsp:cNvPr id="0" name=""/>
        <dsp:cNvSpPr/>
      </dsp:nvSpPr>
      <dsp:spPr>
        <a:xfrm>
          <a:off x="2320" y="0"/>
          <a:ext cx="2373943" cy="1368153"/>
        </a:xfrm>
        <a:prstGeom prst="flowChartMagneticDisk">
          <a:avLst/>
        </a:prstGeom>
        <a:solidFill>
          <a:schemeClr val="tx2">
            <a:lumMod val="50000"/>
            <a:lumOff val="50000"/>
          </a:schemeClr>
        </a:solidFill>
        <a:ln w="425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solidFill>
                <a:schemeClr val="tx2"/>
              </a:solidFill>
            </a:rPr>
            <a:t>Бюджет</a:t>
          </a:r>
          <a:r>
            <a:rPr lang="ru-RU" sz="1700" kern="1200" dirty="0" smtClean="0">
              <a:solidFill>
                <a:schemeClr val="accent4">
                  <a:lumMod val="50000"/>
                </a:schemeClr>
              </a:solidFill>
            </a:rPr>
            <a:t> </a:t>
          </a:r>
          <a:r>
            <a:rPr lang="ru-RU" sz="1700" kern="1200" dirty="0" smtClean="0">
              <a:solidFill>
                <a:schemeClr val="tx2"/>
              </a:solidFill>
            </a:rPr>
            <a:t>Тяжинского района</a:t>
          </a:r>
          <a:endParaRPr lang="ru-RU" sz="1700" kern="1200" dirty="0">
            <a:solidFill>
              <a:schemeClr val="tx2"/>
            </a:solidFill>
          </a:endParaRPr>
        </a:p>
      </dsp:txBody>
      <dsp:txXfrm>
        <a:off x="2320" y="456051"/>
        <a:ext cx="2373943" cy="6840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35B2A2-E1C1-4142-ACD5-C167F20CBDC3}">
      <dsp:nvSpPr>
        <dsp:cNvPr id="0" name=""/>
        <dsp:cNvSpPr/>
      </dsp:nvSpPr>
      <dsp:spPr>
        <a:xfrm>
          <a:off x="0" y="0"/>
          <a:ext cx="2387385" cy="1339752"/>
        </a:xfrm>
        <a:prstGeom prst="flowChartMagneticDisk">
          <a:avLst/>
        </a:prstGeom>
        <a:solidFill>
          <a:schemeClr val="tx2">
            <a:lumMod val="50000"/>
            <a:lumOff val="50000"/>
          </a:schemeClr>
        </a:solidFill>
        <a:ln w="425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700" kern="1200" dirty="0" smtClean="0">
              <a:solidFill>
                <a:schemeClr val="tx2"/>
              </a:solidFill>
            </a:rPr>
            <a:t>Федеральный бюджет</a:t>
          </a:r>
        </a:p>
      </dsp:txBody>
      <dsp:txXfrm>
        <a:off x="0" y="446584"/>
        <a:ext cx="2387385" cy="66987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BF662-9071-4255-85CE-0967536FAC92}">
      <dsp:nvSpPr>
        <dsp:cNvPr id="0" name=""/>
        <dsp:cNvSpPr/>
      </dsp:nvSpPr>
      <dsp:spPr>
        <a:xfrm>
          <a:off x="0" y="0"/>
          <a:ext cx="8803014" cy="1440164"/>
        </a:xfrm>
        <a:prstGeom prst="roundRect">
          <a:avLst/>
        </a:prstGeom>
        <a:solidFill>
          <a:srgbClr val="0070C0"/>
        </a:solidFill>
        <a:ln w="42500" cap="flat" cmpd="sng" algn="ctr">
          <a:solidFill>
            <a:schemeClr val="tx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Бюджетный процесс </a:t>
          </a:r>
          <a:r>
            <a:rPr lang="ru-RU" sz="1600" kern="1200" dirty="0" smtClean="0"/>
            <a:t>- регламентируемая деятельность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</a:t>
          </a:r>
          <a:endParaRPr lang="ru-RU" sz="1600" kern="1200" dirty="0"/>
        </a:p>
      </dsp:txBody>
      <dsp:txXfrm>
        <a:off x="70303" y="70303"/>
        <a:ext cx="8662408" cy="12995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E5F555-AD4A-407A-B3C0-A86FD80460C4}">
      <dsp:nvSpPr>
        <dsp:cNvPr id="0" name=""/>
        <dsp:cNvSpPr/>
      </dsp:nvSpPr>
      <dsp:spPr>
        <a:xfrm>
          <a:off x="0" y="2088231"/>
          <a:ext cx="8143875" cy="1731968"/>
        </a:xfrm>
        <a:prstGeom prst="roundRect">
          <a:avLst/>
        </a:prstGeom>
        <a:noFill/>
        <a:ln w="38100" cap="flat" cmpd="sng" algn="ctr">
          <a:solidFill>
            <a:schemeClr val="tx2"/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Юридический адрес финансового управления по Тяжинскому району: </a:t>
          </a:r>
          <a:r>
            <a:rPr lang="ru-RU" sz="2000" b="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652240, Кемеровская обл., </a:t>
          </a:r>
          <a:r>
            <a:rPr lang="ru-RU" sz="2000" b="0" i="1" kern="1200" dirty="0" err="1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пгт</a:t>
          </a:r>
          <a:r>
            <a:rPr lang="ru-RU" sz="2000" b="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. Тяжинский, ул. Советская , 1а 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Телефон, факс:  </a:t>
          </a:r>
          <a:r>
            <a:rPr lang="ru-RU" sz="2000" b="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8(38449) 2-86-88    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Адрес электронной почты: </a:t>
          </a:r>
          <a:r>
            <a:rPr lang="en-US" sz="2000" b="0" i="1" kern="12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xmlns:r="http://schemas.openxmlformats.org/officeDocument/2006/relationships" r:id="rId1"/>
            </a:rPr>
            <a:t>tjnrf@ofukem.ru</a:t>
          </a:r>
          <a:endParaRPr lang="ru-RU" sz="2000" b="0" i="1" kern="12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4548" y="2172779"/>
        <a:ext cx="7974779" cy="1562872"/>
      </dsp:txXfrm>
    </dsp:sp>
    <dsp:sp modelId="{151E3222-0720-4BFC-9E94-E3E69A84CEB4}">
      <dsp:nvSpPr>
        <dsp:cNvPr id="0" name=""/>
        <dsp:cNvSpPr/>
      </dsp:nvSpPr>
      <dsp:spPr>
        <a:xfrm>
          <a:off x="0" y="3972494"/>
          <a:ext cx="8143875" cy="1139255"/>
        </a:xfrm>
        <a:prstGeom prst="roundRect">
          <a:avLst/>
        </a:prstGeom>
        <a:noFill/>
        <a:ln w="38100" cap="flat" cmpd="sng" algn="ctr">
          <a:solidFill>
            <a:schemeClr val="tx2"/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Режим работы:        </a:t>
          </a:r>
          <a:r>
            <a:rPr lang="ru-RU" sz="2000" b="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с 8-30 до 17-30, обед с 13-00 до 14-00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Выходные дни:         </a:t>
          </a:r>
          <a:r>
            <a:rPr lang="ru-RU" sz="2000" b="0" i="1" kern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rPr>
            <a:t>суббота и  воскресенье </a:t>
          </a:r>
          <a:endParaRPr lang="ru-RU" sz="2000" b="0" i="1" kern="1200" dirty="0">
            <a:solidFill>
              <a:srgbClr val="00B0F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5614" y="4028108"/>
        <a:ext cx="8032647" cy="1028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0.32777</cdr:x>
      <cdr:y>0.24286</cdr:y>
    </cdr:from>
    <cdr:to>
      <cdr:x>0.67234</cdr:x>
      <cdr:y>0.37143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2808312" y="1224150"/>
          <a:ext cx="2952329" cy="648065"/>
        </a:xfrm>
        <a:prstGeom xmlns:a="http://schemas.openxmlformats.org/drawingml/2006/main" prst="ellipse">
          <a:avLst/>
        </a:prstGeom>
        <a:scene3d xmlns:a="http://schemas.openxmlformats.org/drawingml/2006/main">
          <a:camera prst="orthographicFront">
            <a:rot lat="0" lon="1200000" rev="0"/>
          </a:camera>
          <a:lightRig rig="threePt" dir="t"/>
        </a:scene3d>
      </cdr:spPr>
      <cdr:style>
        <a:lnRef xmlns:a="http://schemas.openxmlformats.org/drawingml/2006/main" idx="1">
          <a:schemeClr val="accent4"/>
        </a:lnRef>
        <a:fillRef xmlns:a="http://schemas.openxmlformats.org/drawingml/2006/main" idx="2">
          <a:schemeClr val="accent4"/>
        </a:fillRef>
        <a:effectRef xmlns:a="http://schemas.openxmlformats.org/drawingml/2006/main" idx="1">
          <a:schemeClr val="accent4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2000" b="1" dirty="0" smtClean="0"/>
            <a:t>1 319 489,78</a:t>
          </a:r>
          <a:endParaRPr lang="ru-RU" sz="20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0.30269</cdr:x>
      <cdr:y>0.36635</cdr:y>
    </cdr:from>
    <cdr:to>
      <cdr:x>0.68349</cdr:x>
      <cdr:y>0.50726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2518370" y="1872109"/>
          <a:ext cx="3168352" cy="720073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2000" b="1" dirty="0" smtClean="0"/>
            <a:t>1 213 011,89</a:t>
          </a:r>
          <a:endParaRPr lang="ru-RU" sz="2000" b="1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0.20313</cdr:x>
      <cdr:y>0.27027</cdr:y>
    </cdr:from>
    <cdr:to>
      <cdr:x>0.625</cdr:x>
      <cdr:y>0.36487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936104" y="1440159"/>
          <a:ext cx="1944216" cy="504084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600" dirty="0" smtClean="0"/>
            <a:t>50 642,21</a:t>
          </a:r>
          <a:endParaRPr lang="ru-RU" sz="16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0.29167</cdr:x>
      <cdr:y>0.28333</cdr:y>
    </cdr:from>
    <cdr:to>
      <cdr:x>0.69444</cdr:x>
      <cdr:y>0.42424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1512168" y="1224122"/>
          <a:ext cx="2088231" cy="608798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r>
            <a:rPr lang="ru-RU" sz="1600" dirty="0" smtClean="0"/>
            <a:t>590 504,41</a:t>
          </a:r>
          <a:endParaRPr lang="ru-RU" sz="16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0.28395</cdr:x>
      <cdr:y>0.31343</cdr:y>
    </cdr:from>
    <cdr:to>
      <cdr:x>0.66667</cdr:x>
      <cdr:y>0.45976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1656184" y="1512154"/>
          <a:ext cx="2232247" cy="705975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800" dirty="0" smtClean="0"/>
            <a:t>159 632,75</a:t>
          </a:r>
          <a:endParaRPr lang="ru-RU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0.26389</cdr:x>
      <cdr:y>0.35821</cdr:y>
    </cdr:from>
    <cdr:to>
      <cdr:x>0.73611</cdr:x>
      <cdr:y>0.49254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1368152" y="1728192"/>
          <a:ext cx="2448272" cy="648080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800" dirty="0" smtClean="0"/>
            <a:t>330 128,48</a:t>
          </a:r>
          <a:endParaRPr lang="ru-RU" sz="18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0.24138</cdr:x>
      <cdr:y>0.47015</cdr:y>
    </cdr:from>
    <cdr:to>
      <cdr:x>0.50862</cdr:x>
      <cdr:y>0.58412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2016224" y="2376264"/>
          <a:ext cx="2232236" cy="576036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ru-RU" sz="1600" dirty="0" smtClean="0"/>
            <a:t>1 339 604,45</a:t>
          </a:r>
          <a:endParaRPr lang="ru-RU" sz="16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A0CC944-6826-4275-A6B0-723E6CF68A87}" type="datetimeFigureOut">
              <a:rPr lang="ru-RU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FE54CE7-F7F7-4E86-AB3F-F79B4440F8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617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3A6C913-CC79-486B-9398-8BD0EBEE3BD6}" type="slidenum">
              <a:rPr lang="ru-RU" smtClean="0"/>
              <a:pPr eaLnBrk="1" hangingPunct="1"/>
              <a:t>10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D2AEBC3-0178-4E16-B3B7-1647E41EE17F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E9DD0AD-4820-4741-A637-B4417C2D572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30946C5-22EF-4664-BD63-E909ECEF8DC3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796E44E-E6D2-4AE4-A458-69B3B0DEA6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152D9DA-6D09-47C7-B097-39BE9588F524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2B05E24-1C63-4BCC-9577-C58A3CB385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522053B-6D0C-4773-8C7C-8A66BF1CEFCC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B79B9AF-FCB9-4147-BB6E-95F769D381B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F4D8DA2-CD04-49FD-8506-7C93CFB93808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2E16DF4-8331-4FC9-9D25-C6E82D80E71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2B1DF51-C047-4800-831D-A3ACD42A63A8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FF28DA3A-B488-4B76-B263-F0D3A074F3C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A57BBF7-A0C3-4FFE-B148-2B21396D6918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0240F22-8437-4442-A2F9-B8BC0FDEE5E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6E18292-4478-4076-9498-A34F703ED2B6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07E8AA7-2492-43FA-B443-DED3F3C5F8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F5EA159-31D4-47D3-B965-572F2AB09006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70D06E9-DAD1-4761-B417-C7D49CECE6A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A62D06F-06AC-47B5-8903-3BFFFE3F0E22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D0D029-7F4C-4D02-8787-4BFA6E71CD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EA20E4E-A40D-47AC-BB85-CA87E6D8E987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6EFC5DD-2263-4C91-87F4-A5FB05716F8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F0C64801-C157-493A-971F-B16981839BEA}" type="datetimeFigureOut">
              <a:rPr lang="ru-RU" smtClean="0"/>
              <a:pPr>
                <a:defRPr/>
              </a:pPr>
              <a:t>10.06.2020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5C1FD340-578C-47CD-98C6-533B8C3283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55" r:id="rId1"/>
    <p:sldLayoutId id="2147484856" r:id="rId2"/>
    <p:sldLayoutId id="2147484857" r:id="rId3"/>
    <p:sldLayoutId id="2147484858" r:id="rId4"/>
    <p:sldLayoutId id="2147484859" r:id="rId5"/>
    <p:sldLayoutId id="2147484860" r:id="rId6"/>
    <p:sldLayoutId id="2147484861" r:id="rId7"/>
    <p:sldLayoutId id="2147484862" r:id="rId8"/>
    <p:sldLayoutId id="2147484863" r:id="rId9"/>
    <p:sldLayoutId id="2147484864" r:id="rId10"/>
    <p:sldLayoutId id="214748486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9AD3DE"/>
            </a:gs>
            <a:gs pos="76000">
              <a:schemeClr val="bg2">
                <a:tint val="90000"/>
                <a:shade val="90000"/>
                <a:satMod val="200000"/>
              </a:schemeClr>
            </a:gs>
            <a:gs pos="92000">
              <a:schemeClr val="bg2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082" y="260648"/>
            <a:ext cx="1916949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683568" y="1844824"/>
            <a:ext cx="7992888" cy="460851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Font typeface="Wingdings 3" pitchFamily="18" charset="2"/>
              <a:buNone/>
            </a:pPr>
            <a:r>
              <a:rPr lang="ru-RU" sz="5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Отчет об исполнении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5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бюджета Тяжинского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5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муниципального района 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5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за 2019 год</a:t>
            </a:r>
          </a:p>
          <a:p>
            <a:pPr eaLnBrk="1" hangingPunct="1">
              <a:buFont typeface="Wingdings 3" pitchFamily="18" charset="2"/>
              <a:buNone/>
            </a:pPr>
            <a:endParaRPr lang="ru-RU" sz="5400" b="1" dirty="0" smtClean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Wingdings 3" pitchFamily="18" charset="2"/>
              <a:buNone/>
            </a:pPr>
            <a:r>
              <a:rPr lang="ru-RU" sz="46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в доступной форме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5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«БЮДЖЕТ ДЛЯ ГРАЖДАН»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14965"/>
            <a:ext cx="8496944" cy="794392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Основные характеристики бюджета </a:t>
            </a:r>
            <a:br>
              <a:rPr lang="ru-RU" sz="2400" b="1" dirty="0">
                <a:solidFill>
                  <a:schemeClr val="tx1"/>
                </a:solidFill>
              </a:rPr>
            </a:br>
            <a:r>
              <a:rPr lang="ru-RU" sz="2400" b="1" dirty="0">
                <a:solidFill>
                  <a:schemeClr val="tx1"/>
                </a:solidFill>
              </a:rPr>
              <a:t>   Тяжинского муниципального района 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за </a:t>
            </a:r>
            <a:r>
              <a:rPr lang="ru-RU" sz="2400" b="1" dirty="0" smtClean="0">
                <a:solidFill>
                  <a:schemeClr val="tx1"/>
                </a:solidFill>
              </a:rPr>
              <a:t>2019 </a:t>
            </a:r>
            <a:r>
              <a:rPr lang="ru-RU" sz="2400" b="1" dirty="0">
                <a:solidFill>
                  <a:schemeClr val="tx1"/>
                </a:solidFill>
              </a:rPr>
              <a:t>год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994284082"/>
              </p:ext>
            </p:extLst>
          </p:nvPr>
        </p:nvGraphicFramePr>
        <p:xfrm>
          <a:off x="357158" y="1357298"/>
          <a:ext cx="8358246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Цилиндр 7"/>
          <p:cNvSpPr/>
          <p:nvPr/>
        </p:nvSpPr>
        <p:spPr>
          <a:xfrm>
            <a:off x="1785918" y="2646363"/>
            <a:ext cx="1633954" cy="928694"/>
          </a:xfrm>
          <a:prstGeom prst="can">
            <a:avLst>
              <a:gd name="adj" fmla="val 21545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1 </a:t>
            </a:r>
            <a:r>
              <a:rPr lang="ru-RU" sz="1400" dirty="0" smtClean="0">
                <a:solidFill>
                  <a:schemeClr val="tx1"/>
                </a:solidFill>
              </a:rPr>
              <a:t>340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 334,94</a:t>
            </a:r>
            <a:endParaRPr lang="ru-RU" sz="1400" dirty="0">
              <a:solidFill>
                <a:schemeClr val="bg2">
                  <a:lumMod val="10000"/>
                </a:schemeClr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10" name="Цилиндр 9"/>
          <p:cNvSpPr/>
          <p:nvPr/>
        </p:nvSpPr>
        <p:spPr>
          <a:xfrm>
            <a:off x="3681506" y="3992047"/>
            <a:ext cx="1648197" cy="928688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1 339 604,45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1" name="Цилиндр 10"/>
          <p:cNvSpPr/>
          <p:nvPr/>
        </p:nvSpPr>
        <p:spPr>
          <a:xfrm>
            <a:off x="3681505" y="2646370"/>
            <a:ext cx="1648197" cy="928687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1 323 246,53</a:t>
            </a:r>
            <a:endParaRPr lang="ru-RU" sz="1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2" name="Цилиндр 11"/>
          <p:cNvSpPr/>
          <p:nvPr/>
        </p:nvSpPr>
        <p:spPr>
          <a:xfrm>
            <a:off x="5655492" y="4005064"/>
            <a:ext cx="1285875" cy="928688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98,4%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3" name="Цилиндр 12"/>
          <p:cNvSpPr/>
          <p:nvPr/>
        </p:nvSpPr>
        <p:spPr>
          <a:xfrm>
            <a:off x="5652120" y="2646363"/>
            <a:ext cx="1285874" cy="925512"/>
          </a:xfrm>
          <a:prstGeom prst="can">
            <a:avLst>
              <a:gd name="adj" fmla="val 23297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98,7%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5" name="Цилиндр 14"/>
          <p:cNvSpPr/>
          <p:nvPr/>
        </p:nvSpPr>
        <p:spPr>
          <a:xfrm>
            <a:off x="1785918" y="3992047"/>
            <a:ext cx="1633934" cy="928688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1 361 214,94</a:t>
            </a:r>
            <a:endParaRPr lang="ru-RU" sz="14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Цилиндр 15"/>
          <p:cNvSpPr/>
          <p:nvPr/>
        </p:nvSpPr>
        <p:spPr>
          <a:xfrm>
            <a:off x="3707904" y="5273671"/>
            <a:ext cx="1648196" cy="857250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-16 357,92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7" name="Цилиндр 16"/>
          <p:cNvSpPr/>
          <p:nvPr/>
        </p:nvSpPr>
        <p:spPr>
          <a:xfrm>
            <a:off x="1794079" y="5301208"/>
            <a:ext cx="1633954" cy="857250"/>
          </a:xfrm>
          <a:prstGeom prst="can">
            <a:avLst>
              <a:gd name="adj" fmla="val 28233"/>
            </a:avLst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-20 880,00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8" name="Цилиндр 17"/>
          <p:cNvSpPr/>
          <p:nvPr/>
        </p:nvSpPr>
        <p:spPr>
          <a:xfrm>
            <a:off x="7143750" y="2643188"/>
            <a:ext cx="1500188" cy="928687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17 088 404,71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9" name="Цилиндр 18"/>
          <p:cNvSpPr/>
          <p:nvPr/>
        </p:nvSpPr>
        <p:spPr>
          <a:xfrm>
            <a:off x="7143751" y="3992047"/>
            <a:ext cx="1500188" cy="928688"/>
          </a:xfrm>
          <a:prstGeom prst="can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smtClean="0">
                <a:solidFill>
                  <a:schemeClr val="tx1"/>
                </a:solidFill>
              </a:rPr>
              <a:t>21 610 488,25</a:t>
            </a:r>
            <a:endParaRPr lang="ru-RU" sz="14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785918" y="1340768"/>
            <a:ext cx="1633954" cy="1002382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Утверждено бюджетных </a:t>
            </a:r>
            <a:r>
              <a:rPr lang="ru-RU" sz="1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ассигнований,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тыс.рублей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707904" y="1340768"/>
            <a:ext cx="1648196" cy="1014153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Исполнено,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тыс.рублей</a:t>
            </a:r>
            <a:endParaRPr lang="ru-RU" sz="1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652120" y="1340768"/>
            <a:ext cx="1285875" cy="1002382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% исполнения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7143751" y="1340768"/>
            <a:ext cx="1500187" cy="1002382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Неисполненные назначения, рублей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107504" y="2756583"/>
            <a:ext cx="1512168" cy="705072"/>
          </a:xfrm>
          <a:prstGeom prst="rightArrow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доходы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107504" y="4089920"/>
            <a:ext cx="1512168" cy="732941"/>
          </a:xfrm>
          <a:prstGeom prst="rightArrow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расходы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21" name="Стрелка вправо 20"/>
          <p:cNvSpPr/>
          <p:nvPr/>
        </p:nvSpPr>
        <p:spPr>
          <a:xfrm>
            <a:off x="107504" y="4933752"/>
            <a:ext cx="1686575" cy="1519584"/>
          </a:xfrm>
          <a:prstGeom prst="rightArrow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bg1"/>
                </a:solidFill>
              </a:rPr>
              <a:t>дефицит (-) профицит (+)</a:t>
            </a:r>
            <a:endParaRPr lang="ru-RU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92696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b="1" dirty="0">
                <a:solidFill>
                  <a:schemeClr val="tx1"/>
                </a:solidFill>
              </a:rPr>
              <a:t>Основные параметры исполнения бюджета Тяжинского муниципального района за </a:t>
            </a:r>
            <a:r>
              <a:rPr lang="ru-RU" sz="2200" b="1" dirty="0" smtClean="0">
                <a:solidFill>
                  <a:schemeClr val="tx1"/>
                </a:solidFill>
              </a:rPr>
              <a:t>2019 </a:t>
            </a:r>
            <a:r>
              <a:rPr lang="ru-RU" sz="2200" b="1" dirty="0">
                <a:solidFill>
                  <a:schemeClr val="tx1"/>
                </a:solidFill>
              </a:rPr>
              <a:t>год</a:t>
            </a:r>
          </a:p>
        </p:txBody>
      </p:sp>
      <p:sp>
        <p:nvSpPr>
          <p:cNvPr id="5" name="Пятиугольник 4"/>
          <p:cNvSpPr/>
          <p:nvPr/>
        </p:nvSpPr>
        <p:spPr>
          <a:xfrm>
            <a:off x="263990" y="1714500"/>
            <a:ext cx="1677274" cy="1285875"/>
          </a:xfrm>
          <a:prstGeom prst="homePlate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 smtClean="0">
                <a:solidFill>
                  <a:schemeClr val="bg1"/>
                </a:solidFill>
              </a:rPr>
              <a:t>Налоговые </a:t>
            </a:r>
            <a:r>
              <a:rPr lang="ru-RU" sz="1200" dirty="0">
                <a:solidFill>
                  <a:schemeClr val="bg1"/>
                </a:solidFill>
              </a:rPr>
              <a:t>доходы  - </a:t>
            </a:r>
            <a:endParaRPr lang="ru-RU" sz="1200" dirty="0" smtClean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98 150,93 тыс. рублей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251520" y="3237273"/>
            <a:ext cx="1677274" cy="1214438"/>
          </a:xfrm>
          <a:prstGeom prst="homePlate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Неналоговые доходы – </a:t>
            </a:r>
            <a:endParaRPr lang="ru-RU" sz="1200" dirty="0" smtClean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8 326,96</a:t>
            </a:r>
            <a:endParaRPr lang="ru-RU" sz="12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b="1" dirty="0">
                <a:solidFill>
                  <a:schemeClr val="bg1"/>
                </a:solidFill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</a:rPr>
              <a:t>тыс. рублей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281945" y="4756157"/>
            <a:ext cx="1677274" cy="1357313"/>
          </a:xfrm>
          <a:prstGeom prst="homePlate">
            <a:avLst>
              <a:gd name="adj" fmla="val 41869"/>
            </a:avLst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Безвозмездные поступления – </a:t>
            </a:r>
            <a:r>
              <a:rPr lang="ru-RU" sz="1200" b="1" dirty="0" smtClean="0">
                <a:solidFill>
                  <a:schemeClr val="bg1"/>
                </a:solidFill>
              </a:rPr>
              <a:t>1 213 011,89</a:t>
            </a:r>
          </a:p>
          <a:p>
            <a:pPr algn="ctr">
              <a:defRPr/>
            </a:pPr>
            <a:r>
              <a:rPr lang="ru-RU" sz="1200" b="1" dirty="0">
                <a:solidFill>
                  <a:schemeClr val="bg1"/>
                </a:solidFill>
              </a:rPr>
              <a:t>т</a:t>
            </a:r>
            <a:r>
              <a:rPr lang="ru-RU" sz="1200" b="1" dirty="0" smtClean="0">
                <a:solidFill>
                  <a:schemeClr val="bg1"/>
                </a:solidFill>
              </a:rPr>
              <a:t>ыс. рубля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214688" y="1643063"/>
            <a:ext cx="1500187" cy="1285875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Доходы в расчете на 1 жителя за </a:t>
            </a:r>
            <a:r>
              <a:rPr lang="ru-RU" sz="1200" dirty="0" smtClean="0">
                <a:solidFill>
                  <a:schemeClr val="bg1"/>
                </a:solidFill>
              </a:rPr>
              <a:t>2019 </a:t>
            </a:r>
            <a:r>
              <a:rPr lang="ru-RU" sz="1200" dirty="0">
                <a:solidFill>
                  <a:schemeClr val="bg1"/>
                </a:solidFill>
              </a:rPr>
              <a:t>год </a:t>
            </a:r>
            <a:r>
              <a:rPr lang="ru-RU" sz="1200" dirty="0" smtClean="0">
                <a:solidFill>
                  <a:schemeClr val="bg1"/>
                </a:solidFill>
              </a:rPr>
              <a:t>–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61 417,32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рублей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28794" y="1340768"/>
            <a:ext cx="785818" cy="508862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dirty="0" smtClean="0"/>
              <a:t> </a:t>
            </a:r>
            <a:r>
              <a:rPr lang="ru-RU" dirty="0" smtClean="0">
                <a:solidFill>
                  <a:schemeClr val="tx1"/>
                </a:solidFill>
              </a:rPr>
              <a:t>Доходы  бюджета – </a:t>
            </a:r>
            <a:r>
              <a:rPr lang="ru-RU" b="1" dirty="0" smtClean="0">
                <a:solidFill>
                  <a:schemeClr val="tx1"/>
                </a:solidFill>
              </a:rPr>
              <a:t>1 319 489,78  тыс. рублей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14688" y="4929188"/>
            <a:ext cx="1500187" cy="1357312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Расходы в расчете на 1 жителя </a:t>
            </a:r>
            <a:r>
              <a:rPr lang="ru-RU" sz="1200" dirty="0" smtClean="0">
                <a:solidFill>
                  <a:schemeClr val="bg1"/>
                </a:solidFill>
              </a:rPr>
              <a:t>за</a:t>
            </a:r>
          </a:p>
          <a:p>
            <a:pPr algn="ctr">
              <a:defRPr/>
            </a:pPr>
            <a:r>
              <a:rPr lang="ru-RU" sz="1200" dirty="0" smtClean="0">
                <a:solidFill>
                  <a:schemeClr val="bg1"/>
                </a:solidFill>
              </a:rPr>
              <a:t> 2019 </a:t>
            </a:r>
            <a:r>
              <a:rPr lang="ru-RU" sz="1200" dirty="0">
                <a:solidFill>
                  <a:schemeClr val="bg1"/>
                </a:solidFill>
              </a:rPr>
              <a:t>год </a:t>
            </a:r>
            <a:r>
              <a:rPr lang="ru-RU" sz="1200" dirty="0" smtClean="0">
                <a:solidFill>
                  <a:schemeClr val="bg1"/>
                </a:solidFill>
              </a:rPr>
              <a:t>–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62 353,59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рубля</a:t>
            </a: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13" name="Шестиугольник 12"/>
          <p:cNvSpPr/>
          <p:nvPr/>
        </p:nvSpPr>
        <p:spPr>
          <a:xfrm>
            <a:off x="2748308" y="3164851"/>
            <a:ext cx="2466881" cy="1500187"/>
          </a:xfrm>
          <a:prstGeom prst="hexagon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b="1" dirty="0">
                <a:solidFill>
                  <a:schemeClr val="bg1"/>
                </a:solidFill>
              </a:rPr>
              <a:t>Бюджет </a:t>
            </a:r>
            <a:r>
              <a:rPr lang="ru-RU" sz="1400" b="1" dirty="0" smtClean="0">
                <a:solidFill>
                  <a:schemeClr val="bg1"/>
                </a:solidFill>
              </a:rPr>
              <a:t>Тяжинского муниципального района</a:t>
            </a: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286380" y="1500188"/>
            <a:ext cx="785818" cy="492920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Расходы бюджета </a:t>
            </a:r>
            <a:r>
              <a:rPr lang="ru-RU" dirty="0" smtClean="0">
                <a:solidFill>
                  <a:schemeClr val="tx1"/>
                </a:solidFill>
              </a:rPr>
              <a:t>-</a:t>
            </a:r>
            <a:r>
              <a:rPr lang="ru-RU" b="1" dirty="0" smtClean="0">
                <a:solidFill>
                  <a:schemeClr val="tx1"/>
                </a:solidFill>
              </a:rPr>
              <a:t>1 339 604,45 тыс. рублей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28182" y="836712"/>
            <a:ext cx="2701503" cy="5832648"/>
          </a:xfrm>
          <a:prstGeom prst="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000" dirty="0"/>
          </a:p>
          <a:p>
            <a:pPr algn="ctr">
              <a:defRPr/>
            </a:pPr>
            <a:r>
              <a:rPr lang="ru-RU" sz="1200" dirty="0" smtClean="0">
                <a:solidFill>
                  <a:schemeClr val="bg1"/>
                </a:solidFill>
              </a:rPr>
              <a:t>Общегосударственные </a:t>
            </a:r>
            <a:r>
              <a:rPr lang="ru-RU" sz="1200" dirty="0">
                <a:solidFill>
                  <a:schemeClr val="bg1"/>
                </a:solidFill>
              </a:rPr>
              <a:t>вопросы </a:t>
            </a:r>
            <a:r>
              <a:rPr lang="ru-RU" sz="1200" dirty="0" smtClean="0">
                <a:solidFill>
                  <a:schemeClr val="bg1"/>
                </a:solidFill>
              </a:rPr>
              <a:t>– </a:t>
            </a:r>
            <a:r>
              <a:rPr lang="ru-RU" sz="1200" b="1" dirty="0" smtClean="0">
                <a:solidFill>
                  <a:schemeClr val="bg1"/>
                </a:solidFill>
              </a:rPr>
              <a:t>50 642,21 тыс. рублей</a:t>
            </a:r>
            <a:endParaRPr lang="ru-RU" sz="12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Национальная </a:t>
            </a:r>
            <a:r>
              <a:rPr lang="ru-RU" sz="1200" dirty="0" smtClean="0">
                <a:solidFill>
                  <a:schemeClr val="bg1"/>
                </a:solidFill>
              </a:rPr>
              <a:t>оборона –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2 053,00 тыс. рублей </a:t>
            </a: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Национальная безопасность и правоохранительная </a:t>
            </a:r>
            <a:r>
              <a:rPr lang="ru-RU" sz="1200" dirty="0" smtClean="0">
                <a:solidFill>
                  <a:schemeClr val="bg1"/>
                </a:solidFill>
              </a:rPr>
              <a:t>деятельность – </a:t>
            </a:r>
            <a:r>
              <a:rPr lang="ru-RU" sz="1200" b="1" dirty="0" smtClean="0">
                <a:solidFill>
                  <a:schemeClr val="bg1"/>
                </a:solidFill>
              </a:rPr>
              <a:t>3 310,40 тыс. рублей</a:t>
            </a:r>
            <a:endParaRPr lang="ru-RU" sz="12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Национальная экономика </a:t>
            </a:r>
            <a:r>
              <a:rPr lang="ru-RU" sz="1200" dirty="0" smtClean="0">
                <a:solidFill>
                  <a:schemeClr val="bg1"/>
                </a:solidFill>
              </a:rPr>
              <a:t>–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7 294,47 тыс. рублей </a:t>
            </a:r>
            <a:endParaRPr lang="ru-RU" sz="12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Жилищно-коммунальное хозяйство – </a:t>
            </a:r>
            <a:r>
              <a:rPr lang="ru-RU" sz="1200" dirty="0" smtClean="0">
                <a:solidFill>
                  <a:schemeClr val="bg1"/>
                </a:solidFill>
              </a:rPr>
              <a:t>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54 830,18 тыс. рублей </a:t>
            </a:r>
            <a:r>
              <a:rPr lang="ru-RU" sz="1200" dirty="0" smtClean="0">
                <a:solidFill>
                  <a:schemeClr val="bg1"/>
                </a:solidFill>
              </a:rPr>
              <a:t>  </a:t>
            </a:r>
            <a:endParaRPr lang="ru-RU" sz="1200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Образование </a:t>
            </a:r>
            <a:r>
              <a:rPr lang="ru-RU" sz="1200" dirty="0" smtClean="0">
                <a:solidFill>
                  <a:schemeClr val="bg1"/>
                </a:solidFill>
              </a:rPr>
              <a:t>–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590 504,41 тыс. рублей</a:t>
            </a:r>
            <a:endParaRPr lang="ru-RU" sz="12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Культура, кинематография </a:t>
            </a:r>
            <a:r>
              <a:rPr lang="ru-RU" sz="1200" dirty="0" smtClean="0">
                <a:solidFill>
                  <a:schemeClr val="bg1"/>
                </a:solidFill>
              </a:rPr>
              <a:t>– 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159 632,75 тыс.  рублей</a:t>
            </a:r>
          </a:p>
          <a:p>
            <a:pPr algn="ctr">
              <a:defRPr/>
            </a:pPr>
            <a:r>
              <a:rPr lang="ru-RU" sz="1200" dirty="0" smtClean="0">
                <a:solidFill>
                  <a:schemeClr val="bg1"/>
                </a:solidFill>
              </a:rPr>
              <a:t>Социальная </a:t>
            </a:r>
            <a:r>
              <a:rPr lang="ru-RU" sz="1200" dirty="0">
                <a:solidFill>
                  <a:schemeClr val="bg1"/>
                </a:solidFill>
              </a:rPr>
              <a:t>политика – </a:t>
            </a:r>
            <a:endParaRPr lang="ru-RU" sz="1200" b="1" dirty="0" smtClean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330 128,48 тыс. рублей</a:t>
            </a:r>
            <a:endParaRPr lang="ru-RU" sz="12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Физическая культура и спорт </a:t>
            </a:r>
            <a:r>
              <a:rPr lang="ru-RU" sz="1200" dirty="0" smtClean="0">
                <a:solidFill>
                  <a:schemeClr val="bg1"/>
                </a:solidFill>
              </a:rPr>
              <a:t>–</a:t>
            </a: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310,46 тыс. рублей</a:t>
            </a:r>
            <a:endParaRPr lang="ru-RU" sz="12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Средства массовой информации – </a:t>
            </a:r>
            <a:endParaRPr lang="ru-RU" sz="1200" dirty="0" smtClean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420,00 тыс. рублей</a:t>
            </a:r>
            <a:endParaRPr lang="ru-RU" sz="1200" b="1" dirty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Обслуживание муниципального долга </a:t>
            </a:r>
            <a:r>
              <a:rPr lang="ru-RU" sz="1200" dirty="0" smtClean="0">
                <a:solidFill>
                  <a:schemeClr val="bg1"/>
                </a:solidFill>
              </a:rPr>
              <a:t>– </a:t>
            </a:r>
            <a:r>
              <a:rPr lang="ru-RU" sz="1200" b="1" dirty="0" smtClean="0">
                <a:solidFill>
                  <a:schemeClr val="bg1"/>
                </a:solidFill>
              </a:rPr>
              <a:t>1,09 тыс.  рублей</a:t>
            </a:r>
          </a:p>
          <a:p>
            <a:pPr algn="ctr">
              <a:defRPr/>
            </a:pPr>
            <a:r>
              <a:rPr lang="ru-RU" sz="1200" dirty="0">
                <a:solidFill>
                  <a:schemeClr val="bg1"/>
                </a:solidFill>
              </a:rPr>
              <a:t>Межбюджетные трансферты общего характера- </a:t>
            </a:r>
            <a:endParaRPr lang="ru-RU" sz="1200" dirty="0" smtClean="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ru-RU" sz="1200" b="1" dirty="0" smtClean="0">
                <a:solidFill>
                  <a:schemeClr val="bg1"/>
                </a:solidFill>
              </a:rPr>
              <a:t>140 477,00 тыс. рублей</a:t>
            </a:r>
            <a:endParaRPr lang="ru-RU" sz="1000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ru-RU" sz="1000" dirty="0">
              <a:solidFill>
                <a:schemeClr val="bg1"/>
              </a:solidFill>
            </a:endParaRPr>
          </a:p>
          <a:p>
            <a:pPr algn="ctr">
              <a:defRPr/>
            </a:pP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48872" cy="81146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800" dirty="0" smtClean="0"/>
              <a:t> </a:t>
            </a:r>
            <a:r>
              <a:rPr lang="ru-RU" sz="2800" b="1" dirty="0">
                <a:solidFill>
                  <a:schemeClr val="tx1"/>
                </a:solidFill>
              </a:rPr>
              <a:t>Доходы бюджета Тяжинского </a:t>
            </a:r>
            <a:br>
              <a:rPr lang="ru-RU" sz="2800" b="1" dirty="0">
                <a:solidFill>
                  <a:schemeClr val="tx1"/>
                </a:solidFill>
              </a:rPr>
            </a:br>
            <a:r>
              <a:rPr lang="ru-RU" sz="2800" b="1" dirty="0">
                <a:solidFill>
                  <a:schemeClr val="tx1"/>
                </a:solidFill>
              </a:rPr>
              <a:t>муниципального района за </a:t>
            </a:r>
            <a:r>
              <a:rPr lang="ru-RU" sz="2800" b="1" dirty="0" smtClean="0">
                <a:solidFill>
                  <a:schemeClr val="tx1"/>
                </a:solidFill>
              </a:rPr>
              <a:t>2019 </a:t>
            </a:r>
            <a:r>
              <a:rPr lang="ru-RU" sz="2800" b="1" dirty="0">
                <a:solidFill>
                  <a:schemeClr val="tx1"/>
                </a:solidFill>
              </a:rPr>
              <a:t>год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524174"/>
              </p:ext>
            </p:extLst>
          </p:nvPr>
        </p:nvGraphicFramePr>
        <p:xfrm>
          <a:off x="251520" y="1484784"/>
          <a:ext cx="8640763" cy="4460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2232248"/>
                <a:gridCol w="2232248"/>
                <a:gridCol w="1800003"/>
              </a:tblGrid>
              <a:tr h="1208154"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8" marR="91438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</a:rPr>
                        <a:t>Уточненный план, тыс. рублей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8" marR="91438" marT="45717" marB="45717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</a:rPr>
                        <a:t>Исполнено, тыс. рублей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8" marR="91438" marT="45717" marB="45717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bg1"/>
                          </a:solidFill>
                          <a:effectLst/>
                        </a:rPr>
                        <a:t>% исполнения </a:t>
                      </a:r>
                      <a:endParaRPr lang="ru-RU" sz="200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8" marR="91438" marT="45717" marB="45717" anchor="ctr">
                    <a:solidFill>
                      <a:srgbClr val="0070C0"/>
                    </a:solidFill>
                  </a:tcPr>
                </a:tc>
              </a:tr>
              <a:tr h="1208154">
                <a:tc>
                  <a:txBody>
                    <a:bodyPr/>
                    <a:lstStyle/>
                    <a:p>
                      <a:r>
                        <a:rPr lang="ru-RU" sz="200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Налоговые и неналоговые доходы </a:t>
                      </a:r>
                      <a:endParaRPr lang="ru-RU" sz="2000" kern="120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17" marB="45717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104 921,00</a:t>
                      </a:r>
                      <a:endParaRPr lang="ru-RU" sz="2000" kern="120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17" marB="45717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106 477,89</a:t>
                      </a:r>
                      <a:endParaRPr lang="ru-RU" sz="2000" kern="120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8" marR="91438" marT="45717" marB="45717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101,48%</a:t>
                      </a:r>
                    </a:p>
                  </a:txBody>
                  <a:tcPr marL="91438" marR="91438" marT="45717" marB="45717"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</a:tr>
              <a:tr h="1208154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Безвозмездные</a:t>
                      </a:r>
                      <a:r>
                        <a:rPr lang="ru-RU" sz="20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 поступления</a:t>
                      </a:r>
                      <a:endParaRPr lang="ru-RU" sz="200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</a:endParaRPr>
                    </a:p>
                  </a:txBody>
                  <a:tcPr marL="91438" marR="91438" marT="45717" marB="4571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1 231 408,94</a:t>
                      </a:r>
                      <a:endParaRPr lang="ru-RU" sz="220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</a:endParaRPr>
                    </a:p>
                  </a:txBody>
                  <a:tcPr marL="91438" marR="91438" marT="45717" marB="4571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1 213 011,89</a:t>
                      </a:r>
                      <a:endParaRPr lang="ru-RU" sz="220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</a:endParaRPr>
                    </a:p>
                  </a:txBody>
                  <a:tcPr marL="91438" marR="91438" marT="45717" marB="4571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</a:rPr>
                        <a:t>98,51%</a:t>
                      </a:r>
                      <a:endParaRPr lang="ru-RU" sz="2200" dirty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</a:endParaRPr>
                    </a:p>
                  </a:txBody>
                  <a:tcPr marL="91438" marR="91438" marT="45717" marB="4571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836414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</a:rPr>
                        <a:t>Итого доходов</a:t>
                      </a:r>
                      <a:endParaRPr lang="ru-RU" sz="20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8" marR="91438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chemeClr val="bg1"/>
                          </a:solidFill>
                          <a:effectLst/>
                        </a:rPr>
                        <a:t>1 336</a:t>
                      </a:r>
                      <a:r>
                        <a:rPr lang="ru-RU" sz="2200" b="1" baseline="0" dirty="0" smtClean="0">
                          <a:solidFill>
                            <a:schemeClr val="bg1"/>
                          </a:solidFill>
                          <a:effectLst/>
                        </a:rPr>
                        <a:t> 329,94</a:t>
                      </a:r>
                      <a:endParaRPr lang="ru-RU" sz="22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8" marR="91438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chemeClr val="bg1"/>
                          </a:solidFill>
                          <a:effectLst/>
                        </a:rPr>
                        <a:t>1 319 489,78</a:t>
                      </a:r>
                      <a:endParaRPr lang="ru-RU" sz="22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8" marR="91438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chemeClr val="bg1"/>
                          </a:solidFill>
                          <a:effectLst/>
                        </a:rPr>
                        <a:t>98,74%</a:t>
                      </a:r>
                      <a:endParaRPr lang="ru-RU" sz="2200" b="1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91438" marR="91438" marT="45717" marB="45717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620688"/>
            <a:ext cx="8208912" cy="792088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1"/>
                </a:solidFill>
              </a:rPr>
              <a:t/>
            </a:r>
            <a:br>
              <a:rPr lang="ru-RU" sz="2200" b="1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b="1" dirty="0" smtClean="0">
                <a:solidFill>
                  <a:schemeClr val="tx1"/>
                </a:solidFill>
              </a:rPr>
              <a:t>Структура </a:t>
            </a:r>
            <a:r>
              <a:rPr lang="ru-RU" sz="2200" b="1" dirty="0">
                <a:solidFill>
                  <a:schemeClr val="tx1"/>
                </a:solidFill>
              </a:rPr>
              <a:t>поступления доходов бюджета Тяжинского муниципального района </a:t>
            </a:r>
            <a:r>
              <a:rPr lang="ru-RU" sz="2200" b="1" dirty="0" smtClean="0">
                <a:solidFill>
                  <a:schemeClr val="tx1"/>
                </a:solidFill>
              </a:rPr>
              <a:t>за 2019 год, тыс. рублей</a:t>
            </a:r>
            <a:endParaRPr lang="ru-RU" sz="2200" b="1" dirty="0">
              <a:solidFill>
                <a:schemeClr val="tx1"/>
              </a:solidFill>
            </a:endParaRPr>
          </a:p>
        </p:txBody>
      </p:sp>
      <p:graphicFrame>
        <p:nvGraphicFramePr>
          <p:cNvPr id="2" name="Содержимое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9384239"/>
              </p:ext>
            </p:extLst>
          </p:nvPr>
        </p:nvGraphicFramePr>
        <p:xfrm>
          <a:off x="251520" y="1124744"/>
          <a:ext cx="8568022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80920" cy="1152128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500" b="1" dirty="0" smtClean="0">
                <a:solidFill>
                  <a:schemeClr val="tx1"/>
                </a:solidFill>
              </a:rPr>
              <a:t/>
            </a:r>
            <a:br>
              <a:rPr lang="ru-RU" sz="2500" b="1" dirty="0" smtClean="0">
                <a:solidFill>
                  <a:schemeClr val="tx1"/>
                </a:solidFill>
              </a:rPr>
            </a:br>
            <a:r>
              <a:rPr lang="ru-RU" sz="2500" dirty="0">
                <a:solidFill>
                  <a:schemeClr val="tx1"/>
                </a:solidFill>
              </a:rPr>
              <a:t/>
            </a:r>
            <a:br>
              <a:rPr lang="ru-RU" sz="2500" dirty="0">
                <a:solidFill>
                  <a:schemeClr val="tx1"/>
                </a:solidFill>
              </a:rPr>
            </a:br>
            <a:r>
              <a:rPr lang="ru-RU" sz="2500" dirty="0" smtClean="0">
                <a:solidFill>
                  <a:schemeClr val="tx1"/>
                </a:solidFill>
              </a:rPr>
              <a:t/>
            </a:r>
            <a:br>
              <a:rPr lang="ru-RU" sz="2500" dirty="0" smtClean="0">
                <a:solidFill>
                  <a:schemeClr val="tx1"/>
                </a:solidFill>
              </a:rPr>
            </a:br>
            <a:r>
              <a:rPr lang="ru-RU" sz="2500" dirty="0">
                <a:solidFill>
                  <a:schemeClr val="tx1"/>
                </a:solidFill>
              </a:rPr>
              <a:t/>
            </a:r>
            <a:br>
              <a:rPr lang="ru-RU" sz="2500" dirty="0">
                <a:solidFill>
                  <a:schemeClr val="tx1"/>
                </a:solidFill>
              </a:rPr>
            </a:br>
            <a:r>
              <a:rPr lang="ru-RU" sz="2500" b="1" dirty="0" smtClean="0">
                <a:solidFill>
                  <a:schemeClr val="tx1"/>
                </a:solidFill>
              </a:rPr>
              <a:t>Исполнение </a:t>
            </a:r>
            <a:r>
              <a:rPr lang="ru-RU" sz="2500" b="1" dirty="0">
                <a:solidFill>
                  <a:schemeClr val="tx1"/>
                </a:solidFill>
              </a:rPr>
              <a:t>налоговых доходов бюджета Тяжинского муниципального района </a:t>
            </a:r>
            <a:r>
              <a:rPr lang="ru-RU" sz="2500" b="1" dirty="0" smtClean="0">
                <a:solidFill>
                  <a:schemeClr val="tx1"/>
                </a:solidFill>
              </a:rPr>
              <a:t/>
            </a:r>
            <a:br>
              <a:rPr lang="ru-RU" sz="2500" b="1" dirty="0" smtClean="0">
                <a:solidFill>
                  <a:schemeClr val="tx1"/>
                </a:solidFill>
              </a:rPr>
            </a:br>
            <a:r>
              <a:rPr lang="ru-RU" sz="2500" b="1" dirty="0" smtClean="0">
                <a:solidFill>
                  <a:schemeClr val="tx1"/>
                </a:solidFill>
              </a:rPr>
              <a:t>за </a:t>
            </a:r>
            <a:r>
              <a:rPr lang="ru-RU" sz="2500" b="1" dirty="0" smtClean="0">
                <a:solidFill>
                  <a:schemeClr val="tx1"/>
                </a:solidFill>
              </a:rPr>
              <a:t>2019 </a:t>
            </a:r>
            <a:r>
              <a:rPr lang="ru-RU" sz="2500" b="1" dirty="0">
                <a:solidFill>
                  <a:schemeClr val="tx1"/>
                </a:solidFill>
              </a:rPr>
              <a:t>год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9096582"/>
              </p:ext>
            </p:extLst>
          </p:nvPr>
        </p:nvGraphicFramePr>
        <p:xfrm>
          <a:off x="323850" y="1341438"/>
          <a:ext cx="8640764" cy="44417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5982"/>
                <a:gridCol w="1512168"/>
                <a:gridCol w="1440160"/>
                <a:gridCol w="1440159"/>
                <a:gridCol w="1512295"/>
              </a:tblGrid>
              <a:tr h="799381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   план на  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      2019г., тыс. рублей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    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Факт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    2019 г., тыс. рублей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          % исполнения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   за 2019 г.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     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     % исполнения 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     к 2018 г.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</a:tr>
              <a:tr h="74264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Налог на доходы физических лиц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78 250,0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78 318,5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100,1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122,4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66859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Налоги на совокупный доход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9 570,0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9 575,5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100,1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103,0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7426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Транспортный налог</a:t>
                      </a: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517,0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524,0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100,3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107,9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625508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Государственная пошлина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2 400,0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2 405,8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101,2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109,7</a:t>
                      </a:r>
                    </a:p>
                    <a:p>
                      <a:pPr algn="ctr"/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4410" marB="4441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Итого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</a:rPr>
                        <a:t> по налоговым доходам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75 774,0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75 973,4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100,1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119,5</a:t>
                      </a:r>
                    </a:p>
                    <a:p>
                      <a:pPr algn="ctr"/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4410" marB="44410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686800" cy="108012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/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  <a:effectLst/>
              </a:rPr>
              <a:t>Динамика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поступления основных видов налоговых доходов в бюджет Тяжинского муниципального района за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2018-2019гг., тыс. рублей</a:t>
            </a:r>
            <a:endParaRPr lang="ru-RU" sz="2000" b="1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3218100"/>
              </p:ext>
            </p:extLst>
          </p:nvPr>
        </p:nvGraphicFramePr>
        <p:xfrm>
          <a:off x="539552" y="1700808"/>
          <a:ext cx="813690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805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04448" cy="936104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  <a:effectLst/>
              </a:rPr>
              <a:t>Исполнение неналоговых доходов бюджета Тяжинского муниципального района за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2019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год 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044546"/>
              </p:ext>
            </p:extLst>
          </p:nvPr>
        </p:nvGraphicFramePr>
        <p:xfrm>
          <a:off x="395536" y="1268760"/>
          <a:ext cx="8352928" cy="5472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5599"/>
                <a:gridCol w="1437798"/>
                <a:gridCol w="1375235"/>
                <a:gridCol w="1294962"/>
                <a:gridCol w="1369334"/>
              </a:tblGrid>
              <a:tr h="992853">
                <a:tc>
                  <a:txBody>
                    <a:bodyPr/>
                    <a:lstStyle/>
                    <a:p>
                      <a:endParaRPr lang="ru-RU" sz="150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план на 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2019г.,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тыс. рублей</a:t>
                      </a: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Факт 2019г., тыс. рублей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          %  исполнения 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    за 2019г.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          % исполнения</a:t>
                      </a:r>
                    </a:p>
                    <a:p>
                      <a:r>
                        <a:rPr lang="ru-RU" sz="1200" dirty="0" smtClean="0">
                          <a:solidFill>
                            <a:schemeClr val="bg1"/>
                          </a:solidFill>
                        </a:rPr>
                        <a:t>    к 2018г.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</a:tr>
              <a:tr h="566257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Доходы от использования имущества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6 070,00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6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 </a:t>
                      </a:r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134,69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101,1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88,8</a:t>
                      </a:r>
                    </a:p>
                    <a:p>
                      <a:pPr algn="ctr"/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673138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Платежи при пользовании природными ресурсами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474,00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475,44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100,3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93,7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576183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Доходы от оказания платных услуг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480,00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492,31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102,6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324,6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791969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Доходы от продажи материальных и нематериальных активов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237,00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238,29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100,5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7,8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616744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Штрафы, санкции,</a:t>
                      </a:r>
                      <a:r>
                        <a:rPr lang="ru-RU" sz="15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 возмещение ущерба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905,00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937,48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103,6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108,0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616744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Прочие неналоговые поступления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48,00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48,75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101,6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0</a:t>
                      </a:r>
                      <a:endParaRPr lang="ru-RU" sz="15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L="91443" marR="91443" marT="43667" marB="43667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638720"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chemeClr val="bg1"/>
                          </a:solidFill>
                        </a:rPr>
                        <a:t>Итого по неналоговым доходам</a:t>
                      </a:r>
                      <a:endParaRPr lang="ru-RU" sz="15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8 214,00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8 326,96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</a:rPr>
                        <a:t>101,4</a:t>
                      </a:r>
                    </a:p>
                    <a:p>
                      <a:pPr algn="ctr"/>
                      <a:endParaRPr lang="ru-RU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1" dirty="0" smtClean="0">
                          <a:solidFill>
                            <a:schemeClr val="bg1"/>
                          </a:solidFill>
                        </a:rPr>
                        <a:t>72,6</a:t>
                      </a:r>
                    </a:p>
                    <a:p>
                      <a:pPr algn="ctr"/>
                      <a:endParaRPr lang="ru-RU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3667" marB="43667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686800" cy="100811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200" b="1" dirty="0" smtClean="0">
                <a:solidFill>
                  <a:schemeClr val="tx1"/>
                </a:solidFill>
              </a:rPr>
              <a:t>Динамика поступления неналоговых доходов в бюджет Тяжинского муниципального района </a:t>
            </a:r>
            <a:br>
              <a:rPr lang="ru-RU" sz="2200" b="1" dirty="0" smtClean="0">
                <a:solidFill>
                  <a:schemeClr val="tx1"/>
                </a:solidFill>
              </a:rPr>
            </a:br>
            <a:r>
              <a:rPr lang="ru-RU" sz="2200" b="1" dirty="0" smtClean="0">
                <a:solidFill>
                  <a:schemeClr val="tx1"/>
                </a:solidFill>
              </a:rPr>
              <a:t>за 2018-2019гг., тыс. рублей</a:t>
            </a:r>
            <a:endParaRPr lang="ru-RU" sz="2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607044"/>
              </p:ext>
            </p:extLst>
          </p:nvPr>
        </p:nvGraphicFramePr>
        <p:xfrm>
          <a:off x="461376" y="1124745"/>
          <a:ext cx="86868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874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7" y="491319"/>
            <a:ext cx="8496944" cy="1285875"/>
          </a:xfrm>
        </p:spPr>
        <p:txBody>
          <a:bodyPr>
            <a:norm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b="1" dirty="0">
                <a:solidFill>
                  <a:schemeClr val="tx1"/>
                </a:solidFill>
              </a:rPr>
              <a:t>Безвозмездные поступления от других бюджетов бюджетной системы РФ в бюджет Тяжинского муниципального района в </a:t>
            </a:r>
            <a:r>
              <a:rPr lang="ru-RU" sz="2200" b="1" dirty="0" smtClean="0">
                <a:solidFill>
                  <a:schemeClr val="tx1"/>
                </a:solidFill>
              </a:rPr>
              <a:t>2019 </a:t>
            </a:r>
            <a:r>
              <a:rPr lang="ru-RU" sz="2200" b="1" dirty="0">
                <a:solidFill>
                  <a:schemeClr val="tx1"/>
                </a:solidFill>
              </a:rPr>
              <a:t>году</a:t>
            </a:r>
            <a:r>
              <a:rPr lang="ru-RU" sz="2400" b="1" dirty="0">
                <a:solidFill>
                  <a:schemeClr val="tx1"/>
                </a:solidFill>
              </a:rPr>
              <a:t>               </a:t>
            </a:r>
            <a:r>
              <a:rPr lang="ru-RU" sz="1600" dirty="0" smtClean="0">
                <a:effectLst/>
              </a:rPr>
              <a:t>                                     </a:t>
            </a:r>
            <a:endParaRPr lang="ru-RU" sz="1600" dirty="0"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3810667"/>
              </p:ext>
            </p:extLst>
          </p:nvPr>
        </p:nvGraphicFramePr>
        <p:xfrm>
          <a:off x="179512" y="1916832"/>
          <a:ext cx="8785224" cy="4362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500"/>
                <a:gridCol w="1872208"/>
                <a:gridCol w="2088108"/>
                <a:gridCol w="1440408"/>
              </a:tblGrid>
              <a:tr h="920130">
                <a:tc>
                  <a:txBody>
                    <a:bodyPr/>
                    <a:lstStyle/>
                    <a:p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  <a:r>
                        <a:rPr lang="ru-RU" sz="16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план,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тыс. рублей</a:t>
                      </a: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Фактически поступило, 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тыс. рублей </a:t>
                      </a:r>
                    </a:p>
                    <a:p>
                      <a:pPr algn="ctr"/>
                      <a:endParaRPr lang="ru-RU" sz="1600" b="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r"/>
                      <a:endParaRPr lang="ru-RU" sz="1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bg1"/>
                          </a:solidFill>
                        </a:rPr>
                        <a:t>% исполнения</a:t>
                      </a:r>
                      <a:endParaRPr lang="ru-RU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  <a:tr h="60656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Дотации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526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 717,00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526 717,00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Субсидии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64 597,20</a:t>
                      </a: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52 872,25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81,9%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Субвенции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632 994,74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626 322,64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99,0%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64124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Иные межбюджетные трансферты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7 100,00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7 100,00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6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64124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Итого</a:t>
                      </a:r>
                      <a:r>
                        <a:rPr lang="ru-RU" sz="1600" b="1" baseline="0" dirty="0" smtClean="0">
                          <a:solidFill>
                            <a:schemeClr val="bg1"/>
                          </a:solidFill>
                        </a:rPr>
                        <a:t> безвозмездных поступлений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1 231 408,94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1 213 011,89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98,5%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064896" cy="1296144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100" b="1" dirty="0">
                <a:solidFill>
                  <a:schemeClr val="tx1"/>
                </a:solidFill>
              </a:rPr>
              <a:t>Структура безвозмездных поступлений от других бюджетов бюджетной системы РФ в бюджет Тяжинского муниципального района за </a:t>
            </a:r>
            <a:r>
              <a:rPr lang="ru-RU" sz="2100" b="1" dirty="0" smtClean="0">
                <a:solidFill>
                  <a:schemeClr val="tx1"/>
                </a:solidFill>
              </a:rPr>
              <a:t>2019 год, тыс. рублей</a:t>
            </a:r>
            <a:endParaRPr lang="ru-RU" sz="21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Содержимое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4128295"/>
              </p:ext>
            </p:extLst>
          </p:nvPr>
        </p:nvGraphicFramePr>
        <p:xfrm>
          <a:off x="325438" y="1412875"/>
          <a:ext cx="8320087" cy="5110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569072" cy="4464496"/>
          </a:xfrm>
        </p:spPr>
        <p:txBody>
          <a:bodyPr>
            <a:normAutofit/>
          </a:bodyPr>
          <a:lstStyle/>
          <a:p>
            <a:pPr algn="r">
              <a:lnSpc>
                <a:spcPct val="100000"/>
              </a:lnSpc>
              <a:defRPr/>
            </a:pPr>
            <a:r>
              <a:rPr lang="ru-RU" sz="53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Отчет </a:t>
            </a:r>
            <a:r>
              <a:rPr lang="ru-RU" sz="5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граждан – </a:t>
            </a:r>
            <a:br>
              <a:rPr lang="ru-RU" sz="53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подготовлен на основании </a:t>
            </a:r>
            <a:r>
              <a:rPr lang="ru-RU" sz="3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Решения Совета народных депутатов Тяжинского муниципального </a:t>
            </a:r>
            <a:r>
              <a:rPr lang="ru-RU" sz="31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района </a:t>
            </a:r>
            <a:br>
              <a:rPr lang="ru-RU" sz="31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1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28.05.2020г </a:t>
            </a:r>
            <a:r>
              <a:rPr lang="ru-RU" sz="31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31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 «Об исполнении бюджета Тяжинского муниципального района за 2019год»</a:t>
            </a:r>
            <a:endParaRPr lang="ru-RU" sz="31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005064"/>
            <a:ext cx="8640960" cy="21602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5151" y="7450"/>
            <a:ext cx="8842248" cy="720080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tx1"/>
                </a:solidFill>
              </a:rPr>
              <a:t>Исполнение расходов бюджета Тяжинского муниципального района по отраслевому признаку в </a:t>
            </a:r>
            <a:r>
              <a:rPr lang="ru-RU" sz="1800" b="1" dirty="0" smtClean="0">
                <a:solidFill>
                  <a:schemeClr val="tx1"/>
                </a:solidFill>
              </a:rPr>
              <a:t>2019 году</a:t>
            </a:r>
            <a:endParaRPr lang="ru-RU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063200"/>
              </p:ext>
            </p:extLst>
          </p:nvPr>
        </p:nvGraphicFramePr>
        <p:xfrm>
          <a:off x="323528" y="764704"/>
          <a:ext cx="8501634" cy="5897963"/>
        </p:xfrm>
        <a:graphic>
          <a:graphicData uri="http://schemas.openxmlformats.org/drawingml/2006/table">
            <a:tbl>
              <a:tblPr/>
              <a:tblGrid>
                <a:gridCol w="3384376"/>
                <a:gridCol w="1584176"/>
                <a:gridCol w="1584176"/>
                <a:gridCol w="936104"/>
                <a:gridCol w="1012802"/>
              </a:tblGrid>
              <a:tr h="10081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Уточненный план, 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тыс. рублей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Исполнено,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 тыс. рублей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% </a:t>
                      </a:r>
                      <a:r>
                        <a:rPr lang="ru-RU" sz="1400" b="0" i="0" u="none" strike="noStrike" dirty="0" err="1" smtClean="0">
                          <a:solidFill>
                            <a:schemeClr val="bg1"/>
                          </a:solidFill>
                          <a:latin typeface="+mn-lt"/>
                        </a:rPr>
                        <a:t>исполне-ния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Доля в общей сумме расходов, %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43584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Общегосударственные вопросы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50 797,36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50 642,21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3,78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27193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Национальная оборона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2 053,00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2 053,00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221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Нац. безопасность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 </a:t>
                      </a: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+mn-lt"/>
                        </a:rPr>
                        <a:t>правоохр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.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деятельность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3 312,95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3 310,40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0,25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27193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Национальная экономика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7 294,47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7 294,47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0,55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3299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Жилищно-коммунальное хозяйство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67 106,46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54 830,18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81,7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4,09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27193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Образование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592 922,26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590 504,41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44,08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193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Культура, кинематография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159 637,18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159 632,75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11,92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28542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Социальная политика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336 794,53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330 128,48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24,64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460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Физическая культура и спорт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310,46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310,46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0,02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Средства массовой информации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420,00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0,03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9221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   Обслуживание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муниципального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долга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1,09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1,09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47264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  Межбюджетные трансферты общего характера</a:t>
                      </a:r>
                      <a:endParaRPr lang="ru-RU" sz="1400" b="1" i="0" u="none" strike="noStrike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140 565,17</a:t>
                      </a:r>
                    </a:p>
                    <a:p>
                      <a:pPr algn="ctr" fontAlgn="t"/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140 477,00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10,48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098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Всего расходов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latin typeface="+mn-lt"/>
                        </a:rPr>
                        <a:t>: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1 361 214,93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1 339 604,45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98,4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100,0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019" y="188640"/>
            <a:ext cx="8842248" cy="73889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1800" b="1" dirty="0">
                <a:solidFill>
                  <a:schemeClr val="tx1"/>
                </a:solidFill>
              </a:rPr>
              <a:t>Расходы бюджета Тяжинского муниципального района </a:t>
            </a:r>
            <a:r>
              <a:rPr lang="ru-RU" sz="1800" b="1" dirty="0" smtClean="0">
                <a:solidFill>
                  <a:schemeClr val="tx1"/>
                </a:solidFill>
              </a:rPr>
              <a:t>направленные на решение общегосударственных вопросов в 2019 году</a:t>
            </a:r>
            <a:endParaRPr lang="ru-RU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186040"/>
              </p:ext>
            </p:extLst>
          </p:nvPr>
        </p:nvGraphicFramePr>
        <p:xfrm>
          <a:off x="467544" y="1124744"/>
          <a:ext cx="8208912" cy="3634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1512168"/>
                <a:gridCol w="1440160"/>
                <a:gridCol w="1152128"/>
              </a:tblGrid>
              <a:tr h="598648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план, </a:t>
                      </a:r>
                      <a:r>
                        <a:rPr lang="ru-RU" sz="14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Фактически исполнено, </a:t>
                      </a:r>
                      <a:r>
                        <a:rPr lang="ru-RU" sz="14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% исполнения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  <a:tr h="40946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Расходы на содержание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органов местного самоуправления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37 618,75</a:t>
                      </a: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37 468,60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99,60%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Расходы на функционирование многофункционального центра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5 020,40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5 020,40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Осуществление мероприятий по технической инвентаризации, паспортизации объектов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545,32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545,32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285066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Резервный фонд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5,00</a:t>
                      </a:r>
                      <a:endParaRPr lang="ru-RU" sz="1400" b="1" dirty="0"/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b="1" dirty="0"/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0%</a:t>
                      </a:r>
                      <a:endParaRPr lang="ru-RU" sz="1400" b="1" dirty="0"/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43053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effectLst/>
                          <a:latin typeface="Arial" panose="020B0604020202020204" pitchFamily="34" charset="0"/>
                          <a:ea typeface="Times New Roman"/>
                          <a:cs typeface="Arial" panose="020B0604020202020204" pitchFamily="34" charset="0"/>
                        </a:rPr>
                        <a:t>Прочие общегосударственные вопросы, не включенные в другие разделы</a:t>
                      </a:r>
                      <a:endParaRPr lang="ru-RU" sz="1400" b="1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7 607,89</a:t>
                      </a:r>
                      <a:endParaRPr lang="ru-RU" sz="1400" b="1" dirty="0"/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7 607,89</a:t>
                      </a:r>
                      <a:endParaRPr lang="ru-RU" sz="1400" b="1" dirty="0"/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100,0%</a:t>
                      </a:r>
                      <a:endParaRPr lang="ru-RU" sz="1400" b="1" dirty="0"/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12409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Итого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50 797,36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50 642,21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99,69%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14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746" y="548680"/>
            <a:ext cx="8842248" cy="64807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1600" b="1" dirty="0" smtClean="0">
                <a:solidFill>
                  <a:schemeClr val="tx1"/>
                </a:solidFill>
              </a:rPr>
              <a:t>Структура и </a:t>
            </a:r>
            <a:r>
              <a:rPr lang="ru-RU" sz="1600" b="1" dirty="0">
                <a:solidFill>
                  <a:schemeClr val="tx1"/>
                </a:solidFill>
              </a:rPr>
              <a:t>д</a:t>
            </a:r>
            <a:r>
              <a:rPr lang="ru-RU" sz="1600" b="1" dirty="0" smtClean="0">
                <a:solidFill>
                  <a:schemeClr val="tx1"/>
                </a:solidFill>
              </a:rPr>
              <a:t>инамика расходов </a:t>
            </a:r>
            <a:r>
              <a:rPr lang="ru-RU" sz="1600" b="1" dirty="0">
                <a:solidFill>
                  <a:schemeClr val="tx1"/>
                </a:solidFill>
              </a:rPr>
              <a:t>бюджета Тяжинского муниципального района </a:t>
            </a:r>
            <a:r>
              <a:rPr lang="ru-RU" sz="1800" b="1" dirty="0" smtClean="0">
                <a:solidFill>
                  <a:schemeClr val="tx1"/>
                </a:solidFill>
                <a:effectLst/>
              </a:rPr>
              <a:t>направленных</a:t>
            </a:r>
            <a:r>
              <a:rPr lang="ru-RU" sz="1600" b="1" dirty="0" smtClean="0">
                <a:solidFill>
                  <a:schemeClr val="tx1"/>
                </a:solidFill>
              </a:rPr>
              <a:t> на решение общегосударственных вопросов в 2019 году, тыс. рублей</a:t>
            </a:r>
            <a:endParaRPr lang="ru-RU" sz="16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75173743"/>
              </p:ext>
            </p:extLst>
          </p:nvPr>
        </p:nvGraphicFramePr>
        <p:xfrm>
          <a:off x="4283968" y="1340768"/>
          <a:ext cx="486003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63218783"/>
              </p:ext>
            </p:extLst>
          </p:nvPr>
        </p:nvGraphicFramePr>
        <p:xfrm>
          <a:off x="179512" y="1196752"/>
          <a:ext cx="4608512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678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7019" y="188640"/>
            <a:ext cx="8842248" cy="73889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1800" b="1" dirty="0">
                <a:solidFill>
                  <a:schemeClr val="tx1"/>
                </a:solidFill>
              </a:rPr>
              <a:t>Расходы бюджета Тяжинского муниципального района в области национальной </a:t>
            </a:r>
            <a:r>
              <a:rPr lang="ru-RU" sz="1800" b="1" dirty="0" smtClean="0">
                <a:solidFill>
                  <a:schemeClr val="tx1"/>
                </a:solidFill>
              </a:rPr>
              <a:t>обороны, безопасности и правоохранительной деятельности в 2019 году</a:t>
            </a:r>
            <a:endParaRPr lang="ru-RU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222346"/>
              </p:ext>
            </p:extLst>
          </p:nvPr>
        </p:nvGraphicFramePr>
        <p:xfrm>
          <a:off x="179513" y="1196751"/>
          <a:ext cx="5472608" cy="370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8951"/>
                <a:gridCol w="1199476"/>
                <a:gridCol w="1124509"/>
                <a:gridCol w="749672"/>
              </a:tblGrid>
              <a:tr h="857623">
                <a:tc>
                  <a:txBody>
                    <a:bodyPr/>
                    <a:lstStyle/>
                    <a:p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план, тыс. рублей</a:t>
                      </a: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Фактически исполнено, тыс. рублей</a:t>
                      </a: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% исполнения</a:t>
                      </a:r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  <a:tr h="687826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Осуществление первичного воинского учета на территориях, где отсутствуют военные комиссариаты </a:t>
                      </a:r>
                      <a:endParaRPr lang="ru-RU" sz="11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2 053,00</a:t>
                      </a:r>
                      <a:endParaRPr lang="ru-RU" sz="13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2 053,00</a:t>
                      </a:r>
                      <a:endParaRPr lang="ru-RU" sz="13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3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3975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Национальная</a:t>
                      </a:r>
                      <a:r>
                        <a:rPr lang="ru-RU" sz="1100" b="1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 безопасность и правоохранительная деятельность</a:t>
                      </a:r>
                      <a:endParaRPr lang="ru-RU" sz="11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101,52</a:t>
                      </a:r>
                      <a:endParaRPr lang="ru-RU" sz="13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101,52</a:t>
                      </a:r>
                      <a:endParaRPr lang="ru-RU" sz="13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3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5857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Содержание единой дежурно- диспетчерской службы</a:t>
                      </a:r>
                      <a:endParaRPr lang="ru-RU" sz="11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3 211,44</a:t>
                      </a:r>
                      <a:endParaRPr lang="ru-RU" sz="13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3 208,88</a:t>
                      </a:r>
                      <a:endParaRPr lang="ru-RU" sz="13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99,9%</a:t>
                      </a:r>
                      <a:endParaRPr lang="ru-RU" sz="13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31149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bg1"/>
                          </a:solidFill>
                        </a:rPr>
                        <a:t>Итого</a:t>
                      </a:r>
                      <a:endParaRPr lang="ru-RU"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bg1"/>
                          </a:solidFill>
                        </a:rPr>
                        <a:t>5 365,96</a:t>
                      </a:r>
                      <a:endParaRPr lang="ru-RU" sz="13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bg1"/>
                          </a:solidFill>
                        </a:rPr>
                        <a:t>5 363,40</a:t>
                      </a:r>
                      <a:endParaRPr lang="ru-RU" sz="13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1" dirty="0" smtClean="0">
                          <a:solidFill>
                            <a:schemeClr val="bg1"/>
                          </a:solidFill>
                        </a:rPr>
                        <a:t>99,9%</a:t>
                      </a:r>
                      <a:endParaRPr lang="ru-RU" sz="13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9367710"/>
              </p:ext>
            </p:extLst>
          </p:nvPr>
        </p:nvGraphicFramePr>
        <p:xfrm>
          <a:off x="5436096" y="3212976"/>
          <a:ext cx="3707904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9673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332656"/>
            <a:ext cx="8842248" cy="73889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defRPr/>
            </a:pPr>
            <a:r>
              <a:rPr lang="ru-RU" sz="1800" b="1" dirty="0">
                <a:solidFill>
                  <a:schemeClr val="tx1"/>
                </a:solidFill>
              </a:rPr>
              <a:t>Расходы бюджета Тяжинского муниципального района в </a:t>
            </a:r>
            <a:r>
              <a:rPr lang="ru-RU" sz="1800" b="1" dirty="0" smtClean="0">
                <a:solidFill>
                  <a:schemeClr val="tx1"/>
                </a:solidFill>
              </a:rPr>
              <a:t>области </a:t>
            </a:r>
            <a:r>
              <a:rPr lang="ru-RU" sz="1800" b="1" dirty="0">
                <a:solidFill>
                  <a:schemeClr val="tx1"/>
                </a:solidFill>
              </a:rPr>
              <a:t>национальной экономики в </a:t>
            </a:r>
            <a:r>
              <a:rPr lang="ru-RU" sz="1800" b="1" dirty="0" smtClean="0">
                <a:solidFill>
                  <a:schemeClr val="tx1"/>
                </a:solidFill>
              </a:rPr>
              <a:t>2019 </a:t>
            </a:r>
            <a:r>
              <a:rPr lang="ru-RU" sz="1800" b="1" dirty="0">
                <a:solidFill>
                  <a:schemeClr val="tx1"/>
                </a:solidFill>
              </a:rPr>
              <a:t>году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603096"/>
              </p:ext>
            </p:extLst>
          </p:nvPr>
        </p:nvGraphicFramePr>
        <p:xfrm>
          <a:off x="683568" y="1196752"/>
          <a:ext cx="7776864" cy="3829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0122"/>
                <a:gridCol w="1527599"/>
                <a:gridCol w="1458162"/>
                <a:gridCol w="1110981"/>
              </a:tblGrid>
              <a:tr h="979859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rgbClr val="0070C0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план, тыс. рублей</a:t>
                      </a: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Фактически исполнено, тыс. рублей</a:t>
                      </a: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% исполнения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  <a:tr h="74833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Обучение субъектов малого и среднего</a:t>
                      </a:r>
                      <a:r>
                        <a:rPr lang="ru-RU" sz="1400" b="1" kern="12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предпринимательства</a:t>
                      </a:r>
                      <a:endParaRPr lang="ru-RU" sz="1400" b="1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30,00</a:t>
                      </a:r>
                      <a:endParaRPr lang="ru-RU" sz="1400" b="1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30,00</a:t>
                      </a:r>
                      <a:endParaRPr lang="ru-RU" sz="1400" b="1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  <a:endParaRPr lang="ru-RU" sz="1400" b="1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Снабжение населения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 топливом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6 964,47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6 964,47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51134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Поощрение муниципальных районов - победителей, достигших наивысших показателей по итогам сельскохозяйственных работ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300,0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300,0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11346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Итого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ru-RU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7294,47</a:t>
                      </a:r>
                      <a:endParaRPr kumimoji="0" lang="ru-RU" sz="1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7294,47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651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696" y="116632"/>
            <a:ext cx="8839200" cy="648072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tx1"/>
                </a:solidFill>
              </a:rPr>
              <a:t>Расходы бюджета Тяжинского муниципального района на жилищно-коммунальное хозяйство в </a:t>
            </a:r>
            <a:r>
              <a:rPr lang="ru-RU" sz="2000" b="1" dirty="0" smtClean="0">
                <a:solidFill>
                  <a:schemeClr val="tx1"/>
                </a:solidFill>
              </a:rPr>
              <a:t>2019 </a:t>
            </a:r>
            <a:r>
              <a:rPr lang="ru-RU" sz="2000" b="1" dirty="0">
                <a:solidFill>
                  <a:schemeClr val="tx1"/>
                </a:solidFill>
              </a:rPr>
              <a:t>году</a:t>
            </a: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596207"/>
              </p:ext>
            </p:extLst>
          </p:nvPr>
        </p:nvGraphicFramePr>
        <p:xfrm>
          <a:off x="539552" y="836711"/>
          <a:ext cx="8136904" cy="4693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1656184"/>
                <a:gridCol w="1512168"/>
                <a:gridCol w="936104"/>
              </a:tblGrid>
              <a:tr h="576065">
                <a:tc>
                  <a:txBody>
                    <a:bodyPr/>
                    <a:lstStyle/>
                    <a:p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  <a:r>
                        <a:rPr lang="ru-RU" sz="14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план, </a:t>
                      </a:r>
                      <a:r>
                        <a:rPr lang="ru-RU" sz="14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Фактически исполнено, </a:t>
                      </a:r>
                      <a:r>
                        <a:rPr lang="ru-RU" sz="14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bg1"/>
                          </a:solidFill>
                        </a:rPr>
                        <a:t>% исполнения</a:t>
                      </a:r>
                      <a:endParaRPr lang="ru-RU" sz="14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  <a:tr h="26974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Уплата взносов за капитальный ремонт многоквартирных домов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222,86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222,86</a:t>
                      </a: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4711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Организация в границах сельских поселений электро-, тепло-, газо- и водоснабжения населения, водоотведения </a:t>
                      </a:r>
                      <a:endParaRPr lang="ru-RU" sz="1400" b="1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16 362,04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16 362,04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1111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Переселение граждан из аварийного жилого фонда 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5 663,94</a:t>
                      </a: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791,48</a:t>
                      </a:r>
                      <a:endParaRPr lang="ru-RU" sz="14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49,2%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9702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Строительство, капитальный и текущий ремонт, а также  содержание объектов жилищной и коммунальной инфраструктуры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44 666,02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35 262,28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79,0%                                                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72667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Обустройство сибиреязвенных захоронений (биотермических ям) 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191,60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191,52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  <a:endParaRPr lang="ru-RU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1754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Итого </a:t>
                      </a:r>
                      <a:r>
                        <a:rPr lang="ru-RU" sz="1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жилищно-коммунальное  хозяйство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67 106,46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54 830,18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81,7%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681" y="188640"/>
            <a:ext cx="8839200" cy="746720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chemeClr val="tx1"/>
                </a:solidFill>
              </a:rPr>
              <a:t>Структура и динамика расходов </a:t>
            </a:r>
            <a:r>
              <a:rPr lang="ru-RU" sz="1800" b="1" dirty="0">
                <a:solidFill>
                  <a:schemeClr val="tx1"/>
                </a:solidFill>
              </a:rPr>
              <a:t>бюджета Тяжинского муниципального района на жилищно-коммунальное хозяйство в </a:t>
            </a:r>
            <a:r>
              <a:rPr lang="ru-RU" sz="1800" b="1" dirty="0" smtClean="0">
                <a:solidFill>
                  <a:schemeClr val="tx1"/>
                </a:solidFill>
              </a:rPr>
              <a:t>2018 году, тыс. рублей</a:t>
            </a:r>
            <a:endParaRPr lang="ru-RU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88970081"/>
              </p:ext>
            </p:extLst>
          </p:nvPr>
        </p:nvGraphicFramePr>
        <p:xfrm>
          <a:off x="179512" y="1412776"/>
          <a:ext cx="54006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21893214"/>
              </p:ext>
            </p:extLst>
          </p:nvPr>
        </p:nvGraphicFramePr>
        <p:xfrm>
          <a:off x="5436096" y="1124744"/>
          <a:ext cx="3312368" cy="4984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Овал 2"/>
          <p:cNvSpPr/>
          <p:nvPr/>
        </p:nvSpPr>
        <p:spPr>
          <a:xfrm>
            <a:off x="2206008" y="2420888"/>
            <a:ext cx="230425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 smtClean="0"/>
              <a:t>54 830,2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89481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8839200" cy="628922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tx1"/>
                </a:solidFill>
              </a:rPr>
              <a:t>Расходы бюджета Тяжинского муниципального района </a:t>
            </a:r>
            <a:r>
              <a:rPr lang="ru-RU" sz="1800" b="1" dirty="0" smtClean="0">
                <a:solidFill>
                  <a:schemeClr val="tx1"/>
                </a:solidFill>
              </a:rPr>
              <a:t/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за 2019 </a:t>
            </a:r>
            <a:r>
              <a:rPr lang="ru-RU" sz="1800" b="1" dirty="0">
                <a:solidFill>
                  <a:schemeClr val="tx1"/>
                </a:solidFill>
              </a:rPr>
              <a:t>год </a:t>
            </a:r>
            <a:r>
              <a:rPr lang="ru-RU" sz="1800" b="1" dirty="0" smtClean="0">
                <a:solidFill>
                  <a:schemeClr val="tx1"/>
                </a:solidFill>
              </a:rPr>
              <a:t>в </a:t>
            </a:r>
            <a:r>
              <a:rPr lang="ru-RU" sz="1800" b="1" dirty="0">
                <a:solidFill>
                  <a:schemeClr val="tx1"/>
                </a:solidFill>
              </a:rPr>
              <a:t>сфере образования 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267906"/>
              </p:ext>
            </p:extLst>
          </p:nvPr>
        </p:nvGraphicFramePr>
        <p:xfrm>
          <a:off x="611560" y="1268760"/>
          <a:ext cx="7776865" cy="3499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3565"/>
                <a:gridCol w="1555373"/>
                <a:gridCol w="1641782"/>
                <a:gridCol w="1296145"/>
              </a:tblGrid>
              <a:tr h="648479">
                <a:tc>
                  <a:txBody>
                    <a:bodyPr/>
                    <a:lstStyle/>
                    <a:p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план, </a:t>
                      </a:r>
                      <a:r>
                        <a:rPr lang="ru-RU" sz="11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1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Фактически исполнено, </a:t>
                      </a:r>
                      <a:r>
                        <a:rPr lang="ru-RU" sz="11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1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% исполнения</a:t>
                      </a:r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  <a:tr h="43164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Дошкольное  образование </a:t>
                      </a:r>
                    </a:p>
                    <a:p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171 132,79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170 916,14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99,9%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4711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Общее</a:t>
                      </a:r>
                      <a:r>
                        <a:rPr lang="ru-RU" sz="1400" b="1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образование </a:t>
                      </a:r>
                    </a:p>
                    <a:p>
                      <a:pPr marL="0" algn="l" defTabSz="914400" rtl="0" eaLnBrk="1" latinLnBrk="0" hangingPunct="1"/>
                      <a:endParaRPr lang="ru-RU" sz="1400" b="0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327 415,97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325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 332,80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99,4%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546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Дополнительное образование детей </a:t>
                      </a:r>
                      <a:endParaRPr lang="ru-RU" sz="1400" b="0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62 502,13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62 394,85</a:t>
                      </a:r>
                      <a:endParaRPr lang="ru-RU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99,8%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17351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Молодежная политика</a:t>
                      </a:r>
                      <a:endParaRPr lang="ru-RU" sz="1400" b="0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234,31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234,31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61472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Другие вопросы в области образования </a:t>
                      </a:r>
                      <a:endParaRPr lang="ru-RU" sz="1400" b="0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31 637,07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31 626,31</a:t>
                      </a:r>
                    </a:p>
                    <a:p>
                      <a:pPr algn="ctr"/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99,9%</a:t>
                      </a:r>
                      <a:endParaRPr lang="ru-RU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6147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Итого </a:t>
                      </a:r>
                      <a:r>
                        <a:rPr lang="ru-RU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 образованию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592 922,26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590 504,41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99,6%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267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80" y="62589"/>
            <a:ext cx="8839200" cy="628922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tx1"/>
                </a:solidFill>
              </a:rPr>
              <a:t>Расходы бюджета Тяжинского муниципального района за </a:t>
            </a:r>
            <a:r>
              <a:rPr lang="ru-RU" sz="1800" b="1" dirty="0" smtClean="0">
                <a:solidFill>
                  <a:schemeClr val="tx1"/>
                </a:solidFill>
              </a:rPr>
              <a:t>2019 </a:t>
            </a:r>
            <a:r>
              <a:rPr lang="ru-RU" sz="1800" b="1" dirty="0">
                <a:solidFill>
                  <a:schemeClr val="tx1"/>
                </a:solidFill>
              </a:rPr>
              <a:t>год </a:t>
            </a:r>
            <a:r>
              <a:rPr lang="ru-RU" sz="1800" b="1" dirty="0" smtClean="0">
                <a:solidFill>
                  <a:schemeClr val="tx1"/>
                </a:solidFill>
              </a:rPr>
              <a:t>в </a:t>
            </a:r>
            <a:r>
              <a:rPr lang="ru-RU" sz="1800" b="1" dirty="0">
                <a:solidFill>
                  <a:schemeClr val="tx1"/>
                </a:solidFill>
              </a:rPr>
              <a:t>сфере </a:t>
            </a:r>
            <a:r>
              <a:rPr lang="ru-RU" sz="1800" b="1" dirty="0" smtClean="0">
                <a:solidFill>
                  <a:schemeClr val="tx1"/>
                </a:solidFill>
              </a:rPr>
              <a:t>образования, тыс. рублей </a:t>
            </a:r>
            <a:endParaRPr lang="ru-RU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886979804"/>
              </p:ext>
            </p:extLst>
          </p:nvPr>
        </p:nvGraphicFramePr>
        <p:xfrm>
          <a:off x="107504" y="2132856"/>
          <a:ext cx="5184576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094598336"/>
              </p:ext>
            </p:extLst>
          </p:nvPr>
        </p:nvGraphicFramePr>
        <p:xfrm>
          <a:off x="4788024" y="1433592"/>
          <a:ext cx="4032448" cy="4947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251520" y="662320"/>
            <a:ext cx="4032448" cy="1902584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В структуру отрасли входят </a:t>
            </a:r>
            <a:r>
              <a:rPr lang="ru-RU" sz="1200" dirty="0" smtClean="0"/>
              <a:t>44 </a:t>
            </a:r>
            <a:r>
              <a:rPr lang="ru-RU" sz="1200" dirty="0" smtClean="0"/>
              <a:t>учреждений,</a:t>
            </a:r>
          </a:p>
          <a:p>
            <a:pPr algn="ctr"/>
            <a:r>
              <a:rPr lang="ru-RU" sz="1200" dirty="0" smtClean="0"/>
              <a:t> в том числе: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/>
              <a:t>Учреждения дошкольного образования -  21 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/>
              <a:t>Учреждения общего образования – </a:t>
            </a:r>
            <a:r>
              <a:rPr lang="ru-RU" sz="1200" dirty="0" smtClean="0"/>
              <a:t>14</a:t>
            </a:r>
            <a:endParaRPr lang="ru-RU" sz="1200" dirty="0" smtClean="0"/>
          </a:p>
          <a:p>
            <a:pPr marL="285750" indent="-285750" algn="just">
              <a:buFontTx/>
              <a:buChar char="-"/>
            </a:pPr>
            <a:r>
              <a:rPr lang="ru-RU" sz="1200" dirty="0" smtClean="0"/>
              <a:t>Учреждения дополнительного образования - 5</a:t>
            </a:r>
          </a:p>
          <a:p>
            <a:pPr marL="285750" indent="-285750" algn="just">
              <a:buFontTx/>
              <a:buChar char="-"/>
            </a:pPr>
            <a:r>
              <a:rPr lang="ru-RU" sz="1200" dirty="0"/>
              <a:t>Детский дом - 1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/>
              <a:t>Коррекционная </a:t>
            </a:r>
            <a:r>
              <a:rPr lang="ru-RU" sz="1200" dirty="0"/>
              <a:t>школа-интернат - 1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/>
              <a:t>Прочие </a:t>
            </a:r>
            <a:r>
              <a:rPr lang="ru-RU" sz="1200" dirty="0"/>
              <a:t>учреждения образования </a:t>
            </a:r>
            <a:r>
              <a:rPr lang="ru-RU" sz="1200" dirty="0" smtClean="0"/>
              <a:t>– 2</a:t>
            </a:r>
          </a:p>
        </p:txBody>
      </p:sp>
    </p:spTree>
    <p:extLst>
      <p:ext uri="{BB962C8B-B14F-4D97-AF65-F5344CB8AC3E}">
        <p14:creationId xmlns:p14="http://schemas.microsoft.com/office/powerpoint/2010/main" val="253962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349" y="620688"/>
            <a:ext cx="8839200" cy="628922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tx1"/>
                </a:solidFill>
              </a:rPr>
              <a:t>Расходы бюджета Тяжинского муниципального района </a:t>
            </a:r>
            <a:r>
              <a:rPr lang="ru-RU" sz="1800" b="1" dirty="0" smtClean="0">
                <a:solidFill>
                  <a:schemeClr val="tx1"/>
                </a:solidFill>
              </a:rPr>
              <a:t/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за 2019 год в области культуры, кинематографии</a:t>
            </a:r>
            <a:endParaRPr lang="ru-RU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131793"/>
              </p:ext>
            </p:extLst>
          </p:nvPr>
        </p:nvGraphicFramePr>
        <p:xfrm>
          <a:off x="649521" y="2924944"/>
          <a:ext cx="7704856" cy="2066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1512168"/>
                <a:gridCol w="1440160"/>
                <a:gridCol w="1512168"/>
              </a:tblGrid>
              <a:tr h="576064">
                <a:tc>
                  <a:txBody>
                    <a:bodyPr/>
                    <a:lstStyle/>
                    <a:p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план, </a:t>
                      </a:r>
                      <a:r>
                        <a:rPr lang="ru-RU" sz="11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1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Фактически исполнено, </a:t>
                      </a:r>
                      <a:r>
                        <a:rPr lang="ru-RU" sz="11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1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% исполнения</a:t>
                      </a:r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  <a:tr h="43164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Культура</a:t>
                      </a:r>
                      <a:endParaRPr lang="ru-RU" sz="16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119 716,30</a:t>
                      </a:r>
                      <a:endParaRPr lang="ru-RU" sz="14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119 711,87</a:t>
                      </a:r>
                      <a:endParaRPr lang="ru-RU" sz="14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47111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b="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Другие вопросы в</a:t>
                      </a:r>
                      <a:r>
                        <a:rPr lang="ru-RU" sz="1600" b="0" kern="12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области культуры</a:t>
                      </a:r>
                      <a:endParaRPr lang="ru-RU" sz="1600" b="0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39 920,88</a:t>
                      </a:r>
                      <a:endParaRPr lang="ru-RU" sz="1400" b="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39 920,88</a:t>
                      </a:r>
                      <a:endParaRPr lang="ru-RU" sz="1400" b="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61472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</a:rPr>
                        <a:t>Итого </a:t>
                      </a:r>
                      <a:r>
                        <a:rPr lang="ru-RU" sz="16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по культуре</a:t>
                      </a:r>
                      <a:endParaRPr lang="ru-RU" sz="16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159 637,18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159 632,75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100,0%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1513617" y="1556792"/>
            <a:ext cx="5976664" cy="864096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dirty="0" smtClean="0"/>
              <a:t>В структуру отрасли входят 4 учреждения, в том числе: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/>
              <a:t>Учреждения культуры -  3 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/>
              <a:t>Прочие </a:t>
            </a:r>
            <a:r>
              <a:rPr lang="ru-RU" sz="1200" dirty="0"/>
              <a:t>учреждения </a:t>
            </a:r>
            <a:r>
              <a:rPr lang="ru-RU" sz="1200" dirty="0" smtClean="0"/>
              <a:t>культуры – 1</a:t>
            </a:r>
          </a:p>
        </p:txBody>
      </p:sp>
    </p:spTree>
    <p:extLst>
      <p:ext uri="{BB962C8B-B14F-4D97-AF65-F5344CB8AC3E}">
        <p14:creationId xmlns:p14="http://schemas.microsoft.com/office/powerpoint/2010/main" val="417122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6632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30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Этапы составления бюджетной отчетности</a:t>
            </a: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251520" y="980728"/>
            <a:ext cx="8686800" cy="5400600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>
              <a:buClr>
                <a:schemeClr val="tx2"/>
              </a:buClr>
            </a:pPr>
            <a:r>
              <a:rPr lang="ru-RU" sz="2000" dirty="0" smtClean="0">
                <a:solidFill>
                  <a:schemeClr val="tx1"/>
                </a:solidFill>
              </a:rPr>
              <a:t>Годовой  </a:t>
            </a:r>
            <a:r>
              <a:rPr lang="ru-RU" sz="2000" dirty="0">
                <a:solidFill>
                  <a:schemeClr val="tx1"/>
                </a:solidFill>
              </a:rPr>
              <a:t>отчет  об  исполнении  </a:t>
            </a:r>
            <a:r>
              <a:rPr lang="ru-RU" sz="2000" dirty="0" smtClean="0">
                <a:solidFill>
                  <a:schemeClr val="tx1"/>
                </a:solidFill>
              </a:rPr>
              <a:t>бюджета  Тяжинского муниципального района  за 2019 год до его  </a:t>
            </a:r>
            <a:r>
              <a:rPr lang="ru-RU" sz="2000" dirty="0">
                <a:solidFill>
                  <a:schemeClr val="tx1"/>
                </a:solidFill>
              </a:rPr>
              <a:t>рассмотрения  в  Совете  </a:t>
            </a:r>
            <a:r>
              <a:rPr lang="ru-RU" sz="2000" dirty="0" smtClean="0">
                <a:solidFill>
                  <a:schemeClr val="tx1"/>
                </a:solidFill>
              </a:rPr>
              <a:t>народных депутатов  </a:t>
            </a:r>
            <a:r>
              <a:rPr lang="ru-RU" sz="2000" dirty="0">
                <a:solidFill>
                  <a:schemeClr val="tx1"/>
                </a:solidFill>
              </a:rPr>
              <a:t>подлежит  внешней  </a:t>
            </a:r>
            <a:r>
              <a:rPr lang="ru-RU" sz="2000" dirty="0" smtClean="0">
                <a:solidFill>
                  <a:schemeClr val="tx1"/>
                </a:solidFill>
              </a:rPr>
              <a:t>проверке контрольно-счетным органом Тяжинского муниципального района, результаты которой оформляются соответствующим заключением. </a:t>
            </a:r>
          </a:p>
          <a:p>
            <a:pPr marL="0" indent="0">
              <a:buNone/>
            </a:pPr>
            <a:endParaRPr lang="ru-RU" sz="2000" dirty="0">
              <a:solidFill>
                <a:schemeClr val="tx1"/>
              </a:solidFill>
            </a:endParaRPr>
          </a:p>
          <a:p>
            <a:pPr>
              <a:buClr>
                <a:schemeClr val="tx2"/>
              </a:buClr>
            </a:pPr>
            <a:r>
              <a:rPr lang="ru-RU" sz="2000" dirty="0" smtClean="0">
                <a:solidFill>
                  <a:schemeClr val="tx1"/>
                </a:solidFill>
              </a:rPr>
              <a:t>По  </a:t>
            </a:r>
            <a:r>
              <a:rPr lang="ru-RU" sz="2000" dirty="0">
                <a:solidFill>
                  <a:schemeClr val="tx1"/>
                </a:solidFill>
              </a:rPr>
              <a:t>проекту  решения  Совета  депутатов </a:t>
            </a:r>
            <a:r>
              <a:rPr lang="ru-RU" sz="2000" dirty="0" smtClean="0">
                <a:solidFill>
                  <a:schemeClr val="tx1"/>
                </a:solidFill>
              </a:rPr>
              <a:t>Тяжинского муниципального </a:t>
            </a:r>
            <a:r>
              <a:rPr lang="ru-RU" sz="2000" dirty="0">
                <a:solidFill>
                  <a:schemeClr val="tx1"/>
                </a:solidFill>
              </a:rPr>
              <a:t>района </a:t>
            </a:r>
            <a:r>
              <a:rPr lang="ru-RU" sz="2000" dirty="0" smtClean="0">
                <a:solidFill>
                  <a:schemeClr val="tx1"/>
                </a:solidFill>
              </a:rPr>
              <a:t>«Об </a:t>
            </a:r>
            <a:r>
              <a:rPr lang="ru-RU" sz="2000" dirty="0">
                <a:solidFill>
                  <a:schemeClr val="tx1"/>
                </a:solidFill>
              </a:rPr>
              <a:t>исполнении бюджета Тяжинского муниципального района за </a:t>
            </a:r>
            <a:r>
              <a:rPr lang="ru-RU" sz="2000" dirty="0" smtClean="0">
                <a:solidFill>
                  <a:schemeClr val="tx1"/>
                </a:solidFill>
              </a:rPr>
              <a:t>2019 год» проводятся </a:t>
            </a:r>
            <a:r>
              <a:rPr lang="ru-RU" sz="2000" dirty="0">
                <a:solidFill>
                  <a:schemeClr val="tx1"/>
                </a:solidFill>
              </a:rPr>
              <a:t>п</a:t>
            </a:r>
            <a:r>
              <a:rPr lang="ru-RU" sz="2000" dirty="0" smtClean="0">
                <a:solidFill>
                  <a:schemeClr val="tx1"/>
                </a:solidFill>
              </a:rPr>
              <a:t>убличные  слушания.</a:t>
            </a:r>
          </a:p>
          <a:p>
            <a:pPr>
              <a:buClr>
                <a:schemeClr val="tx2"/>
              </a:buClr>
            </a:pPr>
            <a:endParaRPr lang="ru-RU" sz="2000" dirty="0"/>
          </a:p>
          <a:p>
            <a:pPr>
              <a:buClr>
                <a:schemeClr val="tx2"/>
              </a:buClr>
            </a:pPr>
            <a:r>
              <a:rPr lang="ru-RU" sz="2000" dirty="0"/>
              <a:t>Отчет  об  исполнении  бюджета Тяжинского муниципального района  за 2019 год  утверждается  Решением  Совета народных депутатов Тяжинского муниципального района.</a:t>
            </a:r>
          </a:p>
          <a:p>
            <a:pPr>
              <a:buClr>
                <a:schemeClr val="tx2"/>
              </a:buClr>
            </a:pPr>
            <a:endParaRPr lang="ru-RU" sz="2000" dirty="0" smtClean="0">
              <a:solidFill>
                <a:schemeClr val="tx1"/>
              </a:solidFill>
            </a:endParaRPr>
          </a:p>
          <a:p>
            <a:endParaRPr lang="ru-RU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33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39200" cy="628922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tx1"/>
                </a:solidFill>
              </a:rPr>
              <a:t>Расходы бюджета Тяжинского муниципального района </a:t>
            </a:r>
            <a:r>
              <a:rPr lang="ru-RU" sz="1800" b="1" dirty="0" smtClean="0">
                <a:solidFill>
                  <a:schemeClr val="tx1"/>
                </a:solidFill>
              </a:rPr>
              <a:t/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за 2019 </a:t>
            </a:r>
            <a:r>
              <a:rPr lang="ru-RU" sz="1800" b="1" dirty="0">
                <a:solidFill>
                  <a:schemeClr val="tx1"/>
                </a:solidFill>
              </a:rPr>
              <a:t>год </a:t>
            </a:r>
            <a:r>
              <a:rPr lang="ru-RU" sz="1800" b="1" dirty="0" smtClean="0">
                <a:solidFill>
                  <a:schemeClr val="tx1"/>
                </a:solidFill>
              </a:rPr>
              <a:t>в области культуры, кинематографии, тыс. рублей</a:t>
            </a:r>
            <a:endParaRPr lang="ru-RU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03554008"/>
              </p:ext>
            </p:extLst>
          </p:nvPr>
        </p:nvGraphicFramePr>
        <p:xfrm>
          <a:off x="251520" y="1124744"/>
          <a:ext cx="561662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769221883"/>
              </p:ext>
            </p:extLst>
          </p:nvPr>
        </p:nvGraphicFramePr>
        <p:xfrm>
          <a:off x="5724128" y="1052736"/>
          <a:ext cx="2952328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1488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92696"/>
            <a:ext cx="8839200" cy="628922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tx1"/>
                </a:solidFill>
              </a:rPr>
              <a:t>Расходы бюджета Тяжинского муниципального района </a:t>
            </a:r>
            <a:r>
              <a:rPr lang="ru-RU" sz="1800" b="1" dirty="0" smtClean="0">
                <a:solidFill>
                  <a:schemeClr val="tx1"/>
                </a:solidFill>
              </a:rPr>
              <a:t/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за 2019 </a:t>
            </a:r>
            <a:r>
              <a:rPr lang="ru-RU" sz="1800" b="1" dirty="0">
                <a:solidFill>
                  <a:schemeClr val="tx1"/>
                </a:solidFill>
              </a:rPr>
              <a:t>год </a:t>
            </a:r>
            <a:r>
              <a:rPr lang="ru-RU" sz="1800" b="1" dirty="0" smtClean="0">
                <a:solidFill>
                  <a:schemeClr val="tx1"/>
                </a:solidFill>
              </a:rPr>
              <a:t>в области социальной политики</a:t>
            </a:r>
            <a:endParaRPr lang="ru-RU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24237"/>
              </p:ext>
            </p:extLst>
          </p:nvPr>
        </p:nvGraphicFramePr>
        <p:xfrm>
          <a:off x="395536" y="1556792"/>
          <a:ext cx="8352928" cy="3163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1656184"/>
                <a:gridCol w="1584176"/>
                <a:gridCol w="1080120"/>
              </a:tblGrid>
              <a:tr h="801446">
                <a:tc>
                  <a:txBody>
                    <a:bodyPr/>
                    <a:lstStyle/>
                    <a:p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план</a:t>
                      </a:r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,</a:t>
                      </a:r>
                    </a:p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1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1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Фактически исполнено, </a:t>
                      </a:r>
                      <a:r>
                        <a:rPr lang="ru-RU" sz="11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1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% исполнения</a:t>
                      </a:r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  <a:tr h="582043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Мероприятия по охране семьи и детства </a:t>
                      </a:r>
                      <a:endParaRPr lang="ru-RU" sz="16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132 951,30</a:t>
                      </a:r>
                      <a:endParaRPr lang="ru-RU" sz="14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127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 009,54</a:t>
                      </a:r>
                      <a:endParaRPr lang="ru-RU" sz="14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95,53%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44703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Социальное и пенсионное обеспечение </a:t>
                      </a:r>
                      <a:endParaRPr lang="ru-RU" sz="1600" b="0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119 567,23</a:t>
                      </a:r>
                      <a:endParaRPr lang="ru-RU" sz="1400" b="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118 880,32</a:t>
                      </a:r>
                      <a:endParaRPr lang="ru-RU" sz="1400" b="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99,43%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Расходы на функционирование учреждений</a:t>
                      </a:r>
                      <a:endParaRPr lang="ru-RU" sz="1600" b="0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84 276,00</a:t>
                      </a:r>
                      <a:endParaRPr lang="ru-RU" sz="1400" b="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84 238,62</a:t>
                      </a:r>
                      <a:endParaRPr lang="ru-RU" sz="1400" b="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99,96%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62226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Итого расходов в области социальной политики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336 794,53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330 128,48</a:t>
                      </a:r>
                    </a:p>
                    <a:p>
                      <a:pPr algn="ctr"/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bg1"/>
                          </a:solidFill>
                        </a:rPr>
                        <a:t>98,0%</a:t>
                      </a:r>
                      <a:endParaRPr lang="ru-RU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92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640960" cy="628922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1800" b="1" dirty="0">
                <a:solidFill>
                  <a:schemeClr val="tx1"/>
                </a:solidFill>
              </a:rPr>
              <a:t>Расходы бюджета Тяжинского муниципального района за </a:t>
            </a:r>
            <a:r>
              <a:rPr lang="ru-RU" sz="1800" b="1" dirty="0" smtClean="0">
                <a:solidFill>
                  <a:schemeClr val="tx1"/>
                </a:solidFill>
              </a:rPr>
              <a:t>2019 </a:t>
            </a:r>
            <a:r>
              <a:rPr lang="ru-RU" sz="1800" b="1" dirty="0">
                <a:solidFill>
                  <a:schemeClr val="tx1"/>
                </a:solidFill>
              </a:rPr>
              <a:t>год </a:t>
            </a:r>
            <a:r>
              <a:rPr lang="ru-RU" sz="1800" b="1" dirty="0" smtClean="0">
                <a:solidFill>
                  <a:schemeClr val="tx1"/>
                </a:solidFill>
              </a:rPr>
              <a:t>в области социальной политики, тыс. рублей</a:t>
            </a:r>
            <a:endParaRPr lang="ru-RU" sz="1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410476301"/>
              </p:ext>
            </p:extLst>
          </p:nvPr>
        </p:nvGraphicFramePr>
        <p:xfrm>
          <a:off x="251520" y="1268760"/>
          <a:ext cx="518457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88535194"/>
              </p:ext>
            </p:extLst>
          </p:nvPr>
        </p:nvGraphicFramePr>
        <p:xfrm>
          <a:off x="5220072" y="764704"/>
          <a:ext cx="369607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2525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018" y="836712"/>
            <a:ext cx="8698777" cy="66688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2300" dirty="0">
                <a:solidFill>
                  <a:schemeClr val="tx1"/>
                </a:solidFill>
              </a:rPr>
              <a:t>Расходы бюджета Тяжинского муниципального района за 2019 год в сфере </a:t>
            </a:r>
            <a:r>
              <a:rPr lang="ru-RU" sz="2300" dirty="0" smtClean="0">
                <a:solidFill>
                  <a:schemeClr val="tx1"/>
                </a:solidFill>
              </a:rPr>
              <a:t>средств массовой информации, физической </a:t>
            </a:r>
            <a:r>
              <a:rPr lang="ru-RU" sz="2300" dirty="0">
                <a:solidFill>
                  <a:schemeClr val="tx1"/>
                </a:solidFill>
              </a:rPr>
              <a:t>культуры и спорта</a:t>
            </a:r>
            <a:endParaRPr lang="ru-RU" sz="2300" b="1" dirty="0">
              <a:solidFill>
                <a:schemeClr val="tx1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175018" y="3128061"/>
            <a:ext cx="8960841" cy="1071546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 eaLnBrk="1" fontAlgn="auto" hangingPunct="1">
              <a:spcAft>
                <a:spcPts val="0"/>
              </a:spcAft>
              <a:defRPr/>
            </a:pPr>
            <a:endParaRPr lang="ru-RU" sz="2300" b="1" dirty="0">
              <a:solidFill>
                <a:schemeClr val="tx1"/>
              </a:solidFill>
              <a:effectLst>
                <a:outerShdw blurRad="63500" dist="38100" dir="5400000" algn="t" rotWithShape="0">
                  <a:prstClr val="black">
                    <a:alpha val="25000"/>
                  </a:prstClr>
                </a:outerShdw>
              </a:effectLst>
              <a:latin typeface="+mn-lt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014338"/>
              </p:ext>
            </p:extLst>
          </p:nvPr>
        </p:nvGraphicFramePr>
        <p:xfrm>
          <a:off x="467544" y="1988840"/>
          <a:ext cx="8136905" cy="2111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889"/>
                <a:gridCol w="1592647"/>
                <a:gridCol w="1731138"/>
                <a:gridCol w="1373231"/>
              </a:tblGrid>
              <a:tr h="648072">
                <a:tc>
                  <a:txBody>
                    <a:bodyPr/>
                    <a:lstStyle/>
                    <a:p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Уточненный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план, </a:t>
                      </a:r>
                      <a:r>
                        <a:rPr lang="ru-RU" sz="11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1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Фактически исполнено, </a:t>
                      </a:r>
                      <a:r>
                        <a:rPr lang="ru-RU" sz="1100" dirty="0" err="1" smtClean="0">
                          <a:solidFill>
                            <a:schemeClr val="bg1"/>
                          </a:solidFill>
                        </a:rPr>
                        <a:t>тыс.рублей</a:t>
                      </a:r>
                      <a:endParaRPr lang="ru-RU" sz="11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bg1"/>
                          </a:solidFill>
                        </a:rPr>
                        <a:t>% исполнения</a:t>
                      </a:r>
                      <a:endParaRPr lang="ru-RU" sz="1100" dirty="0">
                        <a:solidFill>
                          <a:schemeClr val="bg1"/>
                        </a:solidFill>
                      </a:endParaRPr>
                    </a:p>
                  </a:txBody>
                  <a:tcPr marT="45715" marB="45715">
                    <a:solidFill>
                      <a:srgbClr val="0070C0"/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400" b="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Субсидии АУ Редакция газеты «Призыв</a:t>
                      </a:r>
                    </a:p>
                    <a:p>
                      <a:endParaRPr lang="ru-RU" sz="1400" b="0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420,00</a:t>
                      </a:r>
                      <a:endParaRPr lang="ru-RU" sz="14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420,00</a:t>
                      </a:r>
                      <a:endParaRPr lang="ru-RU" sz="14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Проведение спортивных </a:t>
                      </a:r>
                      <a:r>
                        <a:rPr lang="ru-RU" sz="1400" b="0" kern="12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мероприятий</a:t>
                      </a:r>
                    </a:p>
                    <a:p>
                      <a:endParaRPr lang="ru-RU" sz="1400" b="0" kern="1200" dirty="0">
                        <a:solidFill>
                          <a:schemeClr val="tx1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310,46</a:t>
                      </a:r>
                      <a:endParaRPr lang="ru-RU" sz="14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310,46</a:t>
                      </a:r>
                      <a:endParaRPr lang="ru-RU" sz="1400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10000"/>
                            </a:schemeClr>
                          </a:solidFill>
                        </a:rPr>
                        <a:t>100,0%</a:t>
                      </a:r>
                      <a:endParaRPr lang="ru-RU" sz="1400" b="1" dirty="0">
                        <a:solidFill>
                          <a:schemeClr val="tx1">
                            <a:lumMod val="10000"/>
                          </a:schemeClr>
                        </a:solidFill>
                      </a:endParaRPr>
                    </a:p>
                  </a:txBody>
                  <a:tcPr marT="45715" marB="45715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270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548680"/>
            <a:ext cx="8842248" cy="893784"/>
          </a:xfrm>
        </p:spPr>
        <p:txBody>
          <a:bodyPr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300" b="1" dirty="0">
                <a:solidFill>
                  <a:schemeClr val="tx1"/>
                </a:solidFill>
              </a:rPr>
              <a:t>Исполнение муниципальных программ Тяжинского муниципального района в </a:t>
            </a:r>
            <a:r>
              <a:rPr lang="ru-RU" sz="2300" b="1" dirty="0" smtClean="0">
                <a:solidFill>
                  <a:schemeClr val="tx1"/>
                </a:solidFill>
              </a:rPr>
              <a:t>2019 году, тыс. рублей</a:t>
            </a:r>
            <a:endParaRPr lang="ru-RU" sz="2300" b="1" dirty="0">
              <a:solidFill>
                <a:schemeClr val="tx1"/>
              </a:solidFill>
            </a:endParaRPr>
          </a:p>
        </p:txBody>
      </p:sp>
      <p:graphicFrame>
        <p:nvGraphicFramePr>
          <p:cNvPr id="3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723935"/>
              </p:ext>
            </p:extLst>
          </p:nvPr>
        </p:nvGraphicFramePr>
        <p:xfrm>
          <a:off x="395536" y="1484784"/>
          <a:ext cx="8352928" cy="5054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23528" y="260648"/>
            <a:ext cx="8686800" cy="74989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300" b="1" dirty="0">
                <a:solidFill>
                  <a:schemeClr val="tx1"/>
                </a:solidFill>
              </a:rPr>
              <a:t>Итоги реализации </a:t>
            </a:r>
            <a:r>
              <a:rPr lang="ru-RU" sz="2300" b="1" dirty="0" smtClean="0">
                <a:solidFill>
                  <a:schemeClr val="tx1"/>
                </a:solidFill>
              </a:rPr>
              <a:t>муниципальных </a:t>
            </a:r>
            <a:r>
              <a:rPr lang="ru-RU" sz="2300" b="1" dirty="0">
                <a:solidFill>
                  <a:schemeClr val="tx1"/>
                </a:solidFill>
              </a:rPr>
              <a:t>программ в </a:t>
            </a:r>
            <a:r>
              <a:rPr lang="ru-RU" sz="2300" b="1" dirty="0" smtClean="0">
                <a:solidFill>
                  <a:schemeClr val="tx1"/>
                </a:solidFill>
              </a:rPr>
              <a:t>2019 </a:t>
            </a:r>
            <a:r>
              <a:rPr lang="ru-RU" sz="2300" b="1" dirty="0">
                <a:solidFill>
                  <a:schemeClr val="tx1"/>
                </a:solidFill>
              </a:rPr>
              <a:t>году, </a:t>
            </a:r>
            <a:r>
              <a:rPr lang="ru-RU" sz="2300" b="1" dirty="0" err="1" smtClean="0">
                <a:solidFill>
                  <a:schemeClr val="tx1"/>
                </a:solidFill>
              </a:rPr>
              <a:t>тыс.рублей</a:t>
            </a:r>
            <a:endParaRPr lang="ru-RU" sz="2300" b="1" dirty="0">
              <a:solidFill>
                <a:schemeClr val="tx1"/>
              </a:solidFill>
            </a:endParaRPr>
          </a:p>
        </p:txBody>
      </p:sp>
      <p:graphicFrame>
        <p:nvGraphicFramePr>
          <p:cNvPr id="27692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435658"/>
              </p:ext>
            </p:extLst>
          </p:nvPr>
        </p:nvGraphicFramePr>
        <p:xfrm>
          <a:off x="323528" y="1268759"/>
          <a:ext cx="8640960" cy="5127457"/>
        </p:xfrm>
        <a:graphic>
          <a:graphicData uri="http://schemas.openxmlformats.org/drawingml/2006/table">
            <a:tbl>
              <a:tblPr/>
              <a:tblGrid>
                <a:gridCol w="4176464"/>
                <a:gridCol w="1512168"/>
                <a:gridCol w="1584176"/>
                <a:gridCol w="1368152"/>
              </a:tblGrid>
              <a:tr h="42519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Наименование программы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Уточненный план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Фактическое исполнение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 исполнения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«Социальная поддержка населения Тяжинского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240 011,15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238 925,34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9952"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«Информационное общество Тяжинского муниципального района»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5 020,40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5 020,40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«Государственная поддержка агропромышленного комплекса и устойчивого развития сельских территорий  в Тяжинском муниципальном районе»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491,60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491,52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99,98%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726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«Жилищная и социальная инфраструктура Тяжинского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19 676,04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16 803,59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85,4%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«Жилищно-коммунальный и дорожный комплекс, энергосбережение и повышение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энергоэффективности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Тяжинского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68 215,39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58 811,64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86,21%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«Развитие системы образования Тяжинского муниципального района»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669 785,95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661 787,86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98,8%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331033" y="288031"/>
            <a:ext cx="8686800" cy="74989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300" b="1" dirty="0">
                <a:solidFill>
                  <a:schemeClr val="tx1"/>
                </a:solidFill>
              </a:rPr>
              <a:t>Итоги реализации </a:t>
            </a:r>
            <a:r>
              <a:rPr lang="ru-RU" sz="2300" b="1" dirty="0" smtClean="0">
                <a:solidFill>
                  <a:schemeClr val="tx1"/>
                </a:solidFill>
              </a:rPr>
              <a:t>муниципальных </a:t>
            </a:r>
            <a:r>
              <a:rPr lang="ru-RU" sz="2300" b="1" dirty="0">
                <a:solidFill>
                  <a:schemeClr val="tx1"/>
                </a:solidFill>
              </a:rPr>
              <a:t>программ в </a:t>
            </a:r>
            <a:r>
              <a:rPr lang="ru-RU" sz="2300" b="1" dirty="0" smtClean="0">
                <a:solidFill>
                  <a:schemeClr val="tx1"/>
                </a:solidFill>
              </a:rPr>
              <a:t>2019 </a:t>
            </a:r>
            <a:r>
              <a:rPr lang="ru-RU" sz="2300" b="1" dirty="0">
                <a:solidFill>
                  <a:schemeClr val="tx1"/>
                </a:solidFill>
              </a:rPr>
              <a:t>году, </a:t>
            </a:r>
            <a:r>
              <a:rPr lang="ru-RU" sz="2300" b="1" dirty="0" err="1" smtClean="0">
                <a:solidFill>
                  <a:schemeClr val="tx1"/>
                </a:solidFill>
              </a:rPr>
              <a:t>тыс.рублей</a:t>
            </a:r>
            <a:endParaRPr lang="ru-RU" sz="2300" b="1" dirty="0">
              <a:solidFill>
                <a:schemeClr val="tx1"/>
              </a:solidFill>
            </a:endParaRPr>
          </a:p>
        </p:txBody>
      </p:sp>
      <p:graphicFrame>
        <p:nvGraphicFramePr>
          <p:cNvPr id="27692" name="Group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947124"/>
              </p:ext>
            </p:extLst>
          </p:nvPr>
        </p:nvGraphicFramePr>
        <p:xfrm>
          <a:off x="179512" y="1123088"/>
          <a:ext cx="8712968" cy="5579328"/>
        </p:xfrm>
        <a:graphic>
          <a:graphicData uri="http://schemas.openxmlformats.org/drawingml/2006/table">
            <a:tbl>
              <a:tblPr/>
              <a:tblGrid>
                <a:gridCol w="3888432"/>
                <a:gridCol w="1728192"/>
                <a:gridCol w="1584176"/>
                <a:gridCol w="1512168"/>
              </a:tblGrid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Наименование программы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Уточненный план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Фактическое исполнение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 исполнения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«Молодежь и спорт Тяжинского муниципального района»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544,77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544,77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«Культура Тяжинского муниципального района»</a:t>
                      </a:r>
                      <a:endParaRPr lang="ru-RU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159 637,18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159 632,75</a:t>
                      </a:r>
                      <a:endParaRPr kumimoji="0" lang="ru-RU" sz="14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100,0%</a:t>
                      </a:r>
                    </a:p>
                    <a:p>
                      <a:endParaRPr lang="ru-RU" dirty="0"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899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Пресса Тяжинского муниципального района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420,00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420,00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478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Имущественный комплекс Тяжинского муниципального района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3 708,92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3 708,92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Обеспечение безопасности населения Тяжинского муниципального района. Профилактика правонарушений в Тяжинском районе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3 312,95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3 310,40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Развитие субъектов малого и среднего предпринимательства Тяжинского муниципального района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Управление муниципальными финансами Тяжинского муниципального района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140 566,26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140 478,08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99,9%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ИТОГО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1 311 420,62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1 289 965,28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98,36%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562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51520" y="836712"/>
            <a:ext cx="8606597" cy="121443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300" b="1" dirty="0">
                <a:solidFill>
                  <a:schemeClr val="tx1"/>
                </a:solidFill>
              </a:rPr>
              <a:t>Исполнение бюджета Тяжинского муниципального района по источникам финансирования дефицита бюджета </a:t>
            </a:r>
            <a:r>
              <a:rPr lang="ru-RU" sz="2300" b="1" dirty="0" smtClean="0">
                <a:solidFill>
                  <a:schemeClr val="tx1"/>
                </a:solidFill>
              </a:rPr>
              <a:t/>
            </a:r>
            <a:br>
              <a:rPr lang="ru-RU" sz="2300" b="1" dirty="0" smtClean="0">
                <a:solidFill>
                  <a:schemeClr val="tx1"/>
                </a:solidFill>
              </a:rPr>
            </a:br>
            <a:r>
              <a:rPr lang="ru-RU" sz="2300" b="1" dirty="0" smtClean="0">
                <a:solidFill>
                  <a:schemeClr val="tx1"/>
                </a:solidFill>
              </a:rPr>
              <a:t>в </a:t>
            </a:r>
            <a:r>
              <a:rPr lang="ru-RU" sz="2300" b="1" dirty="0" smtClean="0">
                <a:solidFill>
                  <a:schemeClr val="tx1"/>
                </a:solidFill>
              </a:rPr>
              <a:t>2019 </a:t>
            </a:r>
            <a:r>
              <a:rPr lang="ru-RU" sz="2300" b="1" dirty="0">
                <a:solidFill>
                  <a:schemeClr val="tx1"/>
                </a:solidFill>
              </a:rPr>
              <a:t>году, </a:t>
            </a:r>
            <a:r>
              <a:rPr lang="ru-RU" sz="2300" b="1" dirty="0" smtClean="0">
                <a:solidFill>
                  <a:schemeClr val="tx1"/>
                </a:solidFill>
              </a:rPr>
              <a:t>тыс</a:t>
            </a:r>
            <a:r>
              <a:rPr lang="ru-RU" sz="2300" b="1" dirty="0" smtClean="0">
                <a:solidFill>
                  <a:schemeClr val="tx1"/>
                </a:solidFill>
              </a:rPr>
              <a:t>. рублей</a:t>
            </a:r>
            <a:endParaRPr lang="ru-RU" sz="2300" b="1" dirty="0">
              <a:solidFill>
                <a:schemeClr val="tx1"/>
              </a:solidFill>
            </a:endParaRPr>
          </a:p>
        </p:txBody>
      </p:sp>
      <p:graphicFrame>
        <p:nvGraphicFramePr>
          <p:cNvPr id="28831" name="Group 1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965207"/>
              </p:ext>
            </p:extLst>
          </p:nvPr>
        </p:nvGraphicFramePr>
        <p:xfrm>
          <a:off x="251520" y="2204864"/>
          <a:ext cx="8585522" cy="3045301"/>
        </p:xfrm>
        <a:graphic>
          <a:graphicData uri="http://schemas.openxmlformats.org/drawingml/2006/table">
            <a:tbl>
              <a:tblPr/>
              <a:tblGrid>
                <a:gridCol w="5007418"/>
                <a:gridCol w="1902174"/>
                <a:gridCol w="1675930"/>
              </a:tblGrid>
              <a:tr h="74104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Наименование показателя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Утвержденные бюджетные назначения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Исполнено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Погашение бюджетами муниципальных районов кредитов от других бюджетов бюджетной системы Российской Федерации в  валюте Российской Федерации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-255,98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-255,98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Изменение остатков средств на счетах по учету средств бюджета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19 255,98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14 733,89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68196" y="116632"/>
            <a:ext cx="8686800" cy="738336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300" b="1" dirty="0" smtClean="0">
                <a:solidFill>
                  <a:schemeClr val="tx1"/>
                </a:solidFill>
              </a:rPr>
              <a:t>Данные о муниципальном долге </a:t>
            </a:r>
            <a:br>
              <a:rPr lang="ru-RU" sz="2300" b="1" dirty="0" smtClean="0">
                <a:solidFill>
                  <a:schemeClr val="tx1"/>
                </a:solidFill>
              </a:rPr>
            </a:br>
            <a:r>
              <a:rPr lang="ru-RU" sz="2300" b="1" dirty="0" smtClean="0">
                <a:solidFill>
                  <a:schemeClr val="tx1"/>
                </a:solidFill>
              </a:rPr>
              <a:t>Тяжинского муниципального района за 2019 год</a:t>
            </a:r>
            <a:endParaRPr lang="ru-RU" sz="2300" b="1" dirty="0">
              <a:solidFill>
                <a:schemeClr val="tx1"/>
              </a:solidFill>
            </a:endParaRPr>
          </a:p>
        </p:txBody>
      </p:sp>
      <p:graphicFrame>
        <p:nvGraphicFramePr>
          <p:cNvPr id="30776" name="Group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0012189"/>
              </p:ext>
            </p:extLst>
          </p:nvPr>
        </p:nvGraphicFramePr>
        <p:xfrm>
          <a:off x="689197" y="1196752"/>
          <a:ext cx="7866062" cy="1823427"/>
        </p:xfrm>
        <a:graphic>
          <a:graphicData uri="http://schemas.openxmlformats.org/drawingml/2006/table">
            <a:tbl>
              <a:tblPr/>
              <a:tblGrid>
                <a:gridCol w="4033837"/>
                <a:gridCol w="3832225"/>
              </a:tblGrid>
              <a:tr h="1224136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Верхний предел муниципального долга Тяжинского муниципального района по состоянию на 1 января 2020 года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Объем муниципального долга Тяжинского муниципального района  по состоянию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 1 января 2020 года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5992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880,00 тыс. рублей</a:t>
                      </a: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212745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</a:t>
                      </a:r>
                      <a:r>
                        <a:rPr kumimoji="0"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880,00 тыс. рублей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668767" y="3501008"/>
            <a:ext cx="7776864" cy="1084166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Предельный </a:t>
            </a:r>
            <a:r>
              <a:rPr lang="ru-RU" sz="1600" dirty="0">
                <a:solidFill>
                  <a:schemeClr val="bg1"/>
                </a:solidFill>
              </a:rPr>
              <a:t>объем муниципального долга в </a:t>
            </a:r>
            <a:r>
              <a:rPr lang="ru-RU" sz="1600" dirty="0" smtClean="0">
                <a:solidFill>
                  <a:schemeClr val="bg1"/>
                </a:solidFill>
              </a:rPr>
              <a:t>2019 </a:t>
            </a:r>
            <a:r>
              <a:rPr lang="ru-RU" sz="1600" dirty="0">
                <a:solidFill>
                  <a:schemeClr val="bg1"/>
                </a:solidFill>
              </a:rPr>
              <a:t>году не превышал ограничений, установленные Бюджетным кодексом Российской Федерации</a:t>
            </a:r>
            <a:r>
              <a:rPr lang="ru-RU" sz="1600" dirty="0" smtClean="0">
                <a:solidFill>
                  <a:schemeClr val="bg1"/>
                </a:solidFill>
              </a:rPr>
              <a:t>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02148" y="4950572"/>
            <a:ext cx="7776864" cy="1080120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bg1"/>
                </a:solidFill>
              </a:rPr>
              <a:t>Расходы на обслуживание муниципального долга в </a:t>
            </a:r>
            <a:r>
              <a:rPr lang="ru-RU" sz="1600" dirty="0" smtClean="0">
                <a:solidFill>
                  <a:schemeClr val="bg1"/>
                </a:solidFill>
              </a:rPr>
              <a:t>2019 </a:t>
            </a:r>
            <a:r>
              <a:rPr lang="ru-RU" sz="1600" dirty="0">
                <a:solidFill>
                  <a:schemeClr val="bg1"/>
                </a:solidFill>
              </a:rPr>
              <a:t>году составили 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1085,71 рубля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715250" cy="1152128"/>
          </a:xfrm>
          <a:noFill/>
          <a:ln>
            <a:noFill/>
          </a:ln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sz="2000" b="1" dirty="0">
                <a:solidFill>
                  <a:schemeClr val="tx1"/>
                </a:solidFill>
              </a:rPr>
              <a:t>Составление  бюджетной  отчетности осуществляет: </a:t>
            </a:r>
            <a:br>
              <a:rPr lang="ru-RU" sz="2000" b="1" dirty="0">
                <a:solidFill>
                  <a:schemeClr val="tx1"/>
                </a:solidFill>
              </a:rPr>
            </a:br>
            <a:r>
              <a:rPr lang="ru-RU" sz="2000" b="1" dirty="0">
                <a:solidFill>
                  <a:schemeClr val="tx1"/>
                </a:solidFill>
              </a:rPr>
              <a:t>Финансовое управление по Тяжинскому району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238509636"/>
              </p:ext>
            </p:extLst>
          </p:nvPr>
        </p:nvGraphicFramePr>
        <p:xfrm>
          <a:off x="602791" y="1268760"/>
          <a:ext cx="8143875" cy="511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Скругленный прямоугольник 2"/>
          <p:cNvSpPr/>
          <p:nvPr/>
        </p:nvSpPr>
        <p:spPr>
          <a:xfrm>
            <a:off x="678285" y="1412776"/>
            <a:ext cx="2664296" cy="158457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Отдел доходов и анализа</a:t>
            </a:r>
            <a:r>
              <a:rPr lang="ru-RU" dirty="0" smtClean="0"/>
              <a:t> </a:t>
            </a:r>
          </a:p>
          <a:p>
            <a:pPr algn="ctr"/>
            <a:r>
              <a:rPr lang="ru-RU" sz="1400" i="1" dirty="0" smtClean="0"/>
              <a:t>тел. 8 (38449) 2-86-89</a:t>
            </a:r>
            <a:endParaRPr lang="ru-RU" sz="1400" i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42581" y="1397521"/>
            <a:ext cx="2664296" cy="15998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Бюджетный отдел</a:t>
            </a:r>
          </a:p>
          <a:p>
            <a:pPr lvl="0" algn="ctr"/>
            <a:r>
              <a:rPr lang="ru-RU" sz="1400" i="1" dirty="0" smtClean="0">
                <a:solidFill>
                  <a:prstClr val="black"/>
                </a:solidFill>
              </a:rPr>
              <a:t>тел</a:t>
            </a:r>
            <a:r>
              <a:rPr lang="ru-RU" sz="1400" i="1" dirty="0">
                <a:solidFill>
                  <a:prstClr val="black"/>
                </a:solidFill>
              </a:rPr>
              <a:t>. 8 (38449) </a:t>
            </a:r>
            <a:r>
              <a:rPr lang="ru-RU" sz="1400" i="1" dirty="0" smtClean="0">
                <a:solidFill>
                  <a:prstClr val="black"/>
                </a:solidFill>
              </a:rPr>
              <a:t>2-86-85</a:t>
            </a:r>
            <a:endParaRPr lang="ru-RU" sz="1400" i="1" dirty="0">
              <a:solidFill>
                <a:prstClr val="black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011044" y="1405347"/>
            <a:ext cx="2637531" cy="158417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dirty="0" smtClean="0"/>
              <a:t>Отдел бюджетного учета и отчетности</a:t>
            </a:r>
          </a:p>
          <a:p>
            <a:pPr lvl="0" algn="ctr"/>
            <a:r>
              <a:rPr lang="ru-RU" sz="1400" i="1" dirty="0" smtClean="0">
                <a:solidFill>
                  <a:prstClr val="black"/>
                </a:solidFill>
              </a:rPr>
              <a:t>тел</a:t>
            </a:r>
            <a:r>
              <a:rPr lang="ru-RU" sz="1400" i="1" dirty="0">
                <a:solidFill>
                  <a:prstClr val="black"/>
                </a:solidFill>
              </a:rPr>
              <a:t>. 8 (38449) </a:t>
            </a:r>
            <a:r>
              <a:rPr lang="ru-RU" sz="1400" i="1" dirty="0" smtClean="0">
                <a:solidFill>
                  <a:prstClr val="black"/>
                </a:solidFill>
              </a:rPr>
              <a:t>2-73-93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515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solidFill>
                  <a:schemeClr val="tx1"/>
                </a:solidFill>
              </a:rPr>
              <a:t>Основные понятия, используемые в бюджетном процессе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27441" y="1412776"/>
            <a:ext cx="7804999" cy="1152128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latin typeface="Times New Roman"/>
              </a:rPr>
              <a:t>Бюджетная </a:t>
            </a:r>
            <a:r>
              <a:rPr lang="ru-RU" b="1" dirty="0">
                <a:latin typeface="Times New Roman"/>
              </a:rPr>
              <a:t>система </a:t>
            </a:r>
            <a:r>
              <a:rPr lang="ru-RU" dirty="0" smtClean="0">
                <a:latin typeface="Times New Roman"/>
              </a:rPr>
              <a:t>- </a:t>
            </a:r>
            <a:r>
              <a:rPr lang="ru-RU" dirty="0">
                <a:latin typeface="Times New Roman"/>
              </a:rPr>
              <a:t>основанная на экономических отношениях и государственном устройстве Российской Федерации, </a:t>
            </a:r>
            <a:r>
              <a:rPr lang="ru-RU" dirty="0" smtClean="0">
                <a:latin typeface="Times New Roman"/>
              </a:rPr>
              <a:t>совокупность </a:t>
            </a:r>
            <a:r>
              <a:rPr lang="ru-RU" dirty="0">
                <a:latin typeface="Times New Roman"/>
              </a:rPr>
              <a:t>федерального бюджета, бюджетов субъектов Российской Федерации, местных бюджетов и бюджетов государственных внебюджетных </a:t>
            </a:r>
            <a:r>
              <a:rPr lang="ru-RU" dirty="0" smtClean="0">
                <a:latin typeface="Times New Roman"/>
              </a:rPr>
              <a:t>фондов</a:t>
            </a: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947564552"/>
              </p:ext>
            </p:extLst>
          </p:nvPr>
        </p:nvGraphicFramePr>
        <p:xfrm>
          <a:off x="3419872" y="2708920"/>
          <a:ext cx="2448272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991616721"/>
              </p:ext>
            </p:extLst>
          </p:nvPr>
        </p:nvGraphicFramePr>
        <p:xfrm>
          <a:off x="6156176" y="2708919"/>
          <a:ext cx="2376264" cy="13681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val="3558863030"/>
              </p:ext>
            </p:extLst>
          </p:nvPr>
        </p:nvGraphicFramePr>
        <p:xfrm>
          <a:off x="727441" y="2708920"/>
          <a:ext cx="2392055" cy="1339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6" name="Скругленный прямоугольник 15"/>
          <p:cNvSpPr/>
          <p:nvPr/>
        </p:nvSpPr>
        <p:spPr>
          <a:xfrm>
            <a:off x="644735" y="5445224"/>
            <a:ext cx="7920880" cy="864096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latin typeface="Times New Roman"/>
              </a:rPr>
              <a:t>Бюджетные ассигнования</a:t>
            </a:r>
            <a:r>
              <a:rPr lang="ru-RU" dirty="0" smtClean="0">
                <a:latin typeface="Times New Roman"/>
              </a:rPr>
              <a:t> – предельные объемы денежных средств, предусмотренных в соответствующем финансовом году для исполнения бюджетных обязательств</a:t>
            </a:r>
            <a:endParaRPr lang="ru-RU" dirty="0">
              <a:latin typeface="Times New Roman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69500" y="4365104"/>
            <a:ext cx="7920880" cy="864096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latin typeface="Times New Roman"/>
              </a:rPr>
              <a:t>Бюджет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>
                <a:latin typeface="Times New Roman"/>
              </a:rPr>
              <a:t>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421998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852936"/>
            <a:ext cx="8280920" cy="792088"/>
          </a:xfrm>
          <a:noFill/>
          <a:ln>
            <a:noFill/>
          </a:ln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ru-RU" b="1" dirty="0" smtClean="0">
                <a:solidFill>
                  <a:schemeClr val="tx1"/>
                </a:solidFill>
              </a:rPr>
              <a:t>Спасибо за внимание!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3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8307" y="188640"/>
            <a:ext cx="8229600" cy="86288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solidFill>
                  <a:schemeClr val="tx1"/>
                </a:solidFill>
              </a:rPr>
              <a:t>Основные понятия, используемые в бюджетном процессе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3" y="1664942"/>
            <a:ext cx="8229600" cy="478112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131706773"/>
              </p:ext>
            </p:extLst>
          </p:nvPr>
        </p:nvGraphicFramePr>
        <p:xfrm>
          <a:off x="179512" y="1383292"/>
          <a:ext cx="8803014" cy="147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Стрелка углом вверх 16"/>
          <p:cNvSpPr/>
          <p:nvPr/>
        </p:nvSpPr>
        <p:spPr>
          <a:xfrm rot="16200000" flipV="1">
            <a:off x="1061102" y="5653982"/>
            <a:ext cx="397059" cy="1584176"/>
          </a:xfrm>
          <a:prstGeom prst="bentUpArrow">
            <a:avLst>
              <a:gd name="adj1" fmla="val 36912"/>
              <a:gd name="adj2" fmla="val 25000"/>
              <a:gd name="adj3" fmla="val 25000"/>
            </a:avLst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Овал 17"/>
          <p:cNvSpPr/>
          <p:nvPr/>
        </p:nvSpPr>
        <p:spPr>
          <a:xfrm>
            <a:off x="188631" y="4543262"/>
            <a:ext cx="2142000" cy="1490400"/>
          </a:xfrm>
          <a:prstGeom prst="ellipse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Составление проекта бюджета</a:t>
            </a:r>
            <a:endParaRPr lang="ru-RU" sz="1400" dirty="0"/>
          </a:p>
        </p:txBody>
      </p:sp>
      <p:sp>
        <p:nvSpPr>
          <p:cNvPr id="30" name="Овал 29"/>
          <p:cNvSpPr/>
          <p:nvPr/>
        </p:nvSpPr>
        <p:spPr>
          <a:xfrm>
            <a:off x="1813141" y="4225053"/>
            <a:ext cx="2142000" cy="1490400"/>
          </a:xfrm>
          <a:prstGeom prst="ellipse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Рассмотрение и утверждение бюджета</a:t>
            </a:r>
            <a:endParaRPr lang="ru-RU" sz="1400" dirty="0"/>
          </a:p>
        </p:txBody>
      </p:sp>
      <p:sp>
        <p:nvSpPr>
          <p:cNvPr id="35" name="Овал 34"/>
          <p:cNvSpPr/>
          <p:nvPr/>
        </p:nvSpPr>
        <p:spPr>
          <a:xfrm>
            <a:off x="3524313" y="3933040"/>
            <a:ext cx="2142000" cy="1490400"/>
          </a:xfrm>
          <a:prstGeom prst="ellipse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/>
              <a:t>Исполнение бюджета</a:t>
            </a:r>
          </a:p>
          <a:p>
            <a:endParaRPr lang="ru-RU" sz="1600" dirty="0"/>
          </a:p>
        </p:txBody>
      </p:sp>
      <p:sp>
        <p:nvSpPr>
          <p:cNvPr id="36" name="Овал 35"/>
          <p:cNvSpPr/>
          <p:nvPr/>
        </p:nvSpPr>
        <p:spPr>
          <a:xfrm>
            <a:off x="5148064" y="3573016"/>
            <a:ext cx="2141575" cy="1490845"/>
          </a:xfrm>
          <a:prstGeom prst="ellipse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/>
              <a:t>Составление бюджетной </a:t>
            </a:r>
            <a:r>
              <a:rPr lang="ru-RU" sz="1200" dirty="0" smtClean="0"/>
              <a:t>отчетности, </a:t>
            </a:r>
          </a:p>
          <a:p>
            <a:pPr algn="ctr"/>
            <a:r>
              <a:rPr lang="ru-RU" sz="1200" dirty="0" smtClean="0"/>
              <a:t>ее внешняя проверка, рассмотрение и утверждение</a:t>
            </a:r>
            <a:endParaRPr lang="ru-RU" sz="1200" dirty="0"/>
          </a:p>
        </p:txBody>
      </p:sp>
      <p:sp>
        <p:nvSpPr>
          <p:cNvPr id="16" name="Овал 15"/>
          <p:cNvSpPr/>
          <p:nvPr/>
        </p:nvSpPr>
        <p:spPr>
          <a:xfrm>
            <a:off x="6840526" y="3187840"/>
            <a:ext cx="2142000" cy="1490400"/>
          </a:xfrm>
          <a:prstGeom prst="ellipse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Осуществление муниципального финансового </a:t>
            </a:r>
            <a:r>
              <a:rPr lang="ru-RU" sz="1400" dirty="0" smtClean="0"/>
              <a:t>контроля</a:t>
            </a:r>
            <a:endParaRPr lang="ru-RU" sz="1400" dirty="0"/>
          </a:p>
        </p:txBody>
      </p:sp>
      <p:sp>
        <p:nvSpPr>
          <p:cNvPr id="21" name="Стрелка углом вверх 20"/>
          <p:cNvSpPr/>
          <p:nvPr/>
        </p:nvSpPr>
        <p:spPr>
          <a:xfrm rot="16200000" flipV="1">
            <a:off x="2797678" y="5393131"/>
            <a:ext cx="397059" cy="1584176"/>
          </a:xfrm>
          <a:prstGeom prst="bentUpArrow">
            <a:avLst>
              <a:gd name="adj1" fmla="val 36912"/>
              <a:gd name="adj2" fmla="val 25000"/>
              <a:gd name="adj3" fmla="val 25000"/>
            </a:avLst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углом вверх 21"/>
          <p:cNvSpPr/>
          <p:nvPr/>
        </p:nvSpPr>
        <p:spPr>
          <a:xfrm rot="16200000" flipV="1">
            <a:off x="4548700" y="5043044"/>
            <a:ext cx="397059" cy="1584176"/>
          </a:xfrm>
          <a:prstGeom prst="bentUpArrow">
            <a:avLst>
              <a:gd name="adj1" fmla="val 36912"/>
              <a:gd name="adj2" fmla="val 25000"/>
              <a:gd name="adj3" fmla="val 25000"/>
            </a:avLst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углом вверх 22"/>
          <p:cNvSpPr/>
          <p:nvPr/>
        </p:nvSpPr>
        <p:spPr>
          <a:xfrm rot="16200000" flipV="1">
            <a:off x="6259872" y="4724835"/>
            <a:ext cx="397059" cy="1584176"/>
          </a:xfrm>
          <a:prstGeom prst="bentUpArrow">
            <a:avLst>
              <a:gd name="adj1" fmla="val 36912"/>
              <a:gd name="adj2" fmla="val 25000"/>
              <a:gd name="adj3" fmla="val 25000"/>
            </a:avLst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углом вверх 23"/>
          <p:cNvSpPr/>
          <p:nvPr/>
        </p:nvSpPr>
        <p:spPr>
          <a:xfrm rot="16200000" flipV="1">
            <a:off x="7961700" y="4432822"/>
            <a:ext cx="397059" cy="1584176"/>
          </a:xfrm>
          <a:prstGeom prst="bentUpArrow">
            <a:avLst>
              <a:gd name="adj1" fmla="val 36912"/>
              <a:gd name="adj2" fmla="val 25000"/>
              <a:gd name="adj3" fmla="val 25000"/>
            </a:avLst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40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515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solidFill>
                  <a:schemeClr val="tx1"/>
                </a:solidFill>
              </a:rPr>
              <a:t>Основные понятия, используемые в бюджетном процессе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  <a:ln>
            <a:solidFill>
              <a:schemeClr val="tx2"/>
            </a:solidFill>
          </a:ln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51520" y="1290465"/>
            <a:ext cx="1728192" cy="2933240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Доходы бюджета - поступающие в бюджет денежные средства</a:t>
            </a:r>
          </a:p>
        </p:txBody>
      </p:sp>
      <p:sp>
        <p:nvSpPr>
          <p:cNvPr id="21" name="Стрелка вправо 20"/>
          <p:cNvSpPr/>
          <p:nvPr/>
        </p:nvSpPr>
        <p:spPr>
          <a:xfrm>
            <a:off x="2123728" y="1207604"/>
            <a:ext cx="2016224" cy="1080120"/>
          </a:xfrm>
          <a:prstGeom prst="rightArrow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Налоговые доходы</a:t>
            </a:r>
          </a:p>
        </p:txBody>
      </p:sp>
      <p:sp>
        <p:nvSpPr>
          <p:cNvPr id="24" name="Стрелка вправо 23"/>
          <p:cNvSpPr/>
          <p:nvPr/>
        </p:nvSpPr>
        <p:spPr>
          <a:xfrm>
            <a:off x="2112498" y="2220977"/>
            <a:ext cx="2016224" cy="1080120"/>
          </a:xfrm>
          <a:prstGeom prst="rightArrow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Неналоговые </a:t>
            </a:r>
            <a:r>
              <a:rPr lang="ru-RU" dirty="0"/>
              <a:t>доходы</a:t>
            </a:r>
          </a:p>
        </p:txBody>
      </p:sp>
      <p:sp>
        <p:nvSpPr>
          <p:cNvPr id="27" name="Стрелка вправо 26"/>
          <p:cNvSpPr/>
          <p:nvPr/>
        </p:nvSpPr>
        <p:spPr>
          <a:xfrm>
            <a:off x="2112498" y="3226445"/>
            <a:ext cx="1993764" cy="1080120"/>
          </a:xfrm>
          <a:prstGeom prst="rightArrow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Безвозмездные поступления</a:t>
            </a:r>
            <a:endParaRPr lang="ru-RU" sz="16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4283968" y="1290464"/>
            <a:ext cx="4362265" cy="9144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</a:rPr>
              <a:t>- Налог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на доходы физических лиц</a:t>
            </a:r>
          </a:p>
          <a:p>
            <a:pPr algn="just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</a:rPr>
              <a:t>- Налог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на совокупный доход</a:t>
            </a:r>
          </a:p>
          <a:p>
            <a:pPr algn="just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</a:rPr>
              <a:t>- Транспортный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налог</a:t>
            </a:r>
          </a:p>
          <a:p>
            <a:pPr algn="just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</a:rPr>
              <a:t>- Государственная 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пошлина  и др.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283968" y="2303837"/>
            <a:ext cx="4362265" cy="9144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</a:rPr>
              <a:t>- Платежи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в виде штрафов, санкций за нарушение законодательства</a:t>
            </a:r>
          </a:p>
          <a:p>
            <a:pPr algn="just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</a:rPr>
              <a:t>- Арендные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платежи</a:t>
            </a:r>
          </a:p>
          <a:p>
            <a:pPr algn="just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</a:rPr>
              <a:t>- Доходы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от продажи имущества     и др.</a:t>
            </a: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283967" y="3309305"/>
            <a:ext cx="4362265" cy="914400"/>
          </a:xfrm>
          <a:prstGeom prst="roundRect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</a:rPr>
              <a:t>- Межбюджетные трансферты</a:t>
            </a:r>
            <a:endParaRPr lang="ru-RU" sz="12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just"/>
            <a:r>
              <a:rPr lang="ru-RU" sz="1200" b="1" dirty="0" smtClean="0">
                <a:solidFill>
                  <a:schemeClr val="accent5">
                    <a:lumMod val="50000"/>
                  </a:schemeClr>
                </a:solidFill>
              </a:rPr>
              <a:t>- Безвозмездные </a:t>
            </a:r>
            <a:r>
              <a:rPr lang="ru-RU" sz="1200" b="1" dirty="0">
                <a:solidFill>
                  <a:schemeClr val="accent5">
                    <a:lumMod val="50000"/>
                  </a:schemeClr>
                </a:solidFill>
              </a:rPr>
              <a:t>перечисления от физических и юридических лиц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51521" y="4437112"/>
            <a:ext cx="8394712" cy="914400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Расходы бюджета - выплачиваемые из бюджета денежные средства, за исключением средств, являющихся источниками финансирования дефицита бюджета</a:t>
            </a: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51522" y="6251156"/>
            <a:ext cx="8394711" cy="576064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Профицит бюджета - превышение доходов бюджета над его расходами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251520" y="5517232"/>
            <a:ext cx="8394711" cy="576064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Дефицит бюджета - превышение расходов бюджета над его доходами</a:t>
            </a:r>
          </a:p>
        </p:txBody>
      </p:sp>
    </p:spTree>
    <p:extLst>
      <p:ext uri="{BB962C8B-B14F-4D97-AF65-F5344CB8AC3E}">
        <p14:creationId xmlns:p14="http://schemas.microsoft.com/office/powerpoint/2010/main" val="151231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515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solidFill>
                  <a:schemeClr val="tx1"/>
                </a:solidFill>
              </a:rPr>
              <a:t>Основные понятия, используемые в бюджетном процессе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9441" y="1412776"/>
            <a:ext cx="7810990" cy="864096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b="1" dirty="0" smtClean="0">
                <a:latin typeface="Times New Roman"/>
              </a:rPr>
              <a:t>Межбюджетные </a:t>
            </a:r>
            <a:r>
              <a:rPr lang="ru-RU" b="1" dirty="0">
                <a:latin typeface="Times New Roman"/>
              </a:rPr>
              <a:t>трансферты </a:t>
            </a:r>
            <a:r>
              <a:rPr lang="ru-RU" dirty="0">
                <a:latin typeface="Times New Roman"/>
              </a:rPr>
              <a:t>- средства, предоставляемые одним бюджетом бюджетной системы Российской Федерации другому бюджету бюджетной системы Российской Федерации</a:t>
            </a:r>
          </a:p>
        </p:txBody>
      </p:sp>
      <p:grpSp>
        <p:nvGrpSpPr>
          <p:cNvPr id="16" name="Группа 15"/>
          <p:cNvGrpSpPr/>
          <p:nvPr/>
        </p:nvGrpSpPr>
        <p:grpSpPr>
          <a:xfrm>
            <a:off x="5796136" y="2276867"/>
            <a:ext cx="2367441" cy="3880842"/>
            <a:chOff x="576052" y="-935742"/>
            <a:chExt cx="2520280" cy="3880842"/>
          </a:xfrm>
        </p:grpSpPr>
        <p:sp>
          <p:nvSpPr>
            <p:cNvPr id="17" name="Пятиугольник 16"/>
            <p:cNvSpPr/>
            <p:nvPr/>
          </p:nvSpPr>
          <p:spPr>
            <a:xfrm rot="16200000">
              <a:off x="-104227" y="-255463"/>
              <a:ext cx="3880837" cy="2520280"/>
            </a:xfrm>
            <a:prstGeom prst="homePlate">
              <a:avLst/>
            </a:prstGeom>
            <a:solidFill>
              <a:srgbClr val="0070C0"/>
            </a:solidFill>
            <a:ln>
              <a:solidFill>
                <a:schemeClr val="tx2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just"/>
              <a:r>
                <a:rPr lang="ru-RU" b="1" dirty="0" smtClean="0"/>
                <a:t>Субсидии-</a:t>
              </a:r>
              <a:r>
                <a:rPr lang="ru-RU" dirty="0" smtClean="0"/>
                <a:t>  </a:t>
              </a:r>
              <a:r>
                <a:rPr lang="ru-RU" dirty="0" smtClean="0">
                  <a:latin typeface="Times New Roman"/>
                </a:rPr>
                <a:t>                   средства из другого </a:t>
              </a:r>
              <a:r>
                <a:rPr lang="ru-RU" dirty="0">
                  <a:latin typeface="Times New Roman"/>
                </a:rPr>
                <a:t>бюджета</a:t>
              </a:r>
            </a:p>
            <a:p>
              <a:r>
                <a:rPr lang="ru-RU" dirty="0" smtClean="0">
                  <a:latin typeface="Times New Roman"/>
                </a:rPr>
                <a:t>предоставляемые в </a:t>
              </a:r>
              <a:r>
                <a:rPr lang="ru-RU" dirty="0">
                  <a:latin typeface="Times New Roman"/>
                </a:rPr>
                <a:t>целях </a:t>
              </a:r>
              <a:r>
                <a:rPr lang="ru-RU" dirty="0" err="1" smtClean="0">
                  <a:latin typeface="Times New Roman"/>
                </a:rPr>
                <a:t>софинансирования</a:t>
              </a:r>
              <a:r>
                <a:rPr lang="ru-RU" dirty="0" smtClean="0">
                  <a:latin typeface="Times New Roman"/>
                </a:rPr>
                <a:t> расходных обязательств, возникающих при выполнении полномочий органов местного самоуправления</a:t>
              </a:r>
              <a:endParaRPr lang="ru-RU" dirty="0"/>
            </a:p>
          </p:txBody>
        </p:sp>
        <p:sp>
          <p:nvSpPr>
            <p:cNvPr id="18" name="Пятиугольник 4"/>
            <p:cNvSpPr/>
            <p:nvPr/>
          </p:nvSpPr>
          <p:spPr>
            <a:xfrm rot="16200000">
              <a:off x="250299" y="251906"/>
              <a:ext cx="3378987" cy="200740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12700" rIns="0" bIns="12700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000" kern="1200" dirty="0"/>
            </a:p>
          </p:txBody>
        </p:sp>
      </p:grpSp>
      <p:sp>
        <p:nvSpPr>
          <p:cNvPr id="19" name="Пятиугольник 18"/>
          <p:cNvSpPr/>
          <p:nvPr/>
        </p:nvSpPr>
        <p:spPr>
          <a:xfrm rot="16200000">
            <a:off x="2451562" y="3112119"/>
            <a:ext cx="3880837" cy="2232249"/>
          </a:xfrm>
          <a:prstGeom prst="homePlate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/>
              <a:t>С</a:t>
            </a:r>
            <a:r>
              <a:rPr lang="ru-RU" b="1" dirty="0" smtClean="0"/>
              <a:t>убвенции </a:t>
            </a:r>
            <a:r>
              <a:rPr lang="ru-RU" b="1" dirty="0"/>
              <a:t>– </a:t>
            </a:r>
            <a:r>
              <a:rPr lang="ru-RU" b="1" dirty="0" smtClean="0"/>
              <a:t>                     </a:t>
            </a:r>
            <a:r>
              <a:rPr lang="ru-RU" dirty="0" smtClean="0"/>
              <a:t>средства </a:t>
            </a:r>
            <a:r>
              <a:rPr lang="ru-RU" dirty="0"/>
              <a:t>бюджетов другого уровня для предоставления местным бюджетам на исполнение </a:t>
            </a:r>
            <a:r>
              <a:rPr lang="ru-RU" dirty="0" smtClean="0"/>
              <a:t>полномочий  </a:t>
            </a:r>
            <a:r>
              <a:rPr lang="ru-RU" dirty="0"/>
              <a:t>органов местного </a:t>
            </a:r>
            <a:r>
              <a:rPr lang="ru-RU" dirty="0" smtClean="0"/>
              <a:t>самоуправления</a:t>
            </a:r>
            <a:endParaRPr lang="ru-RU" dirty="0"/>
          </a:p>
        </p:txBody>
      </p:sp>
      <p:sp>
        <p:nvSpPr>
          <p:cNvPr id="20" name="Пятиугольник 19"/>
          <p:cNvSpPr/>
          <p:nvPr/>
        </p:nvSpPr>
        <p:spPr>
          <a:xfrm rot="16200000">
            <a:off x="-68718" y="3101166"/>
            <a:ext cx="3880837" cy="2232249"/>
          </a:xfrm>
          <a:prstGeom prst="homePlate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/>
              <a:t>Дотации </a:t>
            </a:r>
            <a:r>
              <a:rPr lang="ru-RU" b="1" dirty="0"/>
              <a:t>- </a:t>
            </a:r>
            <a:r>
              <a:rPr lang="ru-RU" b="1" dirty="0" smtClean="0"/>
              <a:t>             </a:t>
            </a:r>
            <a:r>
              <a:rPr lang="ru-RU" dirty="0" smtClean="0"/>
              <a:t>предоставляемые </a:t>
            </a:r>
            <a:r>
              <a:rPr lang="ru-RU" dirty="0"/>
              <a:t>на безвозмездной и безвозвратной основе без установления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направлений</a:t>
            </a:r>
            <a:r>
              <a:rPr lang="ru-RU" dirty="0"/>
              <a:t> их использовани</a:t>
            </a:r>
            <a:r>
              <a:rPr lang="ru-RU" b="1" dirty="0"/>
              <a:t>я</a:t>
            </a:r>
          </a:p>
        </p:txBody>
      </p:sp>
    </p:spTree>
    <p:extLst>
      <p:ext uri="{BB962C8B-B14F-4D97-AF65-F5344CB8AC3E}">
        <p14:creationId xmlns:p14="http://schemas.microsoft.com/office/powerpoint/2010/main" val="134416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8640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400" b="1" dirty="0">
                <a:solidFill>
                  <a:schemeClr val="tx1"/>
                </a:solidFill>
              </a:rPr>
              <a:t>Административно-территориальное деление Тяжинского муниципального района</a:t>
            </a: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3062439" cy="4381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995936" y="1700808"/>
            <a:ext cx="4752528" cy="1152128"/>
          </a:xfrm>
          <a:prstGeom prst="round2DiagRect">
            <a:avLst>
              <a:gd name="adj1" fmla="val 50000"/>
              <a:gd name="adj2" fmla="val 50000"/>
            </a:avLst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Территория Тяжинского муниципального района </a:t>
            </a:r>
            <a:r>
              <a:rPr lang="en-US" dirty="0" smtClean="0"/>
              <a:t>S = 3</a:t>
            </a:r>
            <a:r>
              <a:rPr lang="ru-RU" dirty="0" smtClean="0"/>
              <a:t> </a:t>
            </a:r>
            <a:r>
              <a:rPr lang="en-US" dirty="0" smtClean="0"/>
              <a:t>531 </a:t>
            </a:r>
            <a:r>
              <a:rPr lang="ru-RU" dirty="0" err="1" smtClean="0"/>
              <a:t>кв.км</a:t>
            </a:r>
            <a:r>
              <a:rPr lang="ru-RU" dirty="0" smtClean="0"/>
              <a:t> численность на 01.01.2019  - 21 484 чел.</a:t>
            </a:r>
            <a:endParaRPr lang="ru-RU" dirty="0"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4198564" y="3068960"/>
            <a:ext cx="4752528" cy="2952328"/>
          </a:xfrm>
          <a:prstGeom prst="round2DiagRect">
            <a:avLst>
              <a:gd name="adj1" fmla="val 50000"/>
              <a:gd name="adj2" fmla="val 50000"/>
            </a:avLst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 площади Тяжинский муниципальный район занимает 10 место среди муниципальных  образований Кемеровской области. Плотность населения составляет </a:t>
            </a:r>
          </a:p>
          <a:p>
            <a:pPr algn="ctr"/>
            <a:r>
              <a:rPr lang="ru-RU" sz="1600" dirty="0" smtClean="0"/>
              <a:t> 6,25 чел. на </a:t>
            </a:r>
            <a:r>
              <a:rPr lang="ru-RU" sz="1600" dirty="0" err="1" smtClean="0"/>
              <a:t>кв.км</a:t>
            </a:r>
            <a:r>
              <a:rPr lang="ru-RU" sz="1600" dirty="0" smtClean="0"/>
              <a:t>.</a:t>
            </a:r>
          </a:p>
          <a:p>
            <a:pPr algn="ctr"/>
            <a:r>
              <a:rPr lang="ru-RU" sz="1600" dirty="0" smtClean="0"/>
              <a:t>В Тяжинском районе  42 населенных пункта в составе 2 городских и 10 сельских поселений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63278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1008112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800" b="1" dirty="0">
                <a:solidFill>
                  <a:schemeClr val="tx1"/>
                </a:solidFill>
              </a:rPr>
              <a:t>Правовое регулирование исполнения бюджета Тяжинского муниципального района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1560" y="1988840"/>
            <a:ext cx="2304256" cy="2808312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БЮДЖЕТ 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ТЯЖИНСКОГО МУНИЦИАЛЬНОГО РАЙОНА 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на  2019 год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03366" y="1340768"/>
            <a:ext cx="5472608" cy="1584176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dirty="0" smtClean="0"/>
              <a:t>был сформирован и исполнялся на основе:</a:t>
            </a:r>
          </a:p>
          <a:p>
            <a:pPr algn="just"/>
            <a:r>
              <a:rPr lang="ru-RU" sz="1600" dirty="0"/>
              <a:t>*</a:t>
            </a:r>
            <a:r>
              <a:rPr lang="ru-RU" sz="1600" dirty="0" smtClean="0"/>
              <a:t> </a:t>
            </a:r>
            <a:r>
              <a:rPr lang="ru-RU" sz="1600" dirty="0"/>
              <a:t>прогноза </a:t>
            </a:r>
            <a:r>
              <a:rPr lang="ru-RU" sz="1600" dirty="0" smtClean="0"/>
              <a:t>социально-экономического развития района на 2019 год и плановый период 2020 и 2021 годов</a:t>
            </a:r>
          </a:p>
          <a:p>
            <a:pPr algn="just"/>
            <a:r>
              <a:rPr lang="ru-RU" sz="1600" dirty="0" smtClean="0"/>
              <a:t>* основных направлений бюджетной и налоговой политики района</a:t>
            </a:r>
            <a:endParaRPr lang="ru-RU" sz="16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447167" y="3117442"/>
            <a:ext cx="5472608" cy="2016224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dirty="0" smtClean="0"/>
              <a:t>руководствовался основными принципами:</a:t>
            </a:r>
          </a:p>
          <a:p>
            <a:pPr algn="just"/>
            <a:r>
              <a:rPr lang="ru-RU" sz="1600" dirty="0" smtClean="0"/>
              <a:t>* самостоятельности </a:t>
            </a:r>
            <a:r>
              <a:rPr lang="ru-RU" sz="1600" dirty="0"/>
              <a:t>бюджета</a:t>
            </a:r>
            <a:endParaRPr lang="ru-RU" sz="1600" dirty="0" smtClean="0"/>
          </a:p>
          <a:p>
            <a:pPr algn="just"/>
            <a:r>
              <a:rPr lang="ru-RU" sz="1600" dirty="0" smtClean="0"/>
              <a:t>* сбалансированности бюджета</a:t>
            </a:r>
          </a:p>
          <a:p>
            <a:pPr algn="just"/>
            <a:r>
              <a:rPr lang="ru-RU" sz="1600" dirty="0" smtClean="0"/>
              <a:t>* прозрачности (открытости)</a:t>
            </a:r>
          </a:p>
          <a:p>
            <a:pPr algn="just"/>
            <a:r>
              <a:rPr lang="ru-RU" sz="1600" dirty="0" smtClean="0"/>
              <a:t>* эффективности </a:t>
            </a:r>
            <a:r>
              <a:rPr lang="ru-RU" sz="1600" dirty="0"/>
              <a:t>использования бюджетных </a:t>
            </a:r>
            <a:r>
              <a:rPr lang="ru-RU" sz="1600" dirty="0" smtClean="0"/>
              <a:t>средств</a:t>
            </a:r>
          </a:p>
          <a:p>
            <a:pPr algn="just"/>
            <a:r>
              <a:rPr lang="ru-RU" sz="1600" dirty="0" smtClean="0"/>
              <a:t>* </a:t>
            </a:r>
            <a:r>
              <a:rPr lang="ru-RU" sz="1600" dirty="0"/>
              <a:t>адресности и целевого характера бюджетных средств</a:t>
            </a:r>
            <a:endParaRPr lang="ru-RU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1560" y="5301208"/>
            <a:ext cx="8280920" cy="1368152"/>
          </a:xfrm>
          <a:prstGeom prst="roundRect">
            <a:avLst/>
          </a:prstGeom>
          <a:solidFill>
            <a:srgbClr val="0070C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/>
              <a:t>утвержден: </a:t>
            </a:r>
          </a:p>
          <a:p>
            <a:pPr algn="just"/>
            <a:r>
              <a:rPr lang="ru-RU" dirty="0" smtClean="0"/>
              <a:t>Решением Совета народных депутатов Тяжинского муниципального района «О бюджете Тяжинского муниципального района на 2019 год и на плановый период 2020 и 2021 годов» от 14.12.2018 № 201.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31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  <a:fontScheme name="Трек">
    <a:majorFont>
      <a:latin typeface="Franklin Gothic Medium"/>
      <a:ea typeface=""/>
      <a:cs typeface=""/>
      <a:font script="Jpan" typeface="HG創英角ｺﾞｼｯｸUB"/>
      <a:font script="Hang" typeface="돋움"/>
      <a:font script="Hans" typeface="隶书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Franklin Gothic Book"/>
      <a:ea typeface=""/>
      <a:cs typeface=""/>
      <a:font script="Jpan" typeface="HGｺﾞｼｯｸE"/>
      <a:font script="Hang" typeface="돋움"/>
      <a:font script="Hans" typeface="华文楷体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Трек">
    <a:fillStyleLst>
      <a:solidFill>
        <a:schemeClr val="phClr"/>
      </a:solidFill>
      <a:gradFill rotWithShape="1">
        <a:gsLst>
          <a:gs pos="0">
            <a:schemeClr val="phClr">
              <a:tint val="30000"/>
              <a:satMod val="250000"/>
            </a:schemeClr>
          </a:gs>
          <a:gs pos="72000">
            <a:schemeClr val="phClr">
              <a:tint val="75000"/>
              <a:satMod val="210000"/>
            </a:schemeClr>
          </a:gs>
          <a:gs pos="100000">
            <a:schemeClr val="phClr">
              <a:tint val="85000"/>
              <a:satMod val="210000"/>
            </a:schemeClr>
          </a:gs>
        </a:gsLst>
        <a:lin ang="5400000" scaled="1"/>
      </a:gradFill>
      <a:gradFill rotWithShape="1">
        <a:gsLst>
          <a:gs pos="0">
            <a:schemeClr val="phClr">
              <a:tint val="75000"/>
              <a:shade val="85000"/>
              <a:satMod val="230000"/>
            </a:schemeClr>
          </a:gs>
          <a:gs pos="25000">
            <a:schemeClr val="phClr">
              <a:tint val="90000"/>
              <a:shade val="70000"/>
              <a:satMod val="220000"/>
            </a:schemeClr>
          </a:gs>
          <a:gs pos="50000">
            <a:schemeClr val="phClr">
              <a:tint val="90000"/>
              <a:shade val="58000"/>
              <a:satMod val="225000"/>
            </a:schemeClr>
          </a:gs>
          <a:gs pos="65000">
            <a:schemeClr val="phClr">
              <a:tint val="90000"/>
              <a:shade val="58000"/>
              <a:satMod val="225000"/>
            </a:schemeClr>
          </a:gs>
          <a:gs pos="80000">
            <a:schemeClr val="phClr">
              <a:tint val="90000"/>
              <a:shade val="69000"/>
              <a:satMod val="220000"/>
            </a:schemeClr>
          </a:gs>
          <a:gs pos="100000">
            <a:schemeClr val="phClr">
              <a:tint val="77000"/>
              <a:shade val="80000"/>
              <a:satMod val="230000"/>
            </a:schemeClr>
          </a:gs>
        </a:gsLst>
        <a:lin ang="5400000" scaled="1"/>
      </a:gradFill>
    </a:fillStyleLst>
    <a:lnStyleLst>
      <a:ln w="10000" cap="flat" cmpd="sng" algn="ctr">
        <a:solidFill>
          <a:schemeClr val="phClr"/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a:effectStyle>
      <a:effectStyle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phClr">
              <a:shade val="60000"/>
              <a:satMod val="110000"/>
            </a:schemeClr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50000"/>
            </a:schemeClr>
            <a:schemeClr val="phClr">
              <a:tint val="88000"/>
              <a:satMod val="105000"/>
            </a:schemeClr>
          </a:duotone>
        </a:blip>
        <a:tile tx="0" ty="0" sx="95000" sy="95000" flip="none" algn="t"/>
      </a:blipFill>
      <a:blipFill>
        <a:blip xmlns:r="http://schemas.openxmlformats.org/officeDocument/2006/relationships" r:embed="rId2">
          <a:duotone>
            <a:schemeClr val="phClr">
              <a:shade val="30000"/>
              <a:satMod val="455000"/>
            </a:schemeClr>
            <a:schemeClr val="phClr">
              <a:tint val="95000"/>
              <a:satMod val="120000"/>
            </a:schemeClr>
          </a:duotone>
        </a:blip>
        <a:stretch>
          <a:fillRect/>
        </a:stretch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14382</TotalTime>
  <Words>2780</Words>
  <Application>Microsoft Office PowerPoint</Application>
  <PresentationFormat>Экран (4:3)</PresentationFormat>
  <Paragraphs>724</Paragraphs>
  <Slides>40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Аспект</vt:lpstr>
      <vt:lpstr>Презентация PowerPoint</vt:lpstr>
      <vt:lpstr>Отчет для граждан –  подготовлен на основании Решения Совета народных депутатов Тяжинского муниципального района  от 28.05.2020г № 95 «Об исполнении бюджета Тяжинского муниципального района за 2019год»</vt:lpstr>
      <vt:lpstr>Этапы составления бюджетной отчетности</vt:lpstr>
      <vt:lpstr>Основные понятия, используемые в бюджетном процессе</vt:lpstr>
      <vt:lpstr>Основные понятия, используемые в бюджетном процессе</vt:lpstr>
      <vt:lpstr>Основные понятия, используемые в бюджетном процессе</vt:lpstr>
      <vt:lpstr>Основные понятия, используемые в бюджетном процессе</vt:lpstr>
      <vt:lpstr>Административно-территориальное деление Тяжинского муниципального района</vt:lpstr>
      <vt:lpstr>Правовое регулирование исполнения бюджета Тяжинского муниципального района</vt:lpstr>
      <vt:lpstr>Основные характеристики бюджета     Тяжинского муниципального района  за 2019 год</vt:lpstr>
      <vt:lpstr>Основные параметры исполнения бюджета Тяжинского муниципального района за 2019 год</vt:lpstr>
      <vt:lpstr> Доходы бюджета Тяжинского  муниципального района за 2019 год</vt:lpstr>
      <vt:lpstr>                                                             Структура поступления доходов бюджета Тяжинского муниципального района за 2019 год, тыс. рублей</vt:lpstr>
      <vt:lpstr>    Исполнение налоговых доходов бюджета Тяжинского муниципального района  за 2019 год</vt:lpstr>
      <vt:lpstr>     Динамика поступления основных видов налоговых доходов в бюджет Тяжинского муниципального района за 2018-2019гг., тыс. рублей</vt:lpstr>
      <vt:lpstr>Исполнение неналоговых доходов бюджета Тяжинского муниципального района за 2019 год </vt:lpstr>
      <vt:lpstr>Динамика поступления неналоговых доходов в бюджет Тяжинского муниципального района  за 2018-2019гг., тыс. рублей</vt:lpstr>
      <vt:lpstr>Безвозмездные поступления от других бюджетов бюджетной системы РФ в бюджет Тяжинского муниципального района в 2019 году                                                    </vt:lpstr>
      <vt:lpstr>Структура безвозмездных поступлений от других бюджетов бюджетной системы РФ в бюджет Тяжинского муниципального района за 2019 год, тыс. рублей</vt:lpstr>
      <vt:lpstr>Исполнение расходов бюджета Тяжинского муниципального района по отраслевому признаку в 2019 году</vt:lpstr>
      <vt:lpstr>Расходы бюджета Тяжинского муниципального района направленные на решение общегосударственных вопросов в 2019 году</vt:lpstr>
      <vt:lpstr>Структура и динамика расходов бюджета Тяжинского муниципального района направленных на решение общегосударственных вопросов в 2019 году, тыс. рублей</vt:lpstr>
      <vt:lpstr>Расходы бюджета Тяжинского муниципального района в области национальной обороны, безопасности и правоохранительной деятельности в 2019 году</vt:lpstr>
      <vt:lpstr>Расходы бюджета Тяжинского муниципального района в области национальной экономики в 2019 году</vt:lpstr>
      <vt:lpstr>Расходы бюджета Тяжинского муниципального района на жилищно-коммунальное хозяйство в 2019 году</vt:lpstr>
      <vt:lpstr>Структура и динамика расходов бюджета Тяжинского муниципального района на жилищно-коммунальное хозяйство в 2018 году, тыс. рублей</vt:lpstr>
      <vt:lpstr>Расходы бюджета Тяжинского муниципального района  за 2019 год в сфере образования </vt:lpstr>
      <vt:lpstr>Расходы бюджета Тяжинского муниципального района за 2019 год в сфере образования, тыс. рублей </vt:lpstr>
      <vt:lpstr>Расходы бюджета Тяжинского муниципального района  за 2019 год в области культуры, кинематографии</vt:lpstr>
      <vt:lpstr>Расходы бюджета Тяжинского муниципального района  за 2019 год в области культуры, кинематографии, тыс. рублей</vt:lpstr>
      <vt:lpstr>Расходы бюджета Тяжинского муниципального района  за 2019 год в области социальной политики</vt:lpstr>
      <vt:lpstr>Расходы бюджета Тяжинского муниципального района за 2019 год в области социальной политики, тыс. рублей</vt:lpstr>
      <vt:lpstr>Расходы бюджета Тяжинского муниципального района за 2019 год в сфере средств массовой информации, физической культуры и спорта</vt:lpstr>
      <vt:lpstr>Исполнение муниципальных программ Тяжинского муниципального района в 2019 году, тыс. рублей</vt:lpstr>
      <vt:lpstr>Итоги реализации муниципальных программ в 2019 году, тыс.рублей</vt:lpstr>
      <vt:lpstr>Итоги реализации муниципальных программ в 2019 году, тыс.рублей</vt:lpstr>
      <vt:lpstr>Исполнение бюджета Тяжинского муниципального района по источникам финансирования дефицита бюджета  в 2019 году, тыс. рублей</vt:lpstr>
      <vt:lpstr>Данные о муниципальном долге  Тяжинского муниципального района за 2019 год</vt:lpstr>
      <vt:lpstr>Составление  бюджетной  отчетности осуществляет:  Финансовое управление по Тяжинскому району</vt:lpstr>
      <vt:lpstr>Спасибо за внимание!</vt:lpstr>
    </vt:vector>
  </TitlesOfParts>
  <Company>MultiDVD Team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оОт</dc:title>
  <dc:creator>User</dc:creator>
  <cp:lastModifiedBy>Начальник ОБУиО</cp:lastModifiedBy>
  <cp:revision>1105</cp:revision>
  <cp:lastPrinted>2020-06-04T09:42:31Z</cp:lastPrinted>
  <dcterms:created xsi:type="dcterms:W3CDTF">2014-07-09T05:52:56Z</dcterms:created>
  <dcterms:modified xsi:type="dcterms:W3CDTF">2020-06-10T03:22:00Z</dcterms:modified>
</cp:coreProperties>
</file>